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sldIdLst>
    <p:sldId id="257" r:id="rId2"/>
    <p:sldId id="258" r:id="rId3"/>
    <p:sldId id="283" r:id="rId4"/>
    <p:sldId id="285" r:id="rId5"/>
    <p:sldId id="286" r:id="rId6"/>
    <p:sldId id="287" r:id="rId7"/>
    <p:sldId id="289" r:id="rId8"/>
    <p:sldId id="267" r:id="rId9"/>
    <p:sldId id="266" r:id="rId10"/>
    <p:sldId id="263" r:id="rId11"/>
    <p:sldId id="264" r:id="rId12"/>
    <p:sldId id="268" r:id="rId13"/>
    <p:sldId id="262" r:id="rId14"/>
    <p:sldId id="270" r:id="rId15"/>
    <p:sldId id="290" r:id="rId16"/>
    <p:sldId id="291" r:id="rId17"/>
    <p:sldId id="292" r:id="rId18"/>
    <p:sldId id="293" r:id="rId19"/>
    <p:sldId id="280" r:id="rId20"/>
    <p:sldId id="273" r:id="rId21"/>
    <p:sldId id="277" r:id="rId22"/>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ulie herrod" initials="jh" lastIdx="2" clrIdx="0">
    <p:extLst>
      <p:ext uri="{19B8F6BF-5375-455C-9EA6-DF929625EA0E}">
        <p15:presenceInfo xmlns:p15="http://schemas.microsoft.com/office/powerpoint/2012/main" userId="S-1-5-21-3388933763-2387696048-3050347461-867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5" d="100"/>
          <a:sy n="65" d="100"/>
        </p:scale>
        <p:origin x="307" y="48"/>
      </p:cViewPr>
      <p:guideLst/>
    </p:cSldViewPr>
  </p:slideViewPr>
  <p:notesTextViewPr>
    <p:cViewPr>
      <p:scale>
        <a:sx n="1" d="1"/>
        <a:sy n="1" d="1"/>
      </p:scale>
      <p:origin x="0" y="0"/>
    </p:cViewPr>
  </p:notesTextViewPr>
  <p:notesViewPr>
    <p:cSldViewPr snapToGrid="0">
      <p:cViewPr>
        <p:scale>
          <a:sx n="120" d="100"/>
          <a:sy n="120" d="100"/>
        </p:scale>
        <p:origin x="1704" y="-264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dirty="0" smtClean="0"/>
              <a:t>Range of Costs</a:t>
            </a:r>
            <a:endParaRPr lang="en-GB" dirty="0"/>
          </a:p>
        </c:rich>
      </c:tx>
      <c:layout>
        <c:manualLayout>
          <c:xMode val="edge"/>
          <c:yMode val="edge"/>
          <c:x val="0.40949300087489071"/>
          <c:y val="3.2407407407407406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Sheet2!$G$1</c:f>
              <c:strCache>
                <c:ptCount val="1"/>
                <c:pt idx="0">
                  <c:v>Acc Based</c:v>
                </c:pt>
              </c:strCache>
            </c:strRef>
          </c:tx>
          <c:spPr>
            <a:ln w="28575" cap="rnd">
              <a:solidFill>
                <a:schemeClr val="accent1"/>
              </a:solidFill>
              <a:round/>
            </a:ln>
            <a:effectLst/>
          </c:spPr>
          <c:marker>
            <c:symbol val="none"/>
          </c:marker>
          <c:val>
            <c:numRef>
              <c:f>Sheet2!$G$2:$G$19</c:f>
              <c:numCache>
                <c:formatCode>General</c:formatCode>
                <c:ptCount val="18"/>
                <c:pt idx="0">
                  <c:v>20</c:v>
                </c:pt>
                <c:pt idx="1">
                  <c:v>15.04</c:v>
                </c:pt>
                <c:pt idx="2">
                  <c:v>15.04</c:v>
                </c:pt>
                <c:pt idx="3">
                  <c:v>15.12</c:v>
                </c:pt>
                <c:pt idx="4">
                  <c:v>15.04</c:v>
                </c:pt>
                <c:pt idx="5">
                  <c:v>14.11</c:v>
                </c:pt>
                <c:pt idx="6">
                  <c:v>15.04</c:v>
                </c:pt>
                <c:pt idx="7">
                  <c:v>14.63</c:v>
                </c:pt>
                <c:pt idx="8">
                  <c:v>16</c:v>
                </c:pt>
                <c:pt idx="9">
                  <c:v>15.07</c:v>
                </c:pt>
                <c:pt idx="10">
                  <c:v>15.04</c:v>
                </c:pt>
                <c:pt idx="11">
                  <c:v>13.81</c:v>
                </c:pt>
                <c:pt idx="12">
                  <c:v>15.01</c:v>
                </c:pt>
                <c:pt idx="13">
                  <c:v>15</c:v>
                </c:pt>
                <c:pt idx="14">
                  <c:v>15.13</c:v>
                </c:pt>
                <c:pt idx="15">
                  <c:v>15.04</c:v>
                </c:pt>
                <c:pt idx="16">
                  <c:v>14.49</c:v>
                </c:pt>
                <c:pt idx="17">
                  <c:v>14.64</c:v>
                </c:pt>
              </c:numCache>
            </c:numRef>
          </c:val>
          <c:smooth val="0"/>
          <c:extLst>
            <c:ext xmlns:c16="http://schemas.microsoft.com/office/drawing/2014/chart" uri="{C3380CC4-5D6E-409C-BE32-E72D297353CC}">
              <c16:uniqueId val="{00000000-D048-4DD2-958C-5DDD47230D7D}"/>
            </c:ext>
          </c:extLst>
        </c:ser>
        <c:ser>
          <c:idx val="1"/>
          <c:order val="1"/>
          <c:tx>
            <c:strRef>
              <c:f>Sheet2!$H$1</c:f>
              <c:strCache>
                <c:ptCount val="1"/>
                <c:pt idx="0">
                  <c:v>Outreach</c:v>
                </c:pt>
              </c:strCache>
            </c:strRef>
          </c:tx>
          <c:spPr>
            <a:ln w="28575" cap="rnd">
              <a:solidFill>
                <a:schemeClr val="accent2"/>
              </a:solidFill>
              <a:round/>
            </a:ln>
            <a:effectLst/>
          </c:spPr>
          <c:marker>
            <c:symbol val="none"/>
          </c:marker>
          <c:val>
            <c:numRef>
              <c:f>Sheet2!$H$2:$H$19</c:f>
              <c:numCache>
                <c:formatCode>General</c:formatCode>
                <c:ptCount val="18"/>
                <c:pt idx="0">
                  <c:v>14.69</c:v>
                </c:pt>
                <c:pt idx="1">
                  <c:v>26</c:v>
                </c:pt>
                <c:pt idx="2">
                  <c:v>14.12</c:v>
                </c:pt>
                <c:pt idx="3">
                  <c:v>14.34</c:v>
                </c:pt>
                <c:pt idx="4">
                  <c:v>14.45</c:v>
                </c:pt>
                <c:pt idx="5">
                  <c:v>18.75</c:v>
                </c:pt>
                <c:pt idx="6">
                  <c:v>13.97</c:v>
                </c:pt>
                <c:pt idx="7">
                  <c:v>14.27</c:v>
                </c:pt>
                <c:pt idx="8">
                  <c:v>14.36</c:v>
                </c:pt>
                <c:pt idx="9">
                  <c:v>14.46</c:v>
                </c:pt>
                <c:pt idx="10">
                  <c:v>14.39</c:v>
                </c:pt>
                <c:pt idx="11">
                  <c:v>14.51</c:v>
                </c:pt>
                <c:pt idx="12">
                  <c:v>14.17</c:v>
                </c:pt>
                <c:pt idx="13">
                  <c:v>14.51</c:v>
                </c:pt>
                <c:pt idx="14">
                  <c:v>14.44</c:v>
                </c:pt>
                <c:pt idx="15">
                  <c:v>14.17</c:v>
                </c:pt>
                <c:pt idx="16">
                  <c:v>14.49</c:v>
                </c:pt>
                <c:pt idx="17">
                  <c:v>14.23</c:v>
                </c:pt>
              </c:numCache>
            </c:numRef>
          </c:val>
          <c:smooth val="0"/>
          <c:extLst>
            <c:ext xmlns:c16="http://schemas.microsoft.com/office/drawing/2014/chart" uri="{C3380CC4-5D6E-409C-BE32-E72D297353CC}">
              <c16:uniqueId val="{00000001-D048-4DD2-958C-5DDD47230D7D}"/>
            </c:ext>
          </c:extLst>
        </c:ser>
        <c:dLbls>
          <c:showLegendKey val="0"/>
          <c:showVal val="0"/>
          <c:showCatName val="0"/>
          <c:showSerName val="0"/>
          <c:showPercent val="0"/>
          <c:showBubbleSize val="0"/>
        </c:dLbls>
        <c:smooth val="0"/>
        <c:axId val="407565104"/>
        <c:axId val="407565432"/>
      </c:lineChart>
      <c:catAx>
        <c:axId val="407565104"/>
        <c:scaling>
          <c:orientation val="minMax"/>
        </c:scaling>
        <c:delete val="0"/>
        <c:axPos val="b"/>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07565432"/>
        <c:crosses val="autoZero"/>
        <c:auto val="1"/>
        <c:lblAlgn val="ctr"/>
        <c:lblOffset val="100"/>
        <c:noMultiLvlLbl val="0"/>
      </c:catAx>
      <c:valAx>
        <c:axId val="40756543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0756510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9FCE43DF-2C66-4FD7-BBFA-2BC4242F0B81}" type="datetimeFigureOut">
              <a:rPr lang="en-GB" smtClean="0"/>
              <a:t>31/10/2017</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741D21EF-83E7-47AC-AB95-F2DC30FB502B}" type="slidenum">
              <a:rPr lang="en-GB" smtClean="0"/>
              <a:t>‹#›</a:t>
            </a:fld>
            <a:endParaRPr lang="en-GB"/>
          </a:p>
        </p:txBody>
      </p:sp>
    </p:spTree>
    <p:extLst>
      <p:ext uri="{BB962C8B-B14F-4D97-AF65-F5344CB8AC3E}">
        <p14:creationId xmlns:p14="http://schemas.microsoft.com/office/powerpoint/2010/main" val="18474858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41D21EF-83E7-47AC-AB95-F2DC30FB502B}" type="slidenum">
              <a:rPr lang="en-GB" smtClean="0"/>
              <a:t>1</a:t>
            </a:fld>
            <a:endParaRPr lang="en-GB"/>
          </a:p>
        </p:txBody>
      </p:sp>
    </p:spTree>
    <p:extLst>
      <p:ext uri="{BB962C8B-B14F-4D97-AF65-F5344CB8AC3E}">
        <p14:creationId xmlns:p14="http://schemas.microsoft.com/office/powerpoint/2010/main" val="24004813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41D21EF-83E7-47AC-AB95-F2DC30FB502B}" type="slidenum">
              <a:rPr lang="en-GB" smtClean="0"/>
              <a:t>10</a:t>
            </a:fld>
            <a:endParaRPr lang="en-GB"/>
          </a:p>
        </p:txBody>
      </p:sp>
    </p:spTree>
    <p:extLst>
      <p:ext uri="{BB962C8B-B14F-4D97-AF65-F5344CB8AC3E}">
        <p14:creationId xmlns:p14="http://schemas.microsoft.com/office/powerpoint/2010/main" val="12377503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41D21EF-83E7-47AC-AB95-F2DC30FB502B}" type="slidenum">
              <a:rPr lang="en-GB" smtClean="0"/>
              <a:t>11</a:t>
            </a:fld>
            <a:endParaRPr lang="en-GB"/>
          </a:p>
        </p:txBody>
      </p:sp>
    </p:spTree>
    <p:extLst>
      <p:ext uri="{BB962C8B-B14F-4D97-AF65-F5344CB8AC3E}">
        <p14:creationId xmlns:p14="http://schemas.microsoft.com/office/powerpoint/2010/main" val="6297486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41D21EF-83E7-47AC-AB95-F2DC30FB502B}" type="slidenum">
              <a:rPr lang="en-GB" smtClean="0"/>
              <a:t>12</a:t>
            </a:fld>
            <a:endParaRPr lang="en-GB"/>
          </a:p>
        </p:txBody>
      </p:sp>
    </p:spTree>
    <p:extLst>
      <p:ext uri="{BB962C8B-B14F-4D97-AF65-F5344CB8AC3E}">
        <p14:creationId xmlns:p14="http://schemas.microsoft.com/office/powerpoint/2010/main" val="3349367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model will be dependent on clear roles and responsibilities:</a:t>
            </a:r>
          </a:p>
          <a:p>
            <a:endParaRPr lang="en-GB" dirty="0"/>
          </a:p>
          <a:p>
            <a:r>
              <a:rPr lang="en-GB" dirty="0" smtClean="0"/>
              <a:t>Care Manager will establish outcomes and agree SMART plan with accredited CSE provider – Start and end dates</a:t>
            </a:r>
          </a:p>
          <a:p>
            <a:endParaRPr lang="en-GB" dirty="0"/>
          </a:p>
          <a:p>
            <a:r>
              <a:rPr lang="en-GB" dirty="0" smtClean="0"/>
              <a:t>Responsibility will be on the provider to notify unmet outcomes before the end date with evidence</a:t>
            </a:r>
          </a:p>
          <a:p>
            <a:endParaRPr lang="en-GB" dirty="0"/>
          </a:p>
          <a:p>
            <a:r>
              <a:rPr lang="en-GB" dirty="0" smtClean="0"/>
              <a:t>(Use the draft Outcomes table to explain)</a:t>
            </a:r>
            <a:endParaRPr lang="en-GB" dirty="0"/>
          </a:p>
        </p:txBody>
      </p:sp>
      <p:sp>
        <p:nvSpPr>
          <p:cNvPr id="4" name="Slide Number Placeholder 3"/>
          <p:cNvSpPr>
            <a:spLocks noGrp="1"/>
          </p:cNvSpPr>
          <p:nvPr>
            <p:ph type="sldNum" sz="quarter" idx="10"/>
          </p:nvPr>
        </p:nvSpPr>
        <p:spPr/>
        <p:txBody>
          <a:bodyPr/>
          <a:lstStyle/>
          <a:p>
            <a:fld id="{741D21EF-83E7-47AC-AB95-F2DC30FB502B}" type="slidenum">
              <a:rPr lang="en-GB" smtClean="0"/>
              <a:t>13</a:t>
            </a:fld>
            <a:endParaRPr lang="en-GB"/>
          </a:p>
        </p:txBody>
      </p:sp>
    </p:spTree>
    <p:extLst>
      <p:ext uri="{BB962C8B-B14F-4D97-AF65-F5344CB8AC3E}">
        <p14:creationId xmlns:p14="http://schemas.microsoft.com/office/powerpoint/2010/main" val="14195205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41D21EF-83E7-47AC-AB95-F2DC30FB502B}" type="slidenum">
              <a:rPr lang="en-GB" smtClean="0"/>
              <a:t>14</a:t>
            </a:fld>
            <a:endParaRPr lang="en-GB"/>
          </a:p>
        </p:txBody>
      </p:sp>
    </p:spTree>
    <p:extLst>
      <p:ext uri="{BB962C8B-B14F-4D97-AF65-F5344CB8AC3E}">
        <p14:creationId xmlns:p14="http://schemas.microsoft.com/office/powerpoint/2010/main" val="25448791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41D21EF-83E7-47AC-AB95-F2DC30FB502B}" type="slidenum">
              <a:rPr lang="en-GB" smtClean="0"/>
              <a:t>2</a:t>
            </a:fld>
            <a:endParaRPr lang="en-GB"/>
          </a:p>
        </p:txBody>
      </p:sp>
    </p:spTree>
    <p:extLst>
      <p:ext uri="{BB962C8B-B14F-4D97-AF65-F5344CB8AC3E}">
        <p14:creationId xmlns:p14="http://schemas.microsoft.com/office/powerpoint/2010/main" val="42067780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41D21EF-83E7-47AC-AB95-F2DC30FB502B}" type="slidenum">
              <a:rPr lang="en-GB" smtClean="0"/>
              <a:t>3</a:t>
            </a:fld>
            <a:endParaRPr lang="en-GB"/>
          </a:p>
        </p:txBody>
      </p:sp>
    </p:spTree>
    <p:extLst>
      <p:ext uri="{BB962C8B-B14F-4D97-AF65-F5344CB8AC3E}">
        <p14:creationId xmlns:p14="http://schemas.microsoft.com/office/powerpoint/2010/main" val="2773287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41D21EF-83E7-47AC-AB95-F2DC30FB502B}" type="slidenum">
              <a:rPr lang="en-GB" smtClean="0"/>
              <a:t>4</a:t>
            </a:fld>
            <a:endParaRPr lang="en-GB"/>
          </a:p>
        </p:txBody>
      </p:sp>
    </p:spTree>
    <p:extLst>
      <p:ext uri="{BB962C8B-B14F-4D97-AF65-F5344CB8AC3E}">
        <p14:creationId xmlns:p14="http://schemas.microsoft.com/office/powerpoint/2010/main" val="23401041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41D21EF-83E7-47AC-AB95-F2DC30FB502B}" type="slidenum">
              <a:rPr lang="en-GB" smtClean="0"/>
              <a:t>5</a:t>
            </a:fld>
            <a:endParaRPr lang="en-GB"/>
          </a:p>
        </p:txBody>
      </p:sp>
    </p:spTree>
    <p:extLst>
      <p:ext uri="{BB962C8B-B14F-4D97-AF65-F5344CB8AC3E}">
        <p14:creationId xmlns:p14="http://schemas.microsoft.com/office/powerpoint/2010/main" val="15585578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41D21EF-83E7-47AC-AB95-F2DC30FB502B}" type="slidenum">
              <a:rPr lang="en-GB" smtClean="0"/>
              <a:t>6</a:t>
            </a:fld>
            <a:endParaRPr lang="en-GB"/>
          </a:p>
        </p:txBody>
      </p:sp>
    </p:spTree>
    <p:extLst>
      <p:ext uri="{BB962C8B-B14F-4D97-AF65-F5344CB8AC3E}">
        <p14:creationId xmlns:p14="http://schemas.microsoft.com/office/powerpoint/2010/main" val="17126416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41D21EF-83E7-47AC-AB95-F2DC30FB502B}" type="slidenum">
              <a:rPr lang="en-GB" smtClean="0"/>
              <a:t>7</a:t>
            </a:fld>
            <a:endParaRPr lang="en-GB"/>
          </a:p>
        </p:txBody>
      </p:sp>
    </p:spTree>
    <p:extLst>
      <p:ext uri="{BB962C8B-B14F-4D97-AF65-F5344CB8AC3E}">
        <p14:creationId xmlns:p14="http://schemas.microsoft.com/office/powerpoint/2010/main" val="16455629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GB" altLang="en-US" sz="1100" dirty="0" smtClean="0"/>
              <a:t>LD &amp; MH highest users of CSE Services</a:t>
            </a:r>
          </a:p>
          <a:p>
            <a:pPr>
              <a:spcBef>
                <a:spcPct val="0"/>
              </a:spcBef>
            </a:pPr>
            <a:endParaRPr lang="en-GB" altLang="en-US" sz="1100" dirty="0" smtClean="0"/>
          </a:p>
          <a:p>
            <a:pPr>
              <a:spcBef>
                <a:spcPct val="0"/>
              </a:spcBef>
            </a:pPr>
            <a:r>
              <a:rPr lang="en-GB" altLang="en-US" sz="1100" b="1" dirty="0" smtClean="0"/>
              <a:t>MH w</a:t>
            </a:r>
            <a:r>
              <a:rPr lang="en-GB" altLang="en-US" sz="1100" dirty="0" smtClean="0"/>
              <a:t>as previously unavailable on the framework and has increased, and is</a:t>
            </a:r>
            <a:r>
              <a:rPr lang="en-GB" altLang="en-US" sz="1100" dirty="0"/>
              <a:t> due to </a:t>
            </a:r>
            <a:r>
              <a:rPr lang="en-GB" altLang="en-US" sz="1100" dirty="0" smtClean="0"/>
              <a:t>increase because vision moving </a:t>
            </a:r>
            <a:r>
              <a:rPr lang="en-GB" altLang="en-US" sz="1100" dirty="0"/>
              <a:t>people from Long-term accommodation where appropriate into CSE, not residential </a:t>
            </a:r>
            <a:endParaRPr lang="en-GB" altLang="en-US" sz="1100" dirty="0" smtClean="0"/>
          </a:p>
          <a:p>
            <a:pPr>
              <a:spcBef>
                <a:spcPct val="0"/>
              </a:spcBef>
            </a:pPr>
            <a:endParaRPr lang="en-GB" altLang="en-US" sz="1100" dirty="0"/>
          </a:p>
          <a:p>
            <a:pPr marL="171450" indent="-171450">
              <a:spcBef>
                <a:spcPct val="0"/>
              </a:spcBef>
              <a:buFont typeface="Arial" panose="020B0604020202020204" pitchFamily="34" charset="0"/>
              <a:buChar char="•"/>
            </a:pPr>
            <a:r>
              <a:rPr lang="en-GB" altLang="en-US" sz="1100" dirty="0" smtClean="0"/>
              <a:t>For 2020 predicted increase of 200 people</a:t>
            </a:r>
            <a:endParaRPr lang="en-GB" altLang="en-US" sz="1100" dirty="0"/>
          </a:p>
          <a:p>
            <a:pPr marL="171450" indent="-171450">
              <a:spcBef>
                <a:spcPct val="0"/>
              </a:spcBef>
              <a:buFont typeface="Arial" panose="020B0604020202020204" pitchFamily="34" charset="0"/>
              <a:buChar char="•"/>
            </a:pPr>
            <a:r>
              <a:rPr lang="en-GB" altLang="en-US" sz="1100" dirty="0" smtClean="0"/>
              <a:t>By 2030 – people aged 16-64yrs predicted to have a common MH Disorder 35,318</a:t>
            </a:r>
          </a:p>
          <a:p>
            <a:pPr marL="171450" indent="-171450">
              <a:spcBef>
                <a:spcPct val="0"/>
              </a:spcBef>
              <a:buFont typeface="Arial" panose="020B0604020202020204" pitchFamily="34" charset="0"/>
              <a:buChar char="•"/>
            </a:pPr>
            <a:r>
              <a:rPr lang="en-GB" altLang="en-US" sz="1100" dirty="0" smtClean="0"/>
              <a:t>We know this will increase</a:t>
            </a:r>
          </a:p>
          <a:p>
            <a:pPr>
              <a:spcBef>
                <a:spcPct val="0"/>
              </a:spcBef>
            </a:pPr>
            <a:endParaRPr lang="en-GB" altLang="en-US" sz="1100" dirty="0"/>
          </a:p>
          <a:p>
            <a:pPr>
              <a:spcBef>
                <a:spcPct val="0"/>
              </a:spcBef>
            </a:pPr>
            <a:r>
              <a:rPr lang="en-GB" altLang="en-US" sz="1100" b="1" dirty="0" smtClean="0"/>
              <a:t>LD </a:t>
            </a:r>
          </a:p>
          <a:p>
            <a:pPr marL="171450" indent="-171450">
              <a:spcBef>
                <a:spcPct val="0"/>
              </a:spcBef>
              <a:buFont typeface="Arial" panose="020B0604020202020204" pitchFamily="34" charset="0"/>
              <a:buChar char="•"/>
            </a:pPr>
            <a:r>
              <a:rPr lang="en-GB" sz="1100" dirty="0"/>
              <a:t>A</a:t>
            </a:r>
            <a:r>
              <a:rPr lang="en-GB" sz="1100" dirty="0" smtClean="0"/>
              <a:t>dults </a:t>
            </a:r>
            <a:r>
              <a:rPr lang="en-GB" sz="1100" dirty="0"/>
              <a:t>with learning disabilities have greater and more complex health needs than the general population, and often these needs are not identified or treated. </a:t>
            </a:r>
            <a:r>
              <a:rPr lang="en-GB" dirty="0"/>
              <a:t>Following the Confidential Inquiry into Deaths of People with Learning Disability in the Bristol area a national mechanism for monitoring deaths is being developed by NHS England with local partners, to be implemented by CCGs from 2017.</a:t>
            </a:r>
          </a:p>
          <a:p>
            <a:pPr marL="171450" indent="-171450">
              <a:spcBef>
                <a:spcPct val="0"/>
              </a:spcBef>
              <a:buFont typeface="Arial" panose="020B0604020202020204" pitchFamily="34" charset="0"/>
              <a:buChar char="•"/>
            </a:pPr>
            <a:r>
              <a:rPr lang="en-GB" sz="1100" dirty="0" smtClean="0"/>
              <a:t>The </a:t>
            </a:r>
            <a:r>
              <a:rPr lang="en-GB" sz="1100" dirty="0"/>
              <a:t>proportion of annual health checks at GP practices is variable and many people do not receive a full check or action plan</a:t>
            </a:r>
            <a:r>
              <a:rPr lang="en-GB" sz="1100" dirty="0" smtClean="0"/>
              <a:t>.</a:t>
            </a:r>
          </a:p>
          <a:p>
            <a:pPr marL="171450" indent="-171450">
              <a:spcBef>
                <a:spcPct val="0"/>
              </a:spcBef>
              <a:buFont typeface="Arial" panose="020B0604020202020204" pitchFamily="34" charset="0"/>
              <a:buChar char="•"/>
            </a:pPr>
            <a:r>
              <a:rPr lang="en-GB" sz="1100" dirty="0"/>
              <a:t>Obesity and overweight are disproportionately high in the LD population</a:t>
            </a:r>
          </a:p>
          <a:p>
            <a:pPr marL="171450" indent="-171450">
              <a:spcBef>
                <a:spcPct val="0"/>
              </a:spcBef>
              <a:buFont typeface="Arial" panose="020B0604020202020204" pitchFamily="34" charset="0"/>
              <a:buChar char="•"/>
            </a:pPr>
            <a:r>
              <a:rPr lang="en-GB" sz="1100" dirty="0"/>
              <a:t>Confidential Inquiry there are likely to be unmet health needs and preventable early deaths in people with LD</a:t>
            </a:r>
            <a:r>
              <a:rPr lang="en-GB" sz="1100" dirty="0" smtClean="0"/>
              <a:t>.</a:t>
            </a:r>
          </a:p>
          <a:p>
            <a:pPr>
              <a:spcBef>
                <a:spcPct val="0"/>
              </a:spcBef>
            </a:pPr>
            <a:endParaRPr lang="en-GB" sz="1100" dirty="0" smtClean="0"/>
          </a:p>
          <a:p>
            <a:pPr>
              <a:spcBef>
                <a:spcPct val="0"/>
              </a:spcBef>
            </a:pPr>
            <a:endParaRPr lang="en-GB" sz="1100" dirty="0"/>
          </a:p>
          <a:p>
            <a:pPr>
              <a:spcBef>
                <a:spcPct val="0"/>
              </a:spcBef>
            </a:pPr>
            <a:endParaRPr lang="en-GB" altLang="en-US" b="1" dirty="0" smtClean="0"/>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52283514-E414-44C8-8EC7-F4EFC8B13CB9}" type="slidenum">
              <a:rPr lang="en-GB" altLang="en-US" sz="1200">
                <a:solidFill>
                  <a:srgbClr val="000000"/>
                </a:solidFill>
              </a:rPr>
              <a:pPr/>
              <a:t>8</a:t>
            </a:fld>
            <a:endParaRPr lang="en-GB" altLang="en-US" sz="1200">
              <a:solidFill>
                <a:srgbClr val="000000"/>
              </a:solidFill>
            </a:endParaRPr>
          </a:p>
        </p:txBody>
      </p:sp>
    </p:spTree>
    <p:extLst>
      <p:ext uri="{BB962C8B-B14F-4D97-AF65-F5344CB8AC3E}">
        <p14:creationId xmlns:p14="http://schemas.microsoft.com/office/powerpoint/2010/main" val="6441706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41D21EF-83E7-47AC-AB95-F2DC30FB502B}" type="slidenum">
              <a:rPr lang="en-GB" smtClean="0"/>
              <a:t>9</a:t>
            </a:fld>
            <a:endParaRPr lang="en-GB"/>
          </a:p>
        </p:txBody>
      </p:sp>
    </p:spTree>
    <p:extLst>
      <p:ext uri="{BB962C8B-B14F-4D97-AF65-F5344CB8AC3E}">
        <p14:creationId xmlns:p14="http://schemas.microsoft.com/office/powerpoint/2010/main" val="172886690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4"/>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954685" y="6145214"/>
            <a:ext cx="1932516" cy="48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0" name="Rectangle 2"/>
          <p:cNvSpPr>
            <a:spLocks noGrp="1" noChangeArrowheads="1"/>
          </p:cNvSpPr>
          <p:nvPr>
            <p:ph type="ctrTitle"/>
          </p:nvPr>
        </p:nvSpPr>
        <p:spPr>
          <a:xfrm>
            <a:off x="508000" y="457200"/>
            <a:ext cx="10160000" cy="2971800"/>
          </a:xfrm>
        </p:spPr>
        <p:txBody>
          <a:bodyPr/>
          <a:lstStyle>
            <a:lvl1pPr>
              <a:defRPr sz="4400"/>
            </a:lvl1pPr>
          </a:lstStyle>
          <a:p>
            <a:pPr lvl="0"/>
            <a:r>
              <a:rPr lang="en-US" noProof="0" smtClean="0"/>
              <a:t>Click to edit Master title style</a:t>
            </a:r>
          </a:p>
        </p:txBody>
      </p:sp>
      <p:sp>
        <p:nvSpPr>
          <p:cNvPr id="7171" name="Rectangle 3"/>
          <p:cNvSpPr>
            <a:spLocks noGrp="1" noChangeArrowheads="1"/>
          </p:cNvSpPr>
          <p:nvPr>
            <p:ph type="subTitle" idx="1"/>
          </p:nvPr>
        </p:nvSpPr>
        <p:spPr>
          <a:xfrm>
            <a:off x="508000" y="5791200"/>
            <a:ext cx="9144000" cy="914400"/>
          </a:xfrm>
        </p:spPr>
        <p:txBody>
          <a:bodyPr anchor="b"/>
          <a:lstStyle>
            <a:lvl1pPr marL="0" indent="0">
              <a:defRPr b="1"/>
            </a:lvl1pPr>
          </a:lstStyle>
          <a:p>
            <a:pPr lvl="0"/>
            <a:r>
              <a:rPr lang="en-US" noProof="0" smtClean="0"/>
              <a:t>Click to edit Master subtitle style</a:t>
            </a:r>
          </a:p>
        </p:txBody>
      </p:sp>
    </p:spTree>
    <p:extLst>
      <p:ext uri="{BB962C8B-B14F-4D97-AF65-F5344CB8AC3E}">
        <p14:creationId xmlns:p14="http://schemas.microsoft.com/office/powerpoint/2010/main" val="30640172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9828221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67800" y="609600"/>
            <a:ext cx="2717800" cy="51816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914400" y="609600"/>
            <a:ext cx="7950200" cy="5181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9528667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Title Text"/>
          <p:cNvSpPr txBox="1">
            <a:spLocks noGrp="1"/>
          </p:cNvSpPr>
          <p:nvPr>
            <p:ph type="title"/>
          </p:nvPr>
        </p:nvSpPr>
        <p:spPr>
          <a:prstGeom prst="rect">
            <a:avLst/>
          </a:prstGeom>
        </p:spPr>
        <p:txBody>
          <a:bodyPr/>
          <a:lstStyle/>
          <a:p>
            <a:r>
              <a:t>Title Text</a:t>
            </a:r>
          </a:p>
        </p:txBody>
      </p:sp>
      <p:sp>
        <p:nvSpPr>
          <p:cNvPr id="57"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26859939"/>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756882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9824628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914400" y="1981200"/>
            <a:ext cx="5334000" cy="3810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451600" y="1981200"/>
            <a:ext cx="5334000" cy="3810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981316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5913438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22193842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669629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315794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1334541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914400" y="609600"/>
            <a:ext cx="108712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Use this style for headers</a:t>
            </a:r>
          </a:p>
        </p:txBody>
      </p:sp>
      <p:sp>
        <p:nvSpPr>
          <p:cNvPr id="2051" name="Rectangle 3"/>
          <p:cNvSpPr>
            <a:spLocks noGrp="1" noChangeArrowheads="1"/>
          </p:cNvSpPr>
          <p:nvPr>
            <p:ph type="body" idx="1"/>
          </p:nvPr>
        </p:nvSpPr>
        <p:spPr bwMode="auto">
          <a:xfrm>
            <a:off x="914400" y="1981200"/>
            <a:ext cx="10871200"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0"/>
            <a:endParaRPr lang="en-US" altLang="en-US" smtClean="0"/>
          </a:p>
          <a:p>
            <a:pPr lvl="1"/>
            <a:r>
              <a:rPr lang="en-US" altLang="en-US" smtClean="0"/>
              <a:t>Second level</a:t>
            </a:r>
          </a:p>
          <a:p>
            <a:pPr lvl="2"/>
            <a:r>
              <a:rPr lang="en-US" altLang="en-US" smtClean="0"/>
              <a:t>Third level</a:t>
            </a:r>
          </a:p>
          <a:p>
            <a:pPr lvl="3"/>
            <a:endParaRPr lang="en-US" altLang="en-US" smtClean="0"/>
          </a:p>
        </p:txBody>
      </p:sp>
      <p:pic>
        <p:nvPicPr>
          <p:cNvPr id="2052" name="Picture 7"/>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9954685" y="6145214"/>
            <a:ext cx="1932516" cy="48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3009962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rtl="0" eaLnBrk="0" fontAlgn="base" hangingPunct="0">
        <a:spcBef>
          <a:spcPct val="0"/>
        </a:spcBef>
        <a:spcAft>
          <a:spcPct val="0"/>
        </a:spcAft>
        <a:defRPr sz="4000" b="1">
          <a:solidFill>
            <a:srgbClr val="4C4C4C"/>
          </a:solidFill>
          <a:latin typeface="+mj-lt"/>
          <a:ea typeface="+mj-ea"/>
          <a:cs typeface="+mj-cs"/>
        </a:defRPr>
      </a:lvl1pPr>
      <a:lvl2pPr algn="l" rtl="0" eaLnBrk="0" fontAlgn="base" hangingPunct="0">
        <a:spcBef>
          <a:spcPct val="0"/>
        </a:spcBef>
        <a:spcAft>
          <a:spcPct val="0"/>
        </a:spcAft>
        <a:defRPr sz="4000" b="1">
          <a:solidFill>
            <a:srgbClr val="4C4C4C"/>
          </a:solidFill>
          <a:latin typeface="Arial" charset="0"/>
        </a:defRPr>
      </a:lvl2pPr>
      <a:lvl3pPr algn="l" rtl="0" eaLnBrk="0" fontAlgn="base" hangingPunct="0">
        <a:spcBef>
          <a:spcPct val="0"/>
        </a:spcBef>
        <a:spcAft>
          <a:spcPct val="0"/>
        </a:spcAft>
        <a:defRPr sz="4000" b="1">
          <a:solidFill>
            <a:srgbClr val="4C4C4C"/>
          </a:solidFill>
          <a:latin typeface="Arial" charset="0"/>
        </a:defRPr>
      </a:lvl3pPr>
      <a:lvl4pPr algn="l" rtl="0" eaLnBrk="0" fontAlgn="base" hangingPunct="0">
        <a:spcBef>
          <a:spcPct val="0"/>
        </a:spcBef>
        <a:spcAft>
          <a:spcPct val="0"/>
        </a:spcAft>
        <a:defRPr sz="4000" b="1">
          <a:solidFill>
            <a:srgbClr val="4C4C4C"/>
          </a:solidFill>
          <a:latin typeface="Arial" charset="0"/>
        </a:defRPr>
      </a:lvl4pPr>
      <a:lvl5pPr algn="l" rtl="0" eaLnBrk="0" fontAlgn="base" hangingPunct="0">
        <a:spcBef>
          <a:spcPct val="0"/>
        </a:spcBef>
        <a:spcAft>
          <a:spcPct val="0"/>
        </a:spcAft>
        <a:defRPr sz="4000" b="1">
          <a:solidFill>
            <a:srgbClr val="4C4C4C"/>
          </a:solidFill>
          <a:latin typeface="Arial" charset="0"/>
        </a:defRPr>
      </a:lvl5pPr>
      <a:lvl6pPr marL="457200" algn="l" rtl="0" fontAlgn="base">
        <a:spcBef>
          <a:spcPct val="0"/>
        </a:spcBef>
        <a:spcAft>
          <a:spcPct val="0"/>
        </a:spcAft>
        <a:defRPr sz="4000" b="1">
          <a:solidFill>
            <a:srgbClr val="4C4C4C"/>
          </a:solidFill>
          <a:latin typeface="Arial" charset="0"/>
        </a:defRPr>
      </a:lvl6pPr>
      <a:lvl7pPr marL="914400" algn="l" rtl="0" fontAlgn="base">
        <a:spcBef>
          <a:spcPct val="0"/>
        </a:spcBef>
        <a:spcAft>
          <a:spcPct val="0"/>
        </a:spcAft>
        <a:defRPr sz="4000" b="1">
          <a:solidFill>
            <a:srgbClr val="4C4C4C"/>
          </a:solidFill>
          <a:latin typeface="Arial" charset="0"/>
        </a:defRPr>
      </a:lvl7pPr>
      <a:lvl8pPr marL="1371600" algn="l" rtl="0" fontAlgn="base">
        <a:spcBef>
          <a:spcPct val="0"/>
        </a:spcBef>
        <a:spcAft>
          <a:spcPct val="0"/>
        </a:spcAft>
        <a:defRPr sz="4000" b="1">
          <a:solidFill>
            <a:srgbClr val="4C4C4C"/>
          </a:solidFill>
          <a:latin typeface="Arial" charset="0"/>
        </a:defRPr>
      </a:lvl8pPr>
      <a:lvl9pPr marL="1828800" algn="l" rtl="0" fontAlgn="base">
        <a:spcBef>
          <a:spcPct val="0"/>
        </a:spcBef>
        <a:spcAft>
          <a:spcPct val="0"/>
        </a:spcAft>
        <a:defRPr sz="4000" b="1">
          <a:solidFill>
            <a:srgbClr val="4C4C4C"/>
          </a:solidFill>
          <a:latin typeface="Arial" charset="0"/>
        </a:defRPr>
      </a:lvl9pPr>
    </p:titleStyle>
    <p:bodyStyle>
      <a:lvl1pPr marL="342900" indent="-342900" algn="l" rtl="0" eaLnBrk="0" fontAlgn="base" hangingPunct="0">
        <a:spcBef>
          <a:spcPct val="20000"/>
        </a:spcBef>
        <a:spcAft>
          <a:spcPct val="0"/>
        </a:spcAft>
        <a:defRPr sz="2800">
          <a:solidFill>
            <a:srgbClr val="4C4C4C"/>
          </a:solidFill>
          <a:latin typeface="+mn-lt"/>
          <a:ea typeface="+mn-ea"/>
          <a:cs typeface="+mn-cs"/>
        </a:defRPr>
      </a:lvl1pPr>
      <a:lvl2pPr marL="762000" indent="-228600" algn="l" rtl="0" eaLnBrk="0" fontAlgn="base" hangingPunct="0">
        <a:spcBef>
          <a:spcPct val="20000"/>
        </a:spcBef>
        <a:spcAft>
          <a:spcPct val="0"/>
        </a:spcAft>
        <a:buFont typeface="Times" panose="02020603050405020304" pitchFamily="18" charset="0"/>
        <a:buChar char="•"/>
        <a:defRPr sz="2800">
          <a:solidFill>
            <a:srgbClr val="4C4C4C"/>
          </a:solidFill>
          <a:latin typeface="+mn-lt"/>
        </a:defRPr>
      </a:lvl2pPr>
      <a:lvl3pPr marL="1181100" indent="-228600" algn="l" rtl="0" eaLnBrk="0" fontAlgn="base" hangingPunct="0">
        <a:spcBef>
          <a:spcPct val="20000"/>
        </a:spcBef>
        <a:spcAft>
          <a:spcPct val="0"/>
        </a:spcAft>
        <a:buChar char="-"/>
        <a:defRPr sz="2200">
          <a:solidFill>
            <a:srgbClr val="4C4C4C"/>
          </a:solidFill>
          <a:latin typeface="+mn-lt"/>
        </a:defRPr>
      </a:lvl3pPr>
      <a:lvl4pPr marL="1600200" indent="-228600" algn="l" rtl="0" eaLnBrk="0" fontAlgn="base" hangingPunct="0">
        <a:spcBef>
          <a:spcPct val="20000"/>
        </a:spcBef>
        <a:spcAft>
          <a:spcPct val="0"/>
        </a:spcAft>
        <a:defRPr sz="2000">
          <a:solidFill>
            <a:srgbClr val="333333"/>
          </a:solidFill>
          <a:latin typeface="+mn-lt"/>
        </a:defRPr>
      </a:lvl4pPr>
      <a:lvl5pPr marL="2057400" indent="-228600" algn="l" rtl="0" eaLnBrk="0" fontAlgn="base" hangingPunct="0">
        <a:spcBef>
          <a:spcPct val="20000"/>
        </a:spcBef>
        <a:spcAft>
          <a:spcPct val="0"/>
        </a:spcAft>
        <a:defRPr sz="2000">
          <a:solidFill>
            <a:srgbClr val="333333"/>
          </a:solidFill>
          <a:latin typeface="+mn-lt"/>
        </a:defRPr>
      </a:lvl5pPr>
      <a:lvl6pPr marL="2514600" indent="-228600" algn="l" rtl="0" fontAlgn="base">
        <a:spcBef>
          <a:spcPct val="20000"/>
        </a:spcBef>
        <a:spcAft>
          <a:spcPct val="0"/>
        </a:spcAft>
        <a:defRPr sz="2000">
          <a:solidFill>
            <a:srgbClr val="333333"/>
          </a:solidFill>
          <a:latin typeface="+mn-lt"/>
        </a:defRPr>
      </a:lvl6pPr>
      <a:lvl7pPr marL="2971800" indent="-228600" algn="l" rtl="0" fontAlgn="base">
        <a:spcBef>
          <a:spcPct val="20000"/>
        </a:spcBef>
        <a:spcAft>
          <a:spcPct val="0"/>
        </a:spcAft>
        <a:defRPr sz="2000">
          <a:solidFill>
            <a:srgbClr val="333333"/>
          </a:solidFill>
          <a:latin typeface="+mn-lt"/>
        </a:defRPr>
      </a:lvl7pPr>
      <a:lvl8pPr marL="3429000" indent="-228600" algn="l" rtl="0" fontAlgn="base">
        <a:spcBef>
          <a:spcPct val="20000"/>
        </a:spcBef>
        <a:spcAft>
          <a:spcPct val="0"/>
        </a:spcAft>
        <a:defRPr sz="2000">
          <a:solidFill>
            <a:srgbClr val="333333"/>
          </a:solidFill>
          <a:latin typeface="+mn-lt"/>
        </a:defRPr>
      </a:lvl8pPr>
      <a:lvl9pPr marL="3886200" indent="-228600" algn="l" rtl="0" fontAlgn="base">
        <a:spcBef>
          <a:spcPct val="20000"/>
        </a:spcBef>
        <a:spcAft>
          <a:spcPct val="0"/>
        </a:spcAft>
        <a:defRPr sz="2000">
          <a:solidFill>
            <a:srgbClr val="333333"/>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www.eastmidstenders.org/"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mailto:MBP@nottinghamcity.gov.uk"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4"/>
          <p:cNvSpPr>
            <a:spLocks noGrp="1" noChangeArrowheads="1"/>
          </p:cNvSpPr>
          <p:nvPr>
            <p:ph type="ctrTitle"/>
          </p:nvPr>
        </p:nvSpPr>
        <p:spPr>
          <a:xfrm>
            <a:off x="1227907" y="1554481"/>
            <a:ext cx="10215155" cy="2651760"/>
          </a:xfrm>
        </p:spPr>
        <p:txBody>
          <a:bodyPr/>
          <a:lstStyle/>
          <a:p>
            <a:pPr algn="ctr" eaLnBrk="1" hangingPunct="1"/>
            <a:r>
              <a:rPr lang="en-US" altLang="en-US" sz="4800" dirty="0" smtClean="0">
                <a:latin typeface="Arial Black" panose="020B0A04020102020204" pitchFamily="34" charset="0"/>
              </a:rPr>
              <a:t>Care Support and Enablement</a:t>
            </a:r>
            <a:br>
              <a:rPr lang="en-US" altLang="en-US" sz="4800" dirty="0" smtClean="0">
                <a:latin typeface="Arial Black" panose="020B0A04020102020204" pitchFamily="34" charset="0"/>
              </a:rPr>
            </a:br>
            <a:r>
              <a:rPr lang="en-US" altLang="en-US" sz="4800" dirty="0" smtClean="0">
                <a:latin typeface="Arial Black" panose="020B0A04020102020204" pitchFamily="34" charset="0"/>
              </a:rPr>
              <a:t/>
            </a:r>
            <a:br>
              <a:rPr lang="en-US" altLang="en-US" sz="4800" dirty="0" smtClean="0">
                <a:latin typeface="Arial Black" panose="020B0A04020102020204" pitchFamily="34" charset="0"/>
              </a:rPr>
            </a:br>
            <a:r>
              <a:rPr lang="en-US" altLang="en-US" sz="4800" dirty="0" smtClean="0">
                <a:latin typeface="Arial Black" panose="020B0A04020102020204" pitchFamily="34" charset="0"/>
              </a:rPr>
              <a:t>Provider Engagement Event</a:t>
            </a:r>
            <a:br>
              <a:rPr lang="en-US" altLang="en-US" sz="4800" dirty="0" smtClean="0">
                <a:latin typeface="Arial Black" panose="020B0A04020102020204" pitchFamily="34" charset="0"/>
              </a:rPr>
            </a:br>
            <a:r>
              <a:rPr lang="en-US" altLang="en-US" sz="4800" dirty="0">
                <a:latin typeface="Arial Black" panose="020B0A04020102020204" pitchFamily="34" charset="0"/>
              </a:rPr>
              <a:t/>
            </a:r>
            <a:br>
              <a:rPr lang="en-US" altLang="en-US" sz="4800" dirty="0">
                <a:latin typeface="Arial Black" panose="020B0A04020102020204" pitchFamily="34" charset="0"/>
              </a:rPr>
            </a:br>
            <a:r>
              <a:rPr lang="en-US" altLang="en-US" sz="4800" dirty="0" smtClean="0">
                <a:latin typeface="Arial Black" panose="020B0A04020102020204" pitchFamily="34" charset="0"/>
              </a:rPr>
              <a:t>25</a:t>
            </a:r>
            <a:r>
              <a:rPr lang="en-US" altLang="en-US" sz="4800" baseline="30000" dirty="0" smtClean="0">
                <a:latin typeface="Arial Black" panose="020B0A04020102020204" pitchFamily="34" charset="0"/>
              </a:rPr>
              <a:t>th</a:t>
            </a:r>
            <a:r>
              <a:rPr lang="en-US" altLang="en-US" sz="4800" dirty="0" smtClean="0">
                <a:latin typeface="Arial Black" panose="020B0A04020102020204" pitchFamily="34" charset="0"/>
              </a:rPr>
              <a:t> September 2017</a:t>
            </a:r>
          </a:p>
        </p:txBody>
      </p:sp>
      <p:sp>
        <p:nvSpPr>
          <p:cNvPr id="6147" name="Rectangle 5"/>
          <p:cNvSpPr>
            <a:spLocks noGrp="1" noChangeArrowheads="1"/>
          </p:cNvSpPr>
          <p:nvPr>
            <p:ph type="subTitle" idx="1"/>
          </p:nvPr>
        </p:nvSpPr>
        <p:spPr>
          <a:xfrm>
            <a:off x="1905000" y="5791200"/>
            <a:ext cx="7143750" cy="914400"/>
          </a:xfrm>
        </p:spPr>
        <p:txBody>
          <a:bodyPr/>
          <a:lstStyle/>
          <a:p>
            <a:pPr eaLnBrk="1" hangingPunct="1"/>
            <a:r>
              <a:rPr lang="en-US" altLang="en-US" sz="2400"/>
              <a:t>Adult Social Care &amp; Strategic Commissioning</a:t>
            </a:r>
          </a:p>
        </p:txBody>
      </p:sp>
    </p:spTree>
    <p:extLst>
      <p:ext uri="{BB962C8B-B14F-4D97-AF65-F5344CB8AC3E}">
        <p14:creationId xmlns:p14="http://schemas.microsoft.com/office/powerpoint/2010/main" val="40887832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Evidence for Change</a:t>
            </a:r>
            <a:endParaRPr lang="en-GB" dirty="0"/>
          </a:p>
        </p:txBody>
      </p:sp>
      <p:sp>
        <p:nvSpPr>
          <p:cNvPr id="3" name="Content Placeholder 2"/>
          <p:cNvSpPr>
            <a:spLocks noGrp="1"/>
          </p:cNvSpPr>
          <p:nvPr>
            <p:ph sz="half" idx="1"/>
          </p:nvPr>
        </p:nvSpPr>
        <p:spPr>
          <a:xfrm>
            <a:off x="914400" y="1678159"/>
            <a:ext cx="4262511" cy="4187483"/>
          </a:xfrm>
        </p:spPr>
        <p:txBody>
          <a:bodyPr/>
          <a:lstStyle/>
          <a:p>
            <a:pPr marL="0" indent="0"/>
            <a:r>
              <a:rPr lang="en-GB" b="1" dirty="0" smtClean="0"/>
              <a:t>Price/Cost</a:t>
            </a:r>
          </a:p>
          <a:p>
            <a:pPr marL="457200" indent="-457200">
              <a:buClr>
                <a:srgbClr val="00B050"/>
              </a:buClr>
              <a:buFont typeface="Wingdings" panose="05000000000000000000" pitchFamily="2" charset="2"/>
              <a:buChar char="v"/>
            </a:pPr>
            <a:r>
              <a:rPr lang="en-GB" sz="2400" dirty="0" smtClean="0"/>
              <a:t>Range of costs for CSE £13.40 up to £21</a:t>
            </a:r>
          </a:p>
          <a:p>
            <a:pPr marL="457200" indent="-457200">
              <a:buClr>
                <a:srgbClr val="00B050"/>
              </a:buClr>
              <a:buFont typeface="Wingdings" panose="05000000000000000000" pitchFamily="2" charset="2"/>
              <a:buChar char="v"/>
            </a:pPr>
            <a:endParaRPr lang="en-GB" sz="1000" dirty="0" smtClean="0"/>
          </a:p>
          <a:p>
            <a:pPr marL="457200" indent="-457200">
              <a:buClr>
                <a:srgbClr val="00B050"/>
              </a:buClr>
              <a:buFont typeface="Wingdings" panose="05000000000000000000" pitchFamily="2" charset="2"/>
              <a:buChar char="v"/>
            </a:pPr>
            <a:r>
              <a:rPr lang="en-GB" sz="2400" dirty="0" smtClean="0"/>
              <a:t>LA Comparative costs range £13.44 to £15</a:t>
            </a:r>
          </a:p>
          <a:p>
            <a:pPr marL="457200" indent="-457200">
              <a:buClr>
                <a:srgbClr val="00B050"/>
              </a:buClr>
              <a:buFont typeface="Wingdings" panose="05000000000000000000" pitchFamily="2" charset="2"/>
              <a:buChar char="v"/>
            </a:pPr>
            <a:endParaRPr lang="en-GB" sz="1000" dirty="0" smtClean="0"/>
          </a:p>
          <a:p>
            <a:pPr marL="457200" indent="-457200">
              <a:buClr>
                <a:srgbClr val="00B050"/>
              </a:buClr>
              <a:buFont typeface="Wingdings" panose="05000000000000000000" pitchFamily="2" charset="2"/>
              <a:buChar char="v"/>
            </a:pPr>
            <a:r>
              <a:rPr lang="en-GB" sz="2400" dirty="0" smtClean="0"/>
              <a:t>Standard and Complex services undefined resulting in variety of costs</a:t>
            </a:r>
            <a:endParaRPr lang="en-GB" sz="2400" dirty="0"/>
          </a:p>
        </p:txBody>
      </p:sp>
      <p:graphicFrame>
        <p:nvGraphicFramePr>
          <p:cNvPr id="7" name="Content Placeholder 6"/>
          <p:cNvGraphicFramePr>
            <a:graphicFrameLocks noGrp="1"/>
          </p:cNvGraphicFramePr>
          <p:nvPr>
            <p:ph sz="half" idx="2"/>
            <p:extLst>
              <p:ext uri="{D42A27DB-BD31-4B8C-83A1-F6EECF244321}">
                <p14:modId xmlns:p14="http://schemas.microsoft.com/office/powerpoint/2010/main" val="262423362"/>
              </p:ext>
            </p:extLst>
          </p:nvPr>
        </p:nvGraphicFramePr>
        <p:xfrm>
          <a:off x="5329647" y="1505243"/>
          <a:ext cx="6455954" cy="462123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5365613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15686"/>
            <a:ext cx="10871200" cy="1143000"/>
          </a:xfrm>
        </p:spPr>
        <p:txBody>
          <a:bodyPr/>
          <a:lstStyle/>
          <a:p>
            <a:r>
              <a:rPr lang="en-GB" dirty="0" smtClean="0"/>
              <a:t>Evidence for Change</a:t>
            </a:r>
            <a:endParaRPr lang="en-GB" dirty="0"/>
          </a:p>
        </p:txBody>
      </p:sp>
      <p:sp>
        <p:nvSpPr>
          <p:cNvPr id="3" name="Content Placeholder 2"/>
          <p:cNvSpPr>
            <a:spLocks noGrp="1"/>
          </p:cNvSpPr>
          <p:nvPr>
            <p:ph idx="1"/>
          </p:nvPr>
        </p:nvSpPr>
        <p:spPr>
          <a:xfrm>
            <a:off x="822960" y="1153886"/>
            <a:ext cx="10871200" cy="5257424"/>
          </a:xfrm>
        </p:spPr>
        <p:txBody>
          <a:bodyPr/>
          <a:lstStyle/>
          <a:p>
            <a:pPr marL="0" lvl="0" indent="0"/>
            <a:r>
              <a:rPr lang="en-GB" b="1" dirty="0">
                <a:latin typeface="Calibri" panose="020F0502020204030204" pitchFamily="34" charset="0"/>
              </a:rPr>
              <a:t>Policy Change</a:t>
            </a:r>
          </a:p>
          <a:p>
            <a:pPr marL="457200" lvl="0" indent="-457200">
              <a:buClr>
                <a:srgbClr val="00B050"/>
              </a:buClr>
              <a:buFont typeface="Wingdings" panose="05000000000000000000" pitchFamily="2" charset="2"/>
              <a:buChar char="v"/>
            </a:pPr>
            <a:r>
              <a:rPr lang="en-GB" sz="2600" dirty="0">
                <a:latin typeface="Calibri" panose="020F0502020204030204" pitchFamily="34" charset="0"/>
              </a:rPr>
              <a:t>Care Act 2014</a:t>
            </a:r>
          </a:p>
          <a:p>
            <a:pPr marL="457200" lvl="0" indent="-457200">
              <a:buClr>
                <a:srgbClr val="00B050"/>
              </a:buClr>
              <a:buFont typeface="Wingdings" panose="05000000000000000000" pitchFamily="2" charset="2"/>
              <a:buChar char="v"/>
            </a:pPr>
            <a:r>
              <a:rPr lang="en-GB" sz="2600" dirty="0">
                <a:latin typeface="Calibri" panose="020F0502020204030204" pitchFamily="34" charset="0"/>
              </a:rPr>
              <a:t>National Minimum Wage impact Sleep-In </a:t>
            </a:r>
          </a:p>
          <a:p>
            <a:pPr marL="457200" lvl="0" indent="-457200">
              <a:buClr>
                <a:srgbClr val="00B050"/>
              </a:buClr>
              <a:buFont typeface="Wingdings" panose="05000000000000000000" pitchFamily="2" charset="2"/>
              <a:buChar char="v"/>
            </a:pPr>
            <a:r>
              <a:rPr lang="en-GB" sz="2600" dirty="0">
                <a:latin typeface="Calibri" panose="020F0502020204030204" pitchFamily="34" charset="0"/>
              </a:rPr>
              <a:t>Transforming Care (2014)</a:t>
            </a:r>
          </a:p>
          <a:p>
            <a:pPr marL="457200" lvl="0" indent="-457200">
              <a:buClr>
                <a:srgbClr val="00B050"/>
              </a:buClr>
              <a:buFont typeface="Wingdings" panose="05000000000000000000" pitchFamily="2" charset="2"/>
              <a:buChar char="v"/>
            </a:pPr>
            <a:r>
              <a:rPr lang="en-GB" sz="2600" dirty="0">
                <a:latin typeface="Calibri" panose="020F0502020204030204" pitchFamily="34" charset="0"/>
              </a:rPr>
              <a:t>Building the Right Support (2015</a:t>
            </a:r>
            <a:r>
              <a:rPr lang="en-GB" sz="2600" dirty="0" smtClean="0">
                <a:latin typeface="Calibri" panose="020F0502020204030204" pitchFamily="34" charset="0"/>
              </a:rPr>
              <a:t>)</a:t>
            </a:r>
          </a:p>
          <a:p>
            <a:pPr marL="457200" lvl="0" indent="-457200">
              <a:buFont typeface="Wingdings" panose="05000000000000000000" pitchFamily="2" charset="2"/>
              <a:buChar char="v"/>
            </a:pPr>
            <a:endParaRPr lang="en-GB" sz="800" dirty="0" smtClean="0">
              <a:latin typeface="Calibri" panose="020F0502020204030204" pitchFamily="34" charset="0"/>
            </a:endParaRPr>
          </a:p>
          <a:p>
            <a:pPr marL="457200" lvl="0" indent="-457200">
              <a:buFont typeface="Wingdings" panose="05000000000000000000" pitchFamily="2" charset="2"/>
              <a:buChar char="v"/>
            </a:pPr>
            <a:endParaRPr lang="en-GB" sz="800" dirty="0">
              <a:latin typeface="Calibri" panose="020F0502020204030204" pitchFamily="34" charset="0"/>
            </a:endParaRPr>
          </a:p>
          <a:p>
            <a:pPr marL="0" indent="0"/>
            <a:r>
              <a:rPr lang="en-GB" b="1" dirty="0" smtClean="0">
                <a:latin typeface="Calibri" panose="020F0502020204030204" pitchFamily="34" charset="0"/>
              </a:rPr>
              <a:t>Quality Monitoring and Reviews</a:t>
            </a:r>
          </a:p>
          <a:p>
            <a:pPr marL="457200" indent="-457200">
              <a:buFont typeface="Wingdings" panose="05000000000000000000" pitchFamily="2" charset="2"/>
              <a:buChar char="Ø"/>
            </a:pPr>
            <a:endParaRPr lang="en-GB" sz="800" dirty="0" smtClean="0">
              <a:latin typeface="Calibri" panose="020F0502020204030204" pitchFamily="34" charset="0"/>
            </a:endParaRPr>
          </a:p>
          <a:p>
            <a:pPr marL="457200" indent="-457200">
              <a:buClr>
                <a:srgbClr val="00B050"/>
              </a:buClr>
              <a:buFont typeface="Wingdings" pitchFamily="2" charset="2"/>
              <a:buChar char="v"/>
              <a:defRPr/>
            </a:pPr>
            <a:r>
              <a:rPr lang="en-GB" sz="2600" dirty="0">
                <a:latin typeface="Calibri" panose="020F0502020204030204" pitchFamily="34" charset="0"/>
              </a:rPr>
              <a:t>Equality and Diversity (e.g. underrepresented groups are catered for) </a:t>
            </a:r>
          </a:p>
          <a:p>
            <a:pPr marL="457200" indent="-457200">
              <a:buClr>
                <a:srgbClr val="00B050"/>
              </a:buClr>
              <a:buFont typeface="Wingdings" pitchFamily="2" charset="2"/>
              <a:buChar char="v"/>
              <a:defRPr/>
            </a:pPr>
            <a:r>
              <a:rPr lang="en-GB" sz="2600" dirty="0">
                <a:latin typeface="Calibri" panose="020F0502020204030204" pitchFamily="34" charset="0"/>
              </a:rPr>
              <a:t>Citizens are enabled to engage in activities of their choice</a:t>
            </a:r>
          </a:p>
          <a:p>
            <a:pPr marL="457200" indent="-457200">
              <a:buClr>
                <a:srgbClr val="00B050"/>
              </a:buClr>
              <a:buFont typeface="Wingdings" pitchFamily="2" charset="2"/>
              <a:buChar char="v"/>
              <a:defRPr/>
            </a:pPr>
            <a:r>
              <a:rPr lang="en-GB" sz="2600" dirty="0">
                <a:latin typeface="Calibri" panose="020F0502020204030204" pitchFamily="34" charset="0"/>
              </a:rPr>
              <a:t>Citizens are supported to access the wider community</a:t>
            </a:r>
          </a:p>
          <a:p>
            <a:pPr marL="0" indent="0"/>
            <a:endParaRPr lang="en-GB" sz="1800" b="1" dirty="0" smtClean="0">
              <a:latin typeface="Calibri" panose="020F0502020204030204" pitchFamily="34" charset="0"/>
            </a:endParaRPr>
          </a:p>
        </p:txBody>
      </p:sp>
    </p:spTree>
    <p:extLst>
      <p:ext uri="{BB962C8B-B14F-4D97-AF65-F5344CB8AC3E}">
        <p14:creationId xmlns:p14="http://schemas.microsoft.com/office/powerpoint/2010/main" val="228371690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CSE Vision</a:t>
            </a:r>
            <a:endParaRPr lang="en-GB" dirty="0"/>
          </a:p>
        </p:txBody>
      </p:sp>
      <p:sp>
        <p:nvSpPr>
          <p:cNvPr id="6" name="Content Placeholder 5"/>
          <p:cNvSpPr>
            <a:spLocks noGrp="1"/>
          </p:cNvSpPr>
          <p:nvPr>
            <p:ph sz="half" idx="1"/>
          </p:nvPr>
        </p:nvSpPr>
        <p:spPr/>
        <p:txBody>
          <a:bodyPr/>
          <a:lstStyle/>
          <a:p>
            <a:endParaRPr lang="en-GB"/>
          </a:p>
        </p:txBody>
      </p:sp>
      <p:pic>
        <p:nvPicPr>
          <p:cNvPr id="3" name="Picture 2"/>
          <p:cNvPicPr/>
          <p:nvPr/>
        </p:nvPicPr>
        <p:blipFill>
          <a:blip r:embed="rId3">
            <a:extLst>
              <a:ext uri="{28A0092B-C50C-407E-A947-70E740481C1C}">
                <a14:useLocalDpi xmlns:a14="http://schemas.microsoft.com/office/drawing/2010/main" val="0"/>
              </a:ext>
            </a:extLst>
          </a:blip>
          <a:srcRect/>
          <a:stretch>
            <a:fillRect/>
          </a:stretch>
        </p:blipFill>
        <p:spPr bwMode="auto">
          <a:xfrm>
            <a:off x="600893" y="1182189"/>
            <a:ext cx="7798525" cy="5408021"/>
          </a:xfrm>
          <a:prstGeom prst="rect">
            <a:avLst/>
          </a:prstGeom>
          <a:noFill/>
        </p:spPr>
      </p:pic>
      <p:sp>
        <p:nvSpPr>
          <p:cNvPr id="8" name="Content Placeholder 7"/>
          <p:cNvSpPr>
            <a:spLocks noGrp="1"/>
          </p:cNvSpPr>
          <p:nvPr>
            <p:ph sz="half" idx="2"/>
          </p:nvPr>
        </p:nvSpPr>
        <p:spPr>
          <a:xfrm>
            <a:off x="7554350" y="1547446"/>
            <a:ext cx="4375053" cy="4243754"/>
          </a:xfrm>
        </p:spPr>
        <p:txBody>
          <a:bodyPr/>
          <a:lstStyle/>
          <a:p>
            <a:pPr marL="457200" indent="-457200">
              <a:buClr>
                <a:srgbClr val="00B050"/>
              </a:buClr>
              <a:buFont typeface="Wingdings" panose="05000000000000000000" pitchFamily="2" charset="2"/>
              <a:buChar char="q"/>
            </a:pPr>
            <a:r>
              <a:rPr lang="en-GB" altLang="en-US" dirty="0" smtClean="0">
                <a:latin typeface="Calibri" panose="020F0502020204030204" pitchFamily="34" charset="0"/>
              </a:rPr>
              <a:t>Accredited Provider List</a:t>
            </a:r>
          </a:p>
          <a:p>
            <a:pPr marL="457200" indent="-457200">
              <a:buClr>
                <a:srgbClr val="00B050"/>
              </a:buClr>
              <a:buFont typeface="Wingdings" panose="05000000000000000000" pitchFamily="2" charset="2"/>
              <a:buChar char="q"/>
            </a:pPr>
            <a:endParaRPr lang="en-GB" altLang="en-US" dirty="0" smtClean="0"/>
          </a:p>
          <a:p>
            <a:pPr marL="457200" indent="-457200">
              <a:buClr>
                <a:srgbClr val="00B050"/>
              </a:buClr>
              <a:buFont typeface="Wingdings" panose="05000000000000000000" pitchFamily="2" charset="2"/>
              <a:buChar char="q"/>
            </a:pPr>
            <a:r>
              <a:rPr lang="en-GB" altLang="en-US" dirty="0" smtClean="0">
                <a:latin typeface="Calibri" panose="020F0502020204030204" pitchFamily="34" charset="0"/>
              </a:rPr>
              <a:t>Outcome </a:t>
            </a:r>
            <a:r>
              <a:rPr lang="en-GB" altLang="en-US" dirty="0">
                <a:latin typeface="Calibri" panose="020F0502020204030204" pitchFamily="34" charset="0"/>
              </a:rPr>
              <a:t>focussed approach</a:t>
            </a:r>
          </a:p>
          <a:p>
            <a:pPr marL="876300" lvl="1" indent="-457200">
              <a:buClr>
                <a:srgbClr val="00B050"/>
              </a:buClr>
              <a:buFont typeface="Wingdings" panose="05000000000000000000" pitchFamily="2" charset="2"/>
              <a:buChar char="ü"/>
            </a:pPr>
            <a:r>
              <a:rPr lang="en-GB" altLang="en-US" dirty="0">
                <a:latin typeface="Calibri" panose="020F0502020204030204" pitchFamily="34" charset="0"/>
              </a:rPr>
              <a:t>Recovery </a:t>
            </a:r>
            <a:r>
              <a:rPr lang="en-GB" altLang="en-US" dirty="0" smtClean="0">
                <a:latin typeface="Calibri" panose="020F0502020204030204" pitchFamily="34" charset="0"/>
              </a:rPr>
              <a:t>and</a:t>
            </a:r>
          </a:p>
          <a:p>
            <a:pPr marL="876300" lvl="1" indent="-457200">
              <a:buClr>
                <a:srgbClr val="00B050"/>
              </a:buClr>
              <a:buFont typeface="Wingdings" panose="05000000000000000000" pitchFamily="2" charset="2"/>
              <a:buChar char="ü"/>
            </a:pPr>
            <a:r>
              <a:rPr lang="en-GB" altLang="en-US" dirty="0" smtClean="0">
                <a:latin typeface="Calibri" panose="020F0502020204030204" pitchFamily="34" charset="0"/>
              </a:rPr>
              <a:t>Progression </a:t>
            </a:r>
            <a:r>
              <a:rPr lang="en-GB" altLang="en-US" dirty="0">
                <a:latin typeface="Calibri" panose="020F0502020204030204" pitchFamily="34" charset="0"/>
              </a:rPr>
              <a:t>Model</a:t>
            </a:r>
          </a:p>
          <a:p>
            <a:pPr marL="533400" lvl="1" indent="0">
              <a:buNone/>
            </a:pPr>
            <a:endParaRPr lang="en-GB" sz="2600" dirty="0"/>
          </a:p>
        </p:txBody>
      </p:sp>
    </p:spTree>
    <p:extLst>
      <p:ext uri="{BB962C8B-B14F-4D97-AF65-F5344CB8AC3E}">
        <p14:creationId xmlns:p14="http://schemas.microsoft.com/office/powerpoint/2010/main" val="342541704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GB" altLang="en-US" smtClean="0"/>
              <a:t>Commissioning for Outcomes</a:t>
            </a:r>
          </a:p>
        </p:txBody>
      </p:sp>
      <p:pic>
        <p:nvPicPr>
          <p:cNvPr id="17411"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666985" y="1557339"/>
            <a:ext cx="7691329" cy="4647518"/>
          </a:xfrm>
          <a:noFill/>
        </p:spPr>
      </p:pic>
    </p:spTree>
    <p:extLst>
      <p:ext uri="{BB962C8B-B14F-4D97-AF65-F5344CB8AC3E}">
        <p14:creationId xmlns:p14="http://schemas.microsoft.com/office/powerpoint/2010/main" val="125410493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Key Messages</a:t>
            </a:r>
            <a:endParaRPr lang="en-GB" dirty="0"/>
          </a:p>
        </p:txBody>
      </p:sp>
      <p:sp>
        <p:nvSpPr>
          <p:cNvPr id="3" name="Content Placeholder 2"/>
          <p:cNvSpPr>
            <a:spLocks noGrp="1"/>
          </p:cNvSpPr>
          <p:nvPr>
            <p:ph idx="1"/>
          </p:nvPr>
        </p:nvSpPr>
        <p:spPr>
          <a:xfrm>
            <a:off x="914400" y="2254469"/>
            <a:ext cx="10871200" cy="3810000"/>
          </a:xfrm>
        </p:spPr>
        <p:txBody>
          <a:bodyPr anchor="ctr"/>
          <a:lstStyle/>
          <a:p>
            <a:pPr marL="457200" indent="-457200">
              <a:lnSpc>
                <a:spcPct val="150000"/>
              </a:lnSpc>
              <a:buClr>
                <a:srgbClr val="00B050"/>
              </a:buClr>
              <a:buFont typeface="Wingdings" panose="05000000000000000000" pitchFamily="2" charset="2"/>
              <a:buChar char="Ø"/>
            </a:pPr>
            <a:r>
              <a:rPr lang="en-GB" dirty="0" smtClean="0"/>
              <a:t>Outcomes Approach</a:t>
            </a:r>
          </a:p>
          <a:p>
            <a:pPr marL="457200" indent="-457200">
              <a:lnSpc>
                <a:spcPct val="150000"/>
              </a:lnSpc>
              <a:buClr>
                <a:srgbClr val="00B050"/>
              </a:buClr>
              <a:buFont typeface="Wingdings" panose="05000000000000000000" pitchFamily="2" charset="2"/>
              <a:buChar char="Ø"/>
            </a:pPr>
            <a:r>
              <a:rPr lang="en-GB" dirty="0" smtClean="0"/>
              <a:t>SMART Outcomes “Progression &amp; Recovery”</a:t>
            </a:r>
          </a:p>
          <a:p>
            <a:pPr marL="457200" indent="-457200">
              <a:lnSpc>
                <a:spcPct val="150000"/>
              </a:lnSpc>
              <a:buClr>
                <a:srgbClr val="00B050"/>
              </a:buClr>
              <a:buFont typeface="Wingdings" panose="05000000000000000000" pitchFamily="2" charset="2"/>
              <a:buChar char="Ø"/>
            </a:pPr>
            <a:r>
              <a:rPr lang="en-GB" dirty="0" smtClean="0"/>
              <a:t>Start and end date for services</a:t>
            </a:r>
          </a:p>
          <a:p>
            <a:pPr marL="457200" indent="-457200">
              <a:lnSpc>
                <a:spcPct val="150000"/>
              </a:lnSpc>
              <a:buClr>
                <a:srgbClr val="00B050"/>
              </a:buClr>
              <a:buFont typeface="Wingdings" panose="05000000000000000000" pitchFamily="2" charset="2"/>
              <a:buChar char="Ø"/>
            </a:pPr>
            <a:r>
              <a:rPr lang="en-GB" dirty="0" smtClean="0"/>
              <a:t>Range Outcomes Tools</a:t>
            </a:r>
          </a:p>
          <a:p>
            <a:pPr marL="457200" indent="-457200">
              <a:lnSpc>
                <a:spcPct val="150000"/>
              </a:lnSpc>
              <a:buClr>
                <a:srgbClr val="00B050"/>
              </a:buClr>
              <a:buFont typeface="Wingdings" panose="05000000000000000000" pitchFamily="2" charset="2"/>
              <a:buChar char="Ø"/>
            </a:pPr>
            <a:r>
              <a:rPr lang="en-GB" dirty="0" smtClean="0"/>
              <a:t>Defining Enhanced need</a:t>
            </a:r>
          </a:p>
          <a:p>
            <a:pPr marL="457200" indent="-457200">
              <a:lnSpc>
                <a:spcPct val="150000"/>
              </a:lnSpc>
              <a:buClr>
                <a:srgbClr val="00B050"/>
              </a:buClr>
              <a:buFont typeface="Wingdings" panose="05000000000000000000" pitchFamily="2" charset="2"/>
              <a:buChar char="Ø"/>
            </a:pPr>
            <a:r>
              <a:rPr lang="en-GB" dirty="0" smtClean="0"/>
              <a:t>Pricing model harmonised </a:t>
            </a:r>
          </a:p>
          <a:p>
            <a:endParaRPr lang="en-GB" dirty="0"/>
          </a:p>
        </p:txBody>
      </p:sp>
    </p:spTree>
    <p:extLst>
      <p:ext uri="{BB962C8B-B14F-4D97-AF65-F5344CB8AC3E}">
        <p14:creationId xmlns:p14="http://schemas.microsoft.com/office/powerpoint/2010/main" val="314070331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8229600" cy="1417638"/>
          </a:xfrm>
        </p:spPr>
        <p:txBody>
          <a:bodyPr>
            <a:normAutofit/>
          </a:bodyPr>
          <a:lstStyle/>
          <a:p>
            <a:r>
              <a:rPr lang="en-GB" dirty="0"/>
              <a:t>CSE Accreditation process</a:t>
            </a:r>
          </a:p>
        </p:txBody>
      </p:sp>
      <p:sp>
        <p:nvSpPr>
          <p:cNvPr id="3" name="Content Placeholder 2"/>
          <p:cNvSpPr>
            <a:spLocks noGrp="1"/>
          </p:cNvSpPr>
          <p:nvPr>
            <p:ph idx="1"/>
          </p:nvPr>
        </p:nvSpPr>
        <p:spPr>
          <a:xfrm>
            <a:off x="2063552" y="1340768"/>
            <a:ext cx="8229600" cy="5256584"/>
          </a:xfrm>
        </p:spPr>
        <p:txBody>
          <a:bodyPr>
            <a:noAutofit/>
          </a:bodyPr>
          <a:lstStyle/>
          <a:p>
            <a:pPr marL="0" lvl="8" indent="0" algn="ctr"/>
            <a:r>
              <a:rPr lang="en-GB" sz="2400" dirty="0"/>
              <a:t>An open Application Process is anticipated to commence towards the end of October 2017.  </a:t>
            </a:r>
          </a:p>
          <a:p>
            <a:pPr marL="0" indent="0"/>
            <a:endParaRPr lang="en-GB" sz="2400" dirty="0"/>
          </a:p>
          <a:p>
            <a:pPr>
              <a:buFont typeface="Arial" panose="020B0604020202020204" pitchFamily="34" charset="0"/>
              <a:buChar char="•"/>
            </a:pPr>
            <a:r>
              <a:rPr lang="en-GB" sz="2400" dirty="0"/>
              <a:t>A straight forward application form has been developed to ensure the accreditation process is not onerous.  Most of the questions will be Yes and No answers.  The following question will be included:-</a:t>
            </a:r>
          </a:p>
          <a:p>
            <a:pPr>
              <a:buFont typeface="Arial" panose="020B0604020202020204" pitchFamily="34" charset="0"/>
              <a:buChar char="•"/>
            </a:pPr>
            <a:r>
              <a:rPr lang="en-GB" sz="2400" dirty="0"/>
              <a:t>Which LOT(S) you wish to apply for </a:t>
            </a:r>
          </a:p>
          <a:p>
            <a:pPr>
              <a:buFont typeface="Arial" panose="020B0604020202020204" pitchFamily="34" charset="0"/>
              <a:buChar char="•"/>
            </a:pPr>
            <a:r>
              <a:rPr lang="en-GB" sz="2400" dirty="0"/>
              <a:t>How you will meet the requirements of the service specification </a:t>
            </a:r>
          </a:p>
          <a:p>
            <a:pPr>
              <a:buFont typeface="Arial" panose="020B0604020202020204" pitchFamily="34" charset="0"/>
              <a:buChar char="•"/>
            </a:pPr>
            <a:r>
              <a:rPr lang="en-GB" sz="2400" dirty="0"/>
              <a:t>Basic details of your organisation </a:t>
            </a:r>
          </a:p>
          <a:p>
            <a:pPr marL="114300" lvl="8" indent="-342900" defTabSz="220663">
              <a:buFont typeface="Arial" panose="020B0604020202020204" pitchFamily="34" charset="0"/>
              <a:buChar char="•"/>
            </a:pPr>
            <a:endParaRPr lang="en-GB" sz="2400" dirty="0"/>
          </a:p>
          <a:p>
            <a:pPr marL="342900" lvl="8" indent="-342900"/>
            <a:endParaRPr lang="en-GB" sz="2400" dirty="0"/>
          </a:p>
          <a:p>
            <a:pPr marL="342900" lvl="8" indent="-342900"/>
            <a:endParaRPr lang="en-GB" sz="1800" dirty="0"/>
          </a:p>
          <a:p>
            <a:pPr marL="342900" lvl="8" indent="-342900"/>
            <a:endParaRPr lang="en-GB" sz="1800" dirty="0"/>
          </a:p>
        </p:txBody>
      </p:sp>
    </p:spTree>
    <p:extLst>
      <p:ext uri="{BB962C8B-B14F-4D97-AF65-F5344CB8AC3E}">
        <p14:creationId xmlns:p14="http://schemas.microsoft.com/office/powerpoint/2010/main" val="154991205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44624"/>
            <a:ext cx="8229600" cy="1373014"/>
          </a:xfrm>
        </p:spPr>
        <p:txBody>
          <a:bodyPr>
            <a:normAutofit/>
          </a:bodyPr>
          <a:lstStyle/>
          <a:p>
            <a:r>
              <a:rPr lang="en-GB" dirty="0"/>
              <a:t>CSE Accreditation process continued </a:t>
            </a:r>
          </a:p>
        </p:txBody>
      </p:sp>
      <p:sp>
        <p:nvSpPr>
          <p:cNvPr id="3" name="Content Placeholder 2"/>
          <p:cNvSpPr>
            <a:spLocks noGrp="1"/>
          </p:cNvSpPr>
          <p:nvPr>
            <p:ph idx="1"/>
          </p:nvPr>
        </p:nvSpPr>
        <p:spPr>
          <a:xfrm>
            <a:off x="1981200" y="1930400"/>
            <a:ext cx="8229600" cy="4738960"/>
          </a:xfrm>
        </p:spPr>
        <p:txBody>
          <a:bodyPr>
            <a:noAutofit/>
          </a:bodyPr>
          <a:lstStyle/>
          <a:p>
            <a:pPr>
              <a:buFont typeface="Arial" panose="020B0604020202020204" pitchFamily="34" charset="0"/>
              <a:buChar char="•"/>
            </a:pPr>
            <a:r>
              <a:rPr lang="en-GB" sz="2400" dirty="0"/>
              <a:t>Details of your current provision in the City and current contracts </a:t>
            </a:r>
          </a:p>
          <a:p>
            <a:pPr>
              <a:buFont typeface="Arial" panose="020B0604020202020204" pitchFamily="34" charset="0"/>
              <a:buChar char="•"/>
            </a:pPr>
            <a:r>
              <a:rPr lang="en-GB" sz="2400" dirty="0"/>
              <a:t>Insurance levels </a:t>
            </a:r>
          </a:p>
          <a:p>
            <a:pPr>
              <a:buFont typeface="Arial" panose="020B0604020202020204" pitchFamily="34" charset="0"/>
              <a:buChar char="•"/>
            </a:pPr>
            <a:r>
              <a:rPr lang="en-GB" sz="2400" dirty="0"/>
              <a:t>Financial details </a:t>
            </a:r>
          </a:p>
          <a:p>
            <a:pPr>
              <a:buFont typeface="Arial" panose="020B0604020202020204" pitchFamily="34" charset="0"/>
              <a:buChar char="•"/>
            </a:pPr>
            <a:r>
              <a:rPr lang="en-GB" sz="2400" dirty="0"/>
              <a:t>Health &amp; Safety details </a:t>
            </a:r>
          </a:p>
          <a:p>
            <a:pPr>
              <a:buFont typeface="Arial" panose="020B0604020202020204" pitchFamily="34" charset="0"/>
              <a:buChar char="•"/>
            </a:pPr>
            <a:r>
              <a:rPr lang="en-GB" sz="2400" dirty="0"/>
              <a:t>Safeguarding vulnerable people polices </a:t>
            </a:r>
          </a:p>
          <a:p>
            <a:pPr>
              <a:buFont typeface="Arial" panose="020B0604020202020204" pitchFamily="34" charset="0"/>
              <a:buChar char="•"/>
            </a:pPr>
            <a:r>
              <a:rPr lang="en-GB" sz="2400" dirty="0"/>
              <a:t>Care Quality Commission registration (for personal care) </a:t>
            </a:r>
          </a:p>
          <a:p>
            <a:pPr>
              <a:buFont typeface="Arial" panose="020B0604020202020204" pitchFamily="34" charset="0"/>
              <a:buChar char="•"/>
            </a:pPr>
            <a:r>
              <a:rPr lang="en-GB" sz="2400" dirty="0"/>
              <a:t>Office location </a:t>
            </a:r>
          </a:p>
          <a:p>
            <a:pPr>
              <a:buFont typeface="Arial" panose="020B0604020202020204" pitchFamily="34" charset="0"/>
              <a:buChar char="•"/>
            </a:pPr>
            <a:r>
              <a:rPr lang="en-GB" sz="2400" dirty="0"/>
              <a:t>Business continuity plan </a:t>
            </a:r>
          </a:p>
          <a:p>
            <a:pPr marL="0" indent="0"/>
            <a:endParaRPr lang="en-GB" sz="2400" dirty="0"/>
          </a:p>
        </p:txBody>
      </p:sp>
    </p:spTree>
    <p:extLst>
      <p:ext uri="{BB962C8B-B14F-4D97-AF65-F5344CB8AC3E}">
        <p14:creationId xmlns:p14="http://schemas.microsoft.com/office/powerpoint/2010/main" val="366813509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CSE Accreditation </a:t>
            </a:r>
            <a:r>
              <a:rPr lang="en-GB" dirty="0" smtClean="0"/>
              <a:t>process continued </a:t>
            </a:r>
            <a:endParaRPr lang="en-GB" dirty="0"/>
          </a:p>
        </p:txBody>
      </p:sp>
      <p:sp>
        <p:nvSpPr>
          <p:cNvPr id="3" name="Content Placeholder 2"/>
          <p:cNvSpPr>
            <a:spLocks noGrp="1"/>
          </p:cNvSpPr>
          <p:nvPr>
            <p:ph idx="1"/>
          </p:nvPr>
        </p:nvSpPr>
        <p:spPr/>
        <p:txBody>
          <a:bodyPr>
            <a:normAutofit lnSpcReduction="10000"/>
          </a:bodyPr>
          <a:lstStyle/>
          <a:p>
            <a:pPr marL="342900" lvl="8" indent="-342900">
              <a:buFont typeface="Arial" panose="020B0604020202020204" pitchFamily="34" charset="0"/>
              <a:buChar char="•"/>
            </a:pPr>
            <a:r>
              <a:rPr lang="en-GB" sz="2400" dirty="0"/>
              <a:t>The process will be managed through the Due North Electronic Procurement System – Registration - </a:t>
            </a:r>
            <a:r>
              <a:rPr lang="en-GB" sz="2400" dirty="0">
                <a:hlinkClick r:id="rId2"/>
              </a:rPr>
              <a:t>www.eastmidstenders.org</a:t>
            </a:r>
            <a:endParaRPr lang="en-GB" sz="2400" dirty="0"/>
          </a:p>
          <a:p>
            <a:pPr>
              <a:buFont typeface="Arial" panose="020B0604020202020204" pitchFamily="34" charset="0"/>
              <a:buChar char="•"/>
            </a:pPr>
            <a:r>
              <a:rPr lang="en-GB" altLang="en-US" sz="2400" dirty="0"/>
              <a:t>You will need to download the documents from the portal and f</a:t>
            </a:r>
            <a:r>
              <a:rPr lang="en-GB" sz="2400" dirty="0"/>
              <a:t>ollow the instructions carefully</a:t>
            </a:r>
          </a:p>
          <a:p>
            <a:pPr marL="342900" lvl="8" indent="-342900">
              <a:buFont typeface="Arial" panose="020B0604020202020204" pitchFamily="34" charset="0"/>
              <a:buChar char="•"/>
            </a:pPr>
            <a:r>
              <a:rPr lang="en-GB" sz="2400" dirty="0"/>
              <a:t>All questions to go through the Due North system during the accreditation period </a:t>
            </a:r>
          </a:p>
          <a:p>
            <a:pPr marL="342900" lvl="8" indent="-342900">
              <a:buFont typeface="Arial" panose="020B0604020202020204" pitchFamily="34" charset="0"/>
              <a:buChar char="•"/>
            </a:pPr>
            <a:r>
              <a:rPr lang="en-GB" sz="2400" dirty="0"/>
              <a:t>Applications will be scored according to the stated criteria.  If successful, a contract will be issued.   Take care when completing questions as some are “eliminate” questions</a:t>
            </a:r>
          </a:p>
          <a:p>
            <a:pPr marL="114300" lvl="8" indent="-342900" defTabSz="220663">
              <a:buFont typeface="Arial" panose="020B0604020202020204" pitchFamily="34" charset="0"/>
              <a:buChar char="•"/>
            </a:pPr>
            <a:r>
              <a:rPr lang="en-GB" sz="2400" dirty="0" smtClean="0"/>
              <a:t>Return </a:t>
            </a:r>
            <a:r>
              <a:rPr lang="en-GB" sz="2400" dirty="0"/>
              <a:t>completed Application by the stated deadline 	</a:t>
            </a:r>
            <a:r>
              <a:rPr lang="en-GB" sz="2400" dirty="0" smtClean="0"/>
              <a:t>through </a:t>
            </a:r>
            <a:r>
              <a:rPr lang="en-GB" sz="2400" dirty="0"/>
              <a:t>Due North </a:t>
            </a:r>
          </a:p>
          <a:p>
            <a:endParaRPr lang="en-GB" dirty="0"/>
          </a:p>
        </p:txBody>
      </p:sp>
    </p:spTree>
    <p:extLst>
      <p:ext uri="{BB962C8B-B14F-4D97-AF65-F5344CB8AC3E}">
        <p14:creationId xmlns:p14="http://schemas.microsoft.com/office/powerpoint/2010/main" val="9275378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CSE Accreditation </a:t>
            </a:r>
            <a:r>
              <a:rPr lang="en-GB" dirty="0" smtClean="0"/>
              <a:t>process continued </a:t>
            </a:r>
            <a:endParaRPr lang="en-GB" dirty="0"/>
          </a:p>
        </p:txBody>
      </p:sp>
      <p:sp>
        <p:nvSpPr>
          <p:cNvPr id="3" name="Content Placeholder 2"/>
          <p:cNvSpPr>
            <a:spLocks noGrp="1"/>
          </p:cNvSpPr>
          <p:nvPr>
            <p:ph idx="1"/>
          </p:nvPr>
        </p:nvSpPr>
        <p:spPr/>
        <p:txBody>
          <a:bodyPr>
            <a:normAutofit lnSpcReduction="10000"/>
          </a:bodyPr>
          <a:lstStyle/>
          <a:p>
            <a:pPr marL="342900" lvl="8" indent="-342900">
              <a:buFont typeface="Arial" panose="020B0604020202020204" pitchFamily="34" charset="0"/>
              <a:buChar char="•"/>
            </a:pPr>
            <a:r>
              <a:rPr lang="en-GB" sz="2400" dirty="0"/>
              <a:t>The Accreditation will be open for duration of the contract (initially 5 years) so providers can join at any time</a:t>
            </a:r>
          </a:p>
          <a:p>
            <a:pPr marL="342900" lvl="8" indent="-342900">
              <a:buFont typeface="Arial" panose="020B0604020202020204" pitchFamily="34" charset="0"/>
              <a:buChar char="•"/>
            </a:pPr>
            <a:r>
              <a:rPr lang="en-GB" sz="2400" dirty="0"/>
              <a:t>If unsuccessful, feedback will be provided on request </a:t>
            </a:r>
          </a:p>
          <a:p>
            <a:pPr marL="342900" lvl="8" indent="-342900">
              <a:buFont typeface="Arial" panose="020B0604020202020204" pitchFamily="34" charset="0"/>
              <a:buChar char="•"/>
            </a:pPr>
            <a:r>
              <a:rPr lang="en-GB" sz="2400" dirty="0"/>
              <a:t>Opportunity to reapply if unsuccessful in the first instance provided that the reason for elimination has been ratified </a:t>
            </a:r>
          </a:p>
          <a:p>
            <a:pPr marL="342900" lvl="8" indent="-342900">
              <a:buFont typeface="Arial" panose="020B0604020202020204" pitchFamily="34" charset="0"/>
              <a:buChar char="•"/>
            </a:pPr>
            <a:r>
              <a:rPr lang="en-GB" sz="2400" dirty="0"/>
              <a:t>The process will fit alongside a review of all packages. There will be no guarantee of business going forward  </a:t>
            </a:r>
          </a:p>
          <a:p>
            <a:pPr marL="342900" lvl="8" indent="-342900">
              <a:buFont typeface="Arial" panose="020B0604020202020204" pitchFamily="34" charset="0"/>
              <a:buChar char="•"/>
            </a:pPr>
            <a:r>
              <a:rPr lang="en-GB" sz="2400" dirty="0"/>
              <a:t>An Expression of Interest form will be used for the call-off of individual packages</a:t>
            </a:r>
          </a:p>
          <a:p>
            <a:pPr marL="342900" lvl="8" indent="-342900">
              <a:buFont typeface="Arial" panose="020B0604020202020204" pitchFamily="34" charset="0"/>
              <a:buChar char="•"/>
            </a:pPr>
            <a:r>
              <a:rPr lang="en-GB" sz="2400" dirty="0"/>
              <a:t>There will be NO contracting outside of the accredited list of providers </a:t>
            </a:r>
          </a:p>
          <a:p>
            <a:endParaRPr lang="en-GB" dirty="0"/>
          </a:p>
        </p:txBody>
      </p:sp>
    </p:spTree>
    <p:extLst>
      <p:ext uri="{BB962C8B-B14F-4D97-AF65-F5344CB8AC3E}">
        <p14:creationId xmlns:p14="http://schemas.microsoft.com/office/powerpoint/2010/main" val="254328921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556796" y="1295215"/>
            <a:ext cx="5078408" cy="4267570"/>
          </a:xfrm>
          <a:prstGeom prst="rect">
            <a:avLst/>
          </a:prstGeom>
        </p:spPr>
      </p:pic>
    </p:spTree>
    <p:extLst>
      <p:ext uri="{BB962C8B-B14F-4D97-AF65-F5344CB8AC3E}">
        <p14:creationId xmlns:p14="http://schemas.microsoft.com/office/powerpoint/2010/main" val="18349661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6840" y="387607"/>
            <a:ext cx="11470021" cy="1143000"/>
          </a:xfrm>
        </p:spPr>
        <p:txBody>
          <a:bodyPr/>
          <a:lstStyle/>
          <a:p>
            <a:pPr algn="ctr"/>
            <a:r>
              <a:rPr lang="en-US" altLang="en-US" sz="3600" dirty="0" smtClean="0">
                <a:latin typeface="+mn-lt"/>
              </a:rPr>
              <a:t>Care Support and Enablement</a:t>
            </a:r>
            <a:br>
              <a:rPr lang="en-US" altLang="en-US" sz="3600" dirty="0" smtClean="0">
                <a:latin typeface="+mn-lt"/>
              </a:rPr>
            </a:br>
            <a:r>
              <a:rPr lang="en-US" altLang="en-US" sz="3600" dirty="0" smtClean="0">
                <a:latin typeface="+mn-lt"/>
              </a:rPr>
              <a:t>Provider Engagement Event - 25</a:t>
            </a:r>
            <a:r>
              <a:rPr lang="en-US" altLang="en-US" sz="3600" baseline="30000" dirty="0" smtClean="0">
                <a:latin typeface="+mn-lt"/>
              </a:rPr>
              <a:t>th</a:t>
            </a:r>
            <a:r>
              <a:rPr lang="en-US" altLang="en-US" sz="3600" dirty="0" smtClean="0">
                <a:latin typeface="+mn-lt"/>
              </a:rPr>
              <a:t> September 2017</a:t>
            </a:r>
            <a:r>
              <a:rPr lang="en-GB" sz="3200" dirty="0" smtClean="0">
                <a:latin typeface="+mn-lt"/>
              </a:rPr>
              <a:t/>
            </a:r>
            <a:br>
              <a:rPr lang="en-GB" sz="3200" dirty="0" smtClean="0">
                <a:latin typeface="+mn-lt"/>
              </a:rPr>
            </a:br>
            <a:endParaRPr lang="en-GB" sz="3200" dirty="0">
              <a:latin typeface="+mn-lt"/>
            </a:endParaRPr>
          </a:p>
        </p:txBody>
      </p:sp>
      <p:sp>
        <p:nvSpPr>
          <p:cNvPr id="3" name="Content Placeholder 2"/>
          <p:cNvSpPr>
            <a:spLocks noGrp="1"/>
          </p:cNvSpPr>
          <p:nvPr>
            <p:ph idx="1"/>
          </p:nvPr>
        </p:nvSpPr>
        <p:spPr>
          <a:xfrm>
            <a:off x="1283463" y="1940511"/>
            <a:ext cx="11234056" cy="4545874"/>
          </a:xfrm>
        </p:spPr>
        <p:txBody>
          <a:bodyPr/>
          <a:lstStyle/>
          <a:p>
            <a:pPr marL="514350" indent="-514350">
              <a:buFont typeface="+mj-lt"/>
              <a:buAutoNum type="arabicPeriod"/>
            </a:pPr>
            <a:r>
              <a:rPr lang="en-GB" sz="2600" dirty="0" smtClean="0"/>
              <a:t>Welcome and Introductions</a:t>
            </a:r>
          </a:p>
          <a:p>
            <a:pPr marL="514350" indent="-514350">
              <a:buFont typeface="+mj-lt"/>
              <a:buAutoNum type="arabicPeriod"/>
            </a:pPr>
            <a:endParaRPr lang="en-GB" sz="800" dirty="0" smtClean="0"/>
          </a:p>
          <a:p>
            <a:pPr marL="514350" indent="-514350">
              <a:buFont typeface="+mj-lt"/>
              <a:buAutoNum type="arabicPeriod"/>
            </a:pPr>
            <a:r>
              <a:rPr lang="en-GB" sz="2600" dirty="0" smtClean="0"/>
              <a:t>Adult Social Care Overview &amp; Vision </a:t>
            </a:r>
            <a:endParaRPr lang="en-GB" sz="2600" i="1" dirty="0" smtClean="0"/>
          </a:p>
          <a:p>
            <a:pPr marL="514350" indent="-514350">
              <a:buFont typeface="+mj-lt"/>
              <a:buAutoNum type="arabicPeriod"/>
            </a:pPr>
            <a:endParaRPr lang="en-GB" sz="800" dirty="0" smtClean="0"/>
          </a:p>
          <a:p>
            <a:pPr marL="514350" indent="-514350">
              <a:buFont typeface="+mj-lt"/>
              <a:buAutoNum type="arabicPeriod"/>
            </a:pPr>
            <a:r>
              <a:rPr lang="en-GB" sz="2600" dirty="0" smtClean="0"/>
              <a:t>CSE Current Position – Evidence for Change</a:t>
            </a:r>
            <a:endParaRPr lang="en-GB" sz="2600" i="1" dirty="0" smtClean="0"/>
          </a:p>
          <a:p>
            <a:pPr marL="514350" indent="-514350">
              <a:buFont typeface="+mj-lt"/>
              <a:buAutoNum type="arabicPeriod"/>
            </a:pPr>
            <a:endParaRPr lang="en-GB" sz="800" dirty="0" smtClean="0"/>
          </a:p>
          <a:p>
            <a:pPr marL="514350" indent="-514350">
              <a:buFont typeface="+mj-lt"/>
              <a:buAutoNum type="arabicPeriod"/>
            </a:pPr>
            <a:r>
              <a:rPr lang="en-GB" sz="2600" dirty="0" smtClean="0"/>
              <a:t>Vision CSE </a:t>
            </a:r>
          </a:p>
          <a:p>
            <a:pPr marL="514350" indent="-514350">
              <a:buFont typeface="+mj-lt"/>
              <a:buAutoNum type="arabicPeriod"/>
            </a:pPr>
            <a:endParaRPr lang="en-GB" sz="800" dirty="0" smtClean="0"/>
          </a:p>
          <a:p>
            <a:pPr marL="514350" indent="-514350">
              <a:buFont typeface="+mj-lt"/>
              <a:buAutoNum type="arabicPeriod"/>
            </a:pPr>
            <a:r>
              <a:rPr lang="en-GB" sz="2600" dirty="0" smtClean="0"/>
              <a:t>Commissioning for Outcomes Model/Process</a:t>
            </a:r>
          </a:p>
          <a:p>
            <a:pPr marL="514350" indent="-514350">
              <a:buFont typeface="+mj-lt"/>
              <a:buAutoNum type="arabicPeriod"/>
            </a:pPr>
            <a:endParaRPr lang="en-GB" sz="800" dirty="0" smtClean="0"/>
          </a:p>
          <a:p>
            <a:pPr marL="514350" indent="-514350">
              <a:buFont typeface="+mj-lt"/>
              <a:buAutoNum type="arabicPeriod"/>
            </a:pPr>
            <a:r>
              <a:rPr lang="en-GB" sz="2600" dirty="0" smtClean="0"/>
              <a:t>Transitions Model – Sharon Ribeiro - </a:t>
            </a:r>
          </a:p>
          <a:p>
            <a:pPr marL="514350" indent="-514350">
              <a:buFont typeface="+mj-lt"/>
              <a:buAutoNum type="arabicPeriod"/>
            </a:pPr>
            <a:endParaRPr lang="en-GB" sz="800" dirty="0" smtClean="0"/>
          </a:p>
          <a:p>
            <a:pPr marL="514350" indent="-514350">
              <a:buFont typeface="+mj-lt"/>
              <a:buAutoNum type="arabicPeriod"/>
            </a:pPr>
            <a:r>
              <a:rPr lang="en-GB" sz="2600" dirty="0" smtClean="0"/>
              <a:t>Procurement – Accredited Provider List</a:t>
            </a:r>
          </a:p>
          <a:p>
            <a:pPr marL="514350" indent="-514350">
              <a:buFont typeface="+mj-lt"/>
              <a:buAutoNum type="arabicPeriod"/>
            </a:pPr>
            <a:endParaRPr lang="en-GB" sz="2600" dirty="0" smtClean="0"/>
          </a:p>
          <a:p>
            <a:endParaRPr lang="en-GB" sz="2600" i="1" dirty="0"/>
          </a:p>
        </p:txBody>
      </p:sp>
    </p:spTree>
    <p:extLst>
      <p:ext uri="{BB962C8B-B14F-4D97-AF65-F5344CB8AC3E}">
        <p14:creationId xmlns:p14="http://schemas.microsoft.com/office/powerpoint/2010/main" val="235864684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pPr eaLnBrk="1" hangingPunct="1"/>
            <a:r>
              <a:rPr lang="en-GB" altLang="en-US" dirty="0" smtClean="0"/>
              <a:t>Next Steps…</a:t>
            </a:r>
            <a:endParaRPr lang="en-GB" altLang="en-US" sz="1400" dirty="0">
              <a:solidFill>
                <a:srgbClr val="FF0000"/>
              </a:solidFill>
            </a:endParaRPr>
          </a:p>
        </p:txBody>
      </p:sp>
      <p:sp>
        <p:nvSpPr>
          <p:cNvPr id="20483" name="Content Placeholder 2"/>
          <p:cNvSpPr>
            <a:spLocks noGrp="1"/>
          </p:cNvSpPr>
          <p:nvPr>
            <p:ph idx="1"/>
          </p:nvPr>
        </p:nvSpPr>
        <p:spPr/>
        <p:txBody>
          <a:bodyPr/>
          <a:lstStyle/>
          <a:p>
            <a:pPr marL="457200" indent="-457200" eaLnBrk="1" hangingPunct="1">
              <a:buFontTx/>
              <a:buChar char="•"/>
            </a:pPr>
            <a:r>
              <a:rPr lang="en-GB" altLang="en-US" dirty="0" smtClean="0"/>
              <a:t>New framework will be commissioned 2018</a:t>
            </a:r>
          </a:p>
          <a:p>
            <a:pPr marL="457200" indent="-457200" eaLnBrk="1" hangingPunct="1">
              <a:buFontTx/>
              <a:buChar char="•"/>
            </a:pPr>
            <a:endParaRPr lang="en-GB" altLang="en-US" dirty="0" smtClean="0"/>
          </a:p>
          <a:p>
            <a:pPr marL="457200" indent="-457200" eaLnBrk="1" hangingPunct="1">
              <a:buFontTx/>
              <a:buChar char="•"/>
            </a:pPr>
            <a:r>
              <a:rPr lang="en-GB" altLang="en-US" dirty="0" smtClean="0"/>
              <a:t>Any further feedback or comments email </a:t>
            </a:r>
            <a:r>
              <a:rPr lang="en-GB" altLang="en-US" dirty="0" smtClean="0">
                <a:hlinkClick r:id="rId2"/>
              </a:rPr>
              <a:t>MBP@nottinghamcity.gov.uk</a:t>
            </a:r>
            <a:endParaRPr lang="en-GB" altLang="en-US" dirty="0" smtClean="0"/>
          </a:p>
          <a:p>
            <a:pPr marL="457200" indent="-457200" eaLnBrk="1" hangingPunct="1">
              <a:buFontTx/>
              <a:buChar char="•"/>
            </a:pPr>
            <a:endParaRPr lang="en-GB" altLang="en-US" dirty="0" smtClean="0"/>
          </a:p>
          <a:p>
            <a:pPr marL="457200" indent="-457200" eaLnBrk="1" hangingPunct="1">
              <a:buFontTx/>
              <a:buChar char="•"/>
            </a:pPr>
            <a:r>
              <a:rPr lang="en-GB" altLang="en-US" dirty="0" smtClean="0"/>
              <a:t>Thank you for coming </a:t>
            </a:r>
          </a:p>
        </p:txBody>
      </p:sp>
      <p:pic>
        <p:nvPicPr>
          <p:cNvPr id="2" name="Picture 1"/>
          <p:cNvPicPr>
            <a:picLocks noChangeAspect="1"/>
          </p:cNvPicPr>
          <p:nvPr/>
        </p:nvPicPr>
        <p:blipFill>
          <a:blip r:embed="rId3"/>
          <a:stretch>
            <a:fillRect/>
          </a:stretch>
        </p:blipFill>
        <p:spPr>
          <a:xfrm>
            <a:off x="914399" y="5303521"/>
            <a:ext cx="4239065" cy="1311592"/>
          </a:xfrm>
          <a:prstGeom prst="rect">
            <a:avLst/>
          </a:prstGeom>
        </p:spPr>
      </p:pic>
    </p:spTree>
    <p:extLst>
      <p:ext uri="{BB962C8B-B14F-4D97-AF65-F5344CB8AC3E}">
        <p14:creationId xmlns:p14="http://schemas.microsoft.com/office/powerpoint/2010/main" val="322915534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Contacts </a:t>
            </a:r>
            <a:endParaRPr lang="en-GB" dirty="0"/>
          </a:p>
        </p:txBody>
      </p:sp>
      <p:sp>
        <p:nvSpPr>
          <p:cNvPr id="3" name="Content Placeholder 2"/>
          <p:cNvSpPr>
            <a:spLocks noGrp="1"/>
          </p:cNvSpPr>
          <p:nvPr>
            <p:ph idx="1"/>
          </p:nvPr>
        </p:nvSpPr>
        <p:spPr/>
        <p:txBody>
          <a:bodyPr/>
          <a:lstStyle/>
          <a:p>
            <a:r>
              <a:rPr lang="en-GB" sz="2000" dirty="0"/>
              <a:t>Linda Sellars </a:t>
            </a:r>
            <a:r>
              <a:rPr lang="en-GB" sz="2000" i="1" dirty="0"/>
              <a:t>(Director Quality &amp; Change</a:t>
            </a:r>
            <a:r>
              <a:rPr lang="en-GB" sz="2000" i="1" dirty="0" smtClean="0"/>
              <a:t>)</a:t>
            </a:r>
          </a:p>
          <a:p>
            <a:r>
              <a:rPr lang="en-GB" sz="2000" dirty="0" smtClean="0"/>
              <a:t>Steve Oakley </a:t>
            </a:r>
            <a:r>
              <a:rPr lang="en-GB" sz="2000" i="1" dirty="0" smtClean="0"/>
              <a:t>(Head of Contracting &amp; Procurement)</a:t>
            </a:r>
            <a:endParaRPr lang="en-GB" sz="2000" dirty="0" smtClean="0"/>
          </a:p>
          <a:p>
            <a:r>
              <a:rPr lang="en-GB" sz="2000" dirty="0" smtClean="0"/>
              <a:t>Sharon </a:t>
            </a:r>
            <a:r>
              <a:rPr lang="en-GB" sz="2000" dirty="0"/>
              <a:t>Bramwell </a:t>
            </a:r>
            <a:r>
              <a:rPr lang="en-GB" sz="2000" i="1" dirty="0"/>
              <a:t>(Lead Commissioning </a:t>
            </a:r>
            <a:r>
              <a:rPr lang="en-GB" sz="2000" i="1" dirty="0" smtClean="0"/>
              <a:t>Manager)</a:t>
            </a:r>
          </a:p>
          <a:p>
            <a:r>
              <a:rPr lang="en-GB" sz="2000" dirty="0"/>
              <a:t>Julie </a:t>
            </a:r>
            <a:r>
              <a:rPr lang="en-GB" sz="2000" dirty="0" smtClean="0"/>
              <a:t>Herrod </a:t>
            </a:r>
            <a:r>
              <a:rPr lang="en-GB" sz="2000" i="1" dirty="0" smtClean="0"/>
              <a:t>(Lead Procurement Officer)</a:t>
            </a:r>
            <a:endParaRPr lang="en-GB" sz="2000" dirty="0" smtClean="0"/>
          </a:p>
          <a:p>
            <a:r>
              <a:rPr lang="en-GB" sz="2000" dirty="0" smtClean="0"/>
              <a:t>Sharon Ribeiro </a:t>
            </a:r>
            <a:r>
              <a:rPr lang="en-GB" sz="2000" i="1" dirty="0" smtClean="0"/>
              <a:t>(Lead Contracts Manager)</a:t>
            </a:r>
            <a:endParaRPr lang="en-GB" sz="2000" dirty="0"/>
          </a:p>
        </p:txBody>
      </p:sp>
    </p:spTree>
    <p:extLst>
      <p:ext uri="{BB962C8B-B14F-4D97-AF65-F5344CB8AC3E}">
        <p14:creationId xmlns:p14="http://schemas.microsoft.com/office/powerpoint/2010/main" val="7192644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375" dirty="0" smtClean="0"/>
              <a:t>Adult Social Care </a:t>
            </a:r>
            <a:br>
              <a:rPr lang="en-GB" sz="3375" dirty="0" smtClean="0"/>
            </a:br>
            <a:r>
              <a:rPr lang="en-GB" sz="3375" dirty="0" smtClean="0"/>
              <a:t>Better </a:t>
            </a:r>
            <a:r>
              <a:rPr lang="en-GB" sz="3375" dirty="0"/>
              <a:t>Lives Better Outcomes </a:t>
            </a:r>
          </a:p>
        </p:txBody>
      </p:sp>
      <p:sp>
        <p:nvSpPr>
          <p:cNvPr id="3" name="Text Placeholder 2"/>
          <p:cNvSpPr>
            <a:spLocks noGrp="1"/>
          </p:cNvSpPr>
          <p:nvPr>
            <p:ph type="body" idx="1"/>
          </p:nvPr>
        </p:nvSpPr>
        <p:spPr/>
        <p:txBody>
          <a:bodyPr/>
          <a:lstStyle/>
          <a:p>
            <a:pPr marL="457200" indent="-457200">
              <a:buFont typeface="Arial" panose="020B0604020202020204" pitchFamily="34" charset="0"/>
              <a:buChar char="•"/>
            </a:pPr>
            <a:r>
              <a:rPr lang="en-GB" dirty="0" smtClean="0"/>
              <a:t>Within Adult Social Care a principle is emerging that a life independent of services and social care intervention is a better one than a life dependant on statutory support </a:t>
            </a:r>
          </a:p>
          <a:p>
            <a:pPr marL="0" indent="0"/>
            <a:endParaRPr lang="en-GB" dirty="0" smtClean="0"/>
          </a:p>
          <a:p>
            <a:pPr marL="457200" indent="-457200">
              <a:buFont typeface="Arial" panose="020B0604020202020204" pitchFamily="34" charset="0"/>
              <a:buChar char="•"/>
            </a:pPr>
            <a:r>
              <a:rPr lang="en-GB" dirty="0" smtClean="0"/>
              <a:t>However Adult </a:t>
            </a:r>
            <a:r>
              <a:rPr lang="en-GB" dirty="0"/>
              <a:t>Social Care do also recognise that some people will need services and interventions to enable them to live their life, but these services should be outcome focussed and promote independence. </a:t>
            </a:r>
          </a:p>
          <a:p>
            <a:pPr marL="0" indent="0"/>
            <a:r>
              <a:rPr lang="en-GB" dirty="0"/>
              <a:t> </a:t>
            </a:r>
          </a:p>
          <a:p>
            <a:pPr marL="0" indent="0"/>
            <a:endParaRPr lang="en-GB" dirty="0"/>
          </a:p>
        </p:txBody>
      </p:sp>
    </p:spTree>
    <p:extLst>
      <p:ext uri="{BB962C8B-B14F-4D97-AF65-F5344CB8AC3E}">
        <p14:creationId xmlns:p14="http://schemas.microsoft.com/office/powerpoint/2010/main" val="1681584545"/>
      </p:ext>
    </p:extLst>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GB" sz="4219" dirty="0"/>
              <a:t>Learning Disability </a:t>
            </a:r>
          </a:p>
        </p:txBody>
      </p:sp>
      <p:sp>
        <p:nvSpPr>
          <p:cNvPr id="6" name="Text Placeholder 5"/>
          <p:cNvSpPr>
            <a:spLocks noGrp="1"/>
          </p:cNvSpPr>
          <p:nvPr>
            <p:ph type="body" idx="1"/>
          </p:nvPr>
        </p:nvSpPr>
        <p:spPr>
          <a:xfrm>
            <a:off x="914400" y="1981200"/>
            <a:ext cx="10871200" cy="4062248"/>
          </a:xfrm>
        </p:spPr>
        <p:txBody>
          <a:bodyPr>
            <a:normAutofit fontScale="92500" lnSpcReduction="20000"/>
          </a:bodyPr>
          <a:lstStyle/>
          <a:p>
            <a:pPr marL="0" indent="0"/>
            <a:r>
              <a:rPr lang="en-GB" dirty="0" smtClean="0"/>
              <a:t>Move towards the </a:t>
            </a:r>
            <a:r>
              <a:rPr lang="en-GB" b="1" i="1" dirty="0" smtClean="0"/>
              <a:t>“Progression” </a:t>
            </a:r>
            <a:r>
              <a:rPr lang="en-GB" dirty="0" smtClean="0"/>
              <a:t>model where citizens are encouraged towards more independent living</a:t>
            </a:r>
          </a:p>
          <a:p>
            <a:pPr marL="0" indent="0"/>
            <a:endParaRPr lang="en-GB" dirty="0" smtClean="0"/>
          </a:p>
          <a:p>
            <a:pPr marL="457200" indent="-457200">
              <a:buFont typeface="Arial" panose="020B0604020202020204" pitchFamily="34" charset="0"/>
              <a:buChar char="•"/>
            </a:pPr>
            <a:r>
              <a:rPr lang="en-GB" dirty="0" smtClean="0"/>
              <a:t>Care and Support plans will identify outcomes a citizen wants to achieve (these could range from making a simple meal, independently getting dressed, accessing local universal services such as clubs, swimming pools or independently using public transport) </a:t>
            </a:r>
          </a:p>
          <a:p>
            <a:pPr marL="457200" indent="-457200">
              <a:buFont typeface="Arial" panose="020B0604020202020204" pitchFamily="34" charset="0"/>
              <a:buChar char="•"/>
            </a:pPr>
            <a:r>
              <a:rPr lang="en-GB" dirty="0" smtClean="0"/>
              <a:t>The new Care Support and Enablement Model will have the expectation that providers will support citizens to achieve these outcomes encouraging independence wherever possible   </a:t>
            </a:r>
            <a:endParaRPr lang="en-GB" dirty="0"/>
          </a:p>
        </p:txBody>
      </p:sp>
    </p:spTree>
    <p:extLst>
      <p:ext uri="{BB962C8B-B14F-4D97-AF65-F5344CB8AC3E}">
        <p14:creationId xmlns:p14="http://schemas.microsoft.com/office/powerpoint/2010/main" val="33074133"/>
      </p:ext>
    </p:extLst>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 name="Learning Disability"/>
          <p:cNvSpPr txBox="1">
            <a:spLocks noGrp="1"/>
          </p:cNvSpPr>
          <p:nvPr>
            <p:ph type="title"/>
          </p:nvPr>
        </p:nvSpPr>
        <p:spPr>
          <a:prstGeom prst="rect">
            <a:avLst/>
          </a:prstGeom>
        </p:spPr>
        <p:txBody>
          <a:bodyPr/>
          <a:lstStyle/>
          <a:p>
            <a:r>
              <a:t>Learning Disability</a:t>
            </a:r>
          </a:p>
        </p:txBody>
      </p:sp>
      <p:sp>
        <p:nvSpPr>
          <p:cNvPr id="129" name="Errol has a learning disability and autism. He lives at home with his elderly father.…"/>
          <p:cNvSpPr txBox="1">
            <a:spLocks noGrp="1"/>
          </p:cNvSpPr>
          <p:nvPr>
            <p:ph type="body" idx="1"/>
          </p:nvPr>
        </p:nvSpPr>
        <p:spPr>
          <a:xfrm>
            <a:off x="830317" y="1581807"/>
            <a:ext cx="10871200" cy="3810000"/>
          </a:xfrm>
          <a:prstGeom prst="rect">
            <a:avLst/>
          </a:prstGeom>
        </p:spPr>
        <p:txBody>
          <a:bodyPr>
            <a:noAutofit/>
          </a:bodyPr>
          <a:lstStyle/>
          <a:p>
            <a:pPr marL="221894" indent="-221894" defTabSz="291633">
              <a:spcBef>
                <a:spcPts val="2039"/>
              </a:spcBef>
              <a:defRPr sz="2272"/>
            </a:pPr>
            <a:r>
              <a:rPr sz="2400" dirty="0"/>
              <a:t>Errol has a learning disability and autism. He lives at home with his elderly father.</a:t>
            </a:r>
          </a:p>
          <a:p>
            <a:pPr defTabSz="291633">
              <a:spcBef>
                <a:spcPts val="2039"/>
              </a:spcBef>
              <a:buFont typeface="Arial" panose="020B0604020202020204" pitchFamily="34" charset="0"/>
              <a:buChar char="•"/>
              <a:defRPr sz="2272"/>
            </a:pPr>
            <a:r>
              <a:rPr sz="2400" b="1" dirty="0"/>
              <a:t>Traditional services. </a:t>
            </a:r>
            <a:r>
              <a:rPr sz="2400" dirty="0"/>
              <a:t>Errol attend day services five days a week. He is transported there by social services funded transport.</a:t>
            </a:r>
          </a:p>
          <a:p>
            <a:pPr defTabSz="291633">
              <a:spcBef>
                <a:spcPts val="2039"/>
              </a:spcBef>
              <a:buFont typeface="Arial" panose="020B0604020202020204" pitchFamily="34" charset="0"/>
              <a:buChar char="•"/>
              <a:defRPr sz="2272"/>
            </a:pPr>
            <a:r>
              <a:rPr sz="2400" b="1" dirty="0"/>
              <a:t>Better lives/ Better outcomes</a:t>
            </a:r>
            <a:r>
              <a:rPr sz="2400" dirty="0"/>
              <a:t>. Errol’s father dies and he moves to residential care, but only briefly as he moves to supported living with some old friends from the day center. Errol </a:t>
            </a:r>
            <a:r>
              <a:rPr lang="en-GB" sz="2400" dirty="0"/>
              <a:t>has identified as his outcomes that he wants to travel independently and gain paid employment in a shop. </a:t>
            </a:r>
            <a:r>
              <a:rPr sz="2400" dirty="0"/>
              <a:t> </a:t>
            </a:r>
            <a:r>
              <a:rPr lang="en-GB" sz="2400" dirty="0"/>
              <a:t>Errol is </a:t>
            </a:r>
            <a:r>
              <a:rPr sz="2400" dirty="0"/>
              <a:t>given travel training </a:t>
            </a:r>
            <a:r>
              <a:rPr lang="en-GB" sz="2400" dirty="0"/>
              <a:t>and succeeds in being able to use the bus independently to travel to several destinations. He was to supported to complete a placement in a Charity shop and is now receiving support to find paid employment.   </a:t>
            </a:r>
            <a:endParaRPr sz="2400" dirty="0"/>
          </a:p>
        </p:txBody>
      </p:sp>
    </p:spTree>
    <p:extLst>
      <p:ext uri="{BB962C8B-B14F-4D97-AF65-F5344CB8AC3E}">
        <p14:creationId xmlns:p14="http://schemas.microsoft.com/office/powerpoint/2010/main" val="1966830695"/>
      </p:ext>
    </p:extLst>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Mental Health </a:t>
            </a:r>
            <a:endParaRPr lang="en-GB" dirty="0"/>
          </a:p>
        </p:txBody>
      </p:sp>
      <p:sp>
        <p:nvSpPr>
          <p:cNvPr id="3" name="Text Placeholder 2"/>
          <p:cNvSpPr>
            <a:spLocks noGrp="1"/>
          </p:cNvSpPr>
          <p:nvPr>
            <p:ph type="body" idx="1"/>
          </p:nvPr>
        </p:nvSpPr>
        <p:spPr>
          <a:xfrm>
            <a:off x="825870" y="1517965"/>
            <a:ext cx="9330059" cy="4545210"/>
          </a:xfrm>
        </p:spPr>
        <p:txBody>
          <a:bodyPr>
            <a:noAutofit/>
          </a:bodyPr>
          <a:lstStyle/>
          <a:p>
            <a:pPr marL="0" indent="0"/>
            <a:r>
              <a:rPr lang="en-GB" sz="2400" dirty="0"/>
              <a:t>Embed the </a:t>
            </a:r>
            <a:r>
              <a:rPr lang="en-GB" sz="2400" b="1" i="1" dirty="0" smtClean="0"/>
              <a:t>“Recovery”</a:t>
            </a:r>
            <a:r>
              <a:rPr lang="en-GB" sz="2400" dirty="0" smtClean="0"/>
              <a:t> </a:t>
            </a:r>
            <a:r>
              <a:rPr lang="en-GB" sz="2400" dirty="0"/>
              <a:t>model to support citizens to live with their illness and develop insight into what may drive / trigger their condition and facilitate them to create an appropriate network of support </a:t>
            </a:r>
            <a:r>
              <a:rPr lang="en-GB" sz="2400" dirty="0" smtClean="0"/>
              <a:t>.</a:t>
            </a:r>
          </a:p>
          <a:p>
            <a:pPr marL="0" indent="0"/>
            <a:r>
              <a:rPr lang="en-GB" sz="2400" dirty="0" smtClean="0"/>
              <a:t>  </a:t>
            </a:r>
            <a:endParaRPr lang="en-GB" sz="2400" dirty="0"/>
          </a:p>
          <a:p>
            <a:pPr>
              <a:buFont typeface="Arial" panose="020B0604020202020204" pitchFamily="34" charset="0"/>
              <a:buChar char="•"/>
            </a:pPr>
            <a:r>
              <a:rPr lang="en-GB" sz="2400" dirty="0"/>
              <a:t>Care and Support plans will identify outcomes a citizen wants to achieve this could include seeking paid employment, making friendships in their local community or independently undertaking meaningful day time activity </a:t>
            </a:r>
          </a:p>
          <a:p>
            <a:pPr>
              <a:buFont typeface="Arial" panose="020B0604020202020204" pitchFamily="34" charset="0"/>
              <a:buChar char="•"/>
            </a:pPr>
            <a:r>
              <a:rPr lang="en-GB" sz="2400" dirty="0"/>
              <a:t>The new Care Support and Enablement Framework will have the expectation that providers will support citizens to achieve these outcomes encouraging independence wherever possible  </a:t>
            </a:r>
          </a:p>
        </p:txBody>
      </p:sp>
    </p:spTree>
    <p:extLst>
      <p:ext uri="{BB962C8B-B14F-4D97-AF65-F5344CB8AC3E}">
        <p14:creationId xmlns:p14="http://schemas.microsoft.com/office/powerpoint/2010/main" val="350942447"/>
      </p:ext>
    </p:extLst>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Mental Health </a:t>
            </a:r>
            <a:endParaRPr lang="en-GB" dirty="0"/>
          </a:p>
        </p:txBody>
      </p:sp>
      <p:sp>
        <p:nvSpPr>
          <p:cNvPr id="3" name="Text Placeholder 2"/>
          <p:cNvSpPr>
            <a:spLocks noGrp="1"/>
          </p:cNvSpPr>
          <p:nvPr>
            <p:ph type="body" idx="1"/>
          </p:nvPr>
        </p:nvSpPr>
        <p:spPr>
          <a:xfrm>
            <a:off x="914400" y="1488831"/>
            <a:ext cx="10871200" cy="4302369"/>
          </a:xfrm>
        </p:spPr>
        <p:txBody>
          <a:bodyPr/>
          <a:lstStyle/>
          <a:p>
            <a:pPr marL="221894" indent="-221894" defTabSz="291633">
              <a:spcBef>
                <a:spcPts val="2039"/>
              </a:spcBef>
              <a:defRPr sz="2272"/>
            </a:pPr>
            <a:r>
              <a:rPr lang="en-GB" sz="2200" dirty="0" smtClean="0"/>
              <a:t>Sabrina has an enduring mental illness with a number of positive symptoms. She is currently unemployed, living alone and has had several recent admissions to hospital. She has significant debts and is at risk of loosing her tenancy.</a:t>
            </a:r>
          </a:p>
          <a:p>
            <a:pPr defTabSz="291633">
              <a:spcBef>
                <a:spcPts val="2039"/>
              </a:spcBef>
              <a:buFont typeface="Arial" panose="020B0604020202020204" pitchFamily="34" charset="0"/>
              <a:buChar char="•"/>
              <a:defRPr sz="2272"/>
            </a:pPr>
            <a:r>
              <a:rPr lang="en-GB" sz="2200" b="1" dirty="0" smtClean="0"/>
              <a:t>Traditional </a:t>
            </a:r>
            <a:r>
              <a:rPr lang="en-GB" sz="2200" b="1" dirty="0"/>
              <a:t>services</a:t>
            </a:r>
            <a:r>
              <a:rPr lang="en-GB" sz="2200" dirty="0"/>
              <a:t>. </a:t>
            </a:r>
            <a:r>
              <a:rPr lang="en-GB" sz="2200" dirty="0" smtClean="0"/>
              <a:t>Sabrina receives 10 hours of  Care, Support and Enablement this focuses on taking her out and supporting with finances </a:t>
            </a:r>
            <a:endParaRPr lang="en-GB" sz="2200" dirty="0"/>
          </a:p>
          <a:p>
            <a:pPr defTabSz="291633">
              <a:spcBef>
                <a:spcPts val="2039"/>
              </a:spcBef>
              <a:buFont typeface="Arial" panose="020B0604020202020204" pitchFamily="34" charset="0"/>
              <a:buChar char="•"/>
              <a:defRPr sz="2272"/>
            </a:pPr>
            <a:r>
              <a:rPr lang="en-GB" sz="2200" b="1" dirty="0"/>
              <a:t>Better lives/ Better outcomes. </a:t>
            </a:r>
            <a:r>
              <a:rPr lang="en-GB" sz="2200" dirty="0" smtClean="0"/>
              <a:t>Sabrina </a:t>
            </a:r>
            <a:r>
              <a:rPr lang="en-GB" sz="2200" dirty="0"/>
              <a:t>receives 10 hours of  </a:t>
            </a:r>
            <a:r>
              <a:rPr lang="en-GB" sz="2200" dirty="0" smtClean="0"/>
              <a:t>Care, </a:t>
            </a:r>
            <a:r>
              <a:rPr lang="en-GB" sz="2200" dirty="0"/>
              <a:t>Support and </a:t>
            </a:r>
            <a:r>
              <a:rPr lang="en-GB" sz="2200" dirty="0" smtClean="0"/>
              <a:t>Enablement. Sabrina wants to be able to manage her finances better and make friendships in the local area.  Sabrina is supported to attend a local college where she successfully completes a basic maths course which enables her to manage her money better. As a result of this Sabrina is able to afford to join a local community dancing group. Through being supported to attend this group Sabrina begins to make friendships in the local area. Six months later Sabrina has had no further hospital admissions.       </a:t>
            </a:r>
            <a:endParaRPr lang="en-GB" sz="2200" dirty="0"/>
          </a:p>
        </p:txBody>
      </p:sp>
    </p:spTree>
    <p:extLst>
      <p:ext uri="{BB962C8B-B14F-4D97-AF65-F5344CB8AC3E}">
        <p14:creationId xmlns:p14="http://schemas.microsoft.com/office/powerpoint/2010/main" val="31819431"/>
      </p:ext>
    </p:extLst>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itle 1"/>
          <p:cNvSpPr>
            <a:spLocks noGrp="1"/>
          </p:cNvSpPr>
          <p:nvPr>
            <p:ph type="ctrTitle"/>
          </p:nvPr>
        </p:nvSpPr>
        <p:spPr>
          <a:xfrm>
            <a:off x="2041525" y="63500"/>
            <a:ext cx="8331200" cy="954088"/>
          </a:xfrm>
        </p:spPr>
        <p:txBody>
          <a:bodyPr/>
          <a:lstStyle/>
          <a:p>
            <a:pPr algn="ctr"/>
            <a:r>
              <a:rPr lang="en-GB" altLang="en-US" dirty="0" smtClean="0">
                <a:latin typeface="Arial Narrow" panose="020B0606020202030204" pitchFamily="34" charset="0"/>
              </a:rPr>
              <a:t>Rationale for Change </a:t>
            </a:r>
            <a:br>
              <a:rPr lang="en-GB" altLang="en-US" dirty="0" smtClean="0">
                <a:latin typeface="Arial Narrow" panose="020B0606020202030204" pitchFamily="34" charset="0"/>
              </a:rPr>
            </a:br>
            <a:r>
              <a:rPr lang="en-GB" altLang="en-US" dirty="0" smtClean="0">
                <a:latin typeface="Arial Narrow" panose="020B0606020202030204" pitchFamily="34" charset="0"/>
              </a:rPr>
              <a:t>CSE  – Primary Support Reason </a:t>
            </a:r>
          </a:p>
        </p:txBody>
      </p:sp>
      <p:pic>
        <p:nvPicPr>
          <p:cNvPr id="1028" name="Pictur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61602" y="1663047"/>
            <a:ext cx="6121400" cy="4989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6" name="AutoShape 3"/>
          <p:cNvSpPr>
            <a:spLocks noChangeAspect="1" noChangeArrowheads="1"/>
          </p:cNvSpPr>
          <p:nvPr/>
        </p:nvSpPr>
        <p:spPr bwMode="auto">
          <a:xfrm>
            <a:off x="2566988" y="1052513"/>
            <a:ext cx="6121400" cy="4989512"/>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n-GB"/>
          </a:p>
        </p:txBody>
      </p:sp>
      <p:sp>
        <p:nvSpPr>
          <p:cNvPr id="6" name="TextBox 8"/>
          <p:cNvSpPr txBox="1">
            <a:spLocks noChangeArrowheads="1"/>
          </p:cNvSpPr>
          <p:nvPr/>
        </p:nvSpPr>
        <p:spPr bwMode="auto">
          <a:xfrm>
            <a:off x="7530428" y="2541942"/>
            <a:ext cx="43592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r>
              <a:rPr lang="en-GB" altLang="en-US" sz="2000" dirty="0">
                <a:solidFill>
                  <a:srgbClr val="000000"/>
                </a:solidFill>
                <a:latin typeface="Arial Narrow" panose="020B0606020202030204" pitchFamily="34" charset="0"/>
              </a:rPr>
              <a:t>PSR = Primary Support Reason – </a:t>
            </a:r>
          </a:p>
          <a:p>
            <a:r>
              <a:rPr lang="en-GB" altLang="en-US" sz="2000" b="1" dirty="0">
                <a:solidFill>
                  <a:srgbClr val="000000"/>
                </a:solidFill>
                <a:latin typeface="Arial Narrow" panose="020B0606020202030204" pitchFamily="34" charset="0"/>
              </a:rPr>
              <a:t>Main</a:t>
            </a:r>
            <a:r>
              <a:rPr lang="en-GB" altLang="en-US" sz="2000" dirty="0">
                <a:solidFill>
                  <a:srgbClr val="000000"/>
                </a:solidFill>
                <a:latin typeface="Arial Narrow" panose="020B0606020202030204" pitchFamily="34" charset="0"/>
              </a:rPr>
              <a:t> reason that a care package is given</a:t>
            </a:r>
          </a:p>
        </p:txBody>
      </p:sp>
    </p:spTree>
    <p:extLst>
      <p:ext uri="{BB962C8B-B14F-4D97-AF65-F5344CB8AC3E}">
        <p14:creationId xmlns:p14="http://schemas.microsoft.com/office/powerpoint/2010/main" val="4713238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spc="-150" dirty="0" smtClean="0">
                <a:solidFill>
                  <a:prstClr val="black"/>
                </a:solidFill>
                <a:latin typeface="Arial" pitchFamily="34" charset="0"/>
                <a:cs typeface="Arial" pitchFamily="34" charset="0"/>
              </a:rPr>
              <a:t>Evidence for Change</a:t>
            </a:r>
            <a:endParaRPr lang="en-GB" dirty="0"/>
          </a:p>
        </p:txBody>
      </p:sp>
      <p:pic>
        <p:nvPicPr>
          <p:cNvPr id="5" name="Content Placeholder 4"/>
          <p:cNvPicPr>
            <a:picLocks noGrp="1" noChangeAspect="1"/>
          </p:cNvPicPr>
          <p:nvPr>
            <p:ph sz="half" idx="1"/>
          </p:nvPr>
        </p:nvPicPr>
        <p:blipFill>
          <a:blip r:embed="rId3"/>
          <a:stretch>
            <a:fillRect/>
          </a:stretch>
        </p:blipFill>
        <p:spPr>
          <a:xfrm>
            <a:off x="914399" y="1752600"/>
            <a:ext cx="5995851" cy="4661263"/>
          </a:xfrm>
          <a:prstGeom prst="rect">
            <a:avLst/>
          </a:prstGeom>
        </p:spPr>
      </p:pic>
      <p:sp>
        <p:nvSpPr>
          <p:cNvPr id="7" name="Content Placeholder 6"/>
          <p:cNvSpPr>
            <a:spLocks noGrp="1"/>
          </p:cNvSpPr>
          <p:nvPr>
            <p:ph sz="half" idx="2"/>
          </p:nvPr>
        </p:nvSpPr>
        <p:spPr>
          <a:xfrm>
            <a:off x="7001691" y="1752599"/>
            <a:ext cx="4783909" cy="4554013"/>
          </a:xfrm>
        </p:spPr>
        <p:txBody>
          <a:bodyPr/>
          <a:lstStyle/>
          <a:p>
            <a:pPr marL="457200" indent="-457200">
              <a:buClr>
                <a:srgbClr val="00B050"/>
              </a:buClr>
              <a:buFont typeface="Wingdings" panose="05000000000000000000" pitchFamily="2" charset="2"/>
              <a:buChar char="Ø"/>
            </a:pPr>
            <a:r>
              <a:rPr lang="en-GB" sz="2400" dirty="0" smtClean="0">
                <a:latin typeface="Calibri" panose="020F0502020204030204" pitchFamily="34" charset="0"/>
              </a:rPr>
              <a:t>% Providers utilised Incentivised </a:t>
            </a:r>
            <a:r>
              <a:rPr lang="en-GB" sz="2400" dirty="0">
                <a:latin typeface="Calibri" panose="020F0502020204030204" pitchFamily="34" charset="0"/>
              </a:rPr>
              <a:t>Enablement </a:t>
            </a:r>
            <a:r>
              <a:rPr lang="en-GB" sz="2400" dirty="0" smtClean="0">
                <a:latin typeface="Calibri" panose="020F0502020204030204" pitchFamily="34" charset="0"/>
              </a:rPr>
              <a:t>Model;</a:t>
            </a:r>
          </a:p>
          <a:p>
            <a:pPr marL="457200" indent="-457200">
              <a:buClr>
                <a:srgbClr val="00B050"/>
              </a:buClr>
              <a:buFont typeface="Wingdings" panose="05000000000000000000" pitchFamily="2" charset="2"/>
              <a:buChar char="Ø"/>
            </a:pPr>
            <a:endParaRPr lang="en-GB" sz="800" dirty="0">
              <a:latin typeface="Calibri" panose="020F0502020204030204" pitchFamily="34" charset="0"/>
            </a:endParaRPr>
          </a:p>
          <a:p>
            <a:pPr marL="457200" indent="-457200">
              <a:buClr>
                <a:srgbClr val="00B050"/>
              </a:buClr>
              <a:buFont typeface="Wingdings" panose="05000000000000000000" pitchFamily="2" charset="2"/>
              <a:buChar char="Ø"/>
            </a:pPr>
            <a:r>
              <a:rPr lang="en-GB" sz="2400" dirty="0">
                <a:latin typeface="Calibri" panose="020F0502020204030204" pitchFamily="34" charset="0"/>
              </a:rPr>
              <a:t>Lack of evidence demonstrating service impact or personal </a:t>
            </a:r>
            <a:r>
              <a:rPr lang="en-GB" sz="2400" dirty="0" smtClean="0">
                <a:latin typeface="Calibri" panose="020F0502020204030204" pitchFamily="34" charset="0"/>
              </a:rPr>
              <a:t>outcomes</a:t>
            </a:r>
          </a:p>
          <a:p>
            <a:pPr marL="457200" indent="-457200">
              <a:buClr>
                <a:srgbClr val="00B050"/>
              </a:buClr>
              <a:buFont typeface="Wingdings" panose="05000000000000000000" pitchFamily="2" charset="2"/>
              <a:buChar char="Ø"/>
            </a:pPr>
            <a:endParaRPr lang="en-GB" sz="800" dirty="0" smtClean="0">
              <a:latin typeface="Calibri" panose="020F0502020204030204" pitchFamily="34" charset="0"/>
            </a:endParaRPr>
          </a:p>
          <a:p>
            <a:pPr marL="457200" indent="-457200">
              <a:buClr>
                <a:srgbClr val="00B050"/>
              </a:buClr>
              <a:buFont typeface="Wingdings" panose="05000000000000000000" pitchFamily="2" charset="2"/>
              <a:buChar char="Ø"/>
            </a:pPr>
            <a:r>
              <a:rPr lang="en-GB" sz="2400" dirty="0" smtClean="0">
                <a:latin typeface="Calibri" panose="020F0502020204030204" pitchFamily="34" charset="0"/>
              </a:rPr>
              <a:t>Number of people receiving CSE is increasing</a:t>
            </a:r>
          </a:p>
          <a:p>
            <a:pPr marL="457200" indent="-457200">
              <a:buClr>
                <a:srgbClr val="00B050"/>
              </a:buClr>
              <a:buFont typeface="Wingdings" panose="05000000000000000000" pitchFamily="2" charset="2"/>
              <a:buChar char="Ø"/>
            </a:pPr>
            <a:endParaRPr lang="en-GB" sz="800" dirty="0" smtClean="0">
              <a:latin typeface="Calibri" panose="020F0502020204030204" pitchFamily="34" charset="0"/>
            </a:endParaRPr>
          </a:p>
          <a:p>
            <a:pPr marL="457200" indent="-457200">
              <a:buClr>
                <a:srgbClr val="00B050"/>
              </a:buClr>
              <a:buFont typeface="Wingdings" panose="05000000000000000000" pitchFamily="2" charset="2"/>
              <a:buChar char="Ø"/>
            </a:pPr>
            <a:r>
              <a:rPr lang="en-GB" sz="2400" dirty="0" smtClean="0">
                <a:latin typeface="Calibri" panose="020F0502020204030204" pitchFamily="34" charset="0"/>
              </a:rPr>
              <a:t>Framework of providers still resulted in use of SPOT</a:t>
            </a:r>
            <a:endParaRPr lang="en-GB" sz="2400" dirty="0">
              <a:latin typeface="Calibri" panose="020F0502020204030204" pitchFamily="34" charset="0"/>
            </a:endParaRPr>
          </a:p>
          <a:p>
            <a:endParaRPr lang="en-GB" dirty="0"/>
          </a:p>
        </p:txBody>
      </p:sp>
    </p:spTree>
    <p:extLst>
      <p:ext uri="{BB962C8B-B14F-4D97-AF65-F5344CB8AC3E}">
        <p14:creationId xmlns:p14="http://schemas.microsoft.com/office/powerpoint/2010/main" val="748968859"/>
      </p:ext>
    </p:extLst>
  </p:cSld>
  <p:clrMapOvr>
    <a:masterClrMapping/>
  </p:clrMapOvr>
  <p:timing>
    <p:tnLst>
      <p:par>
        <p:cT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788</TotalTime>
  <Words>1403</Words>
  <Application>Microsoft Office PowerPoint</Application>
  <PresentationFormat>Widescreen</PresentationFormat>
  <Paragraphs>163</Paragraphs>
  <Slides>21</Slides>
  <Notes>14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Arial</vt:lpstr>
      <vt:lpstr>Arial Black</vt:lpstr>
      <vt:lpstr>Arial Narrow</vt:lpstr>
      <vt:lpstr>Calibri</vt:lpstr>
      <vt:lpstr>Times</vt:lpstr>
      <vt:lpstr>Wingdings</vt:lpstr>
      <vt:lpstr>Blank Presentation</vt:lpstr>
      <vt:lpstr>Care Support and Enablement  Provider Engagement Event  25th September 2017</vt:lpstr>
      <vt:lpstr>Care Support and Enablement Provider Engagement Event - 25th September 2017 </vt:lpstr>
      <vt:lpstr>Adult Social Care  Better Lives Better Outcomes </vt:lpstr>
      <vt:lpstr>Learning Disability </vt:lpstr>
      <vt:lpstr>Learning Disability</vt:lpstr>
      <vt:lpstr>Mental Health </vt:lpstr>
      <vt:lpstr>Mental Health </vt:lpstr>
      <vt:lpstr>Rationale for Change  CSE  – Primary Support Reason </vt:lpstr>
      <vt:lpstr>Evidence for Change</vt:lpstr>
      <vt:lpstr>Evidence for Change</vt:lpstr>
      <vt:lpstr>Evidence for Change</vt:lpstr>
      <vt:lpstr>CSE Vision</vt:lpstr>
      <vt:lpstr>Commissioning for Outcomes</vt:lpstr>
      <vt:lpstr>Key Messages</vt:lpstr>
      <vt:lpstr>CSE Accreditation process</vt:lpstr>
      <vt:lpstr>CSE Accreditation process continued </vt:lpstr>
      <vt:lpstr>CSE Accreditation process continued </vt:lpstr>
      <vt:lpstr>CSE Accreditation process continued </vt:lpstr>
      <vt:lpstr>PowerPoint Presentation</vt:lpstr>
      <vt:lpstr>Next Steps…</vt:lpstr>
      <vt:lpstr>Contacts </vt:lpstr>
    </vt:vector>
  </TitlesOfParts>
  <Company>Nottingham City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Care Support and Enablement  Provider Engagement Event  25th September 2017</dc:title>
  <dc:creator>Sharon Bramwell</dc:creator>
  <cp:lastModifiedBy>Glenys Townsend</cp:lastModifiedBy>
  <cp:revision>38</cp:revision>
  <cp:lastPrinted>2017-09-25T08:27:54Z</cp:lastPrinted>
  <dcterms:created xsi:type="dcterms:W3CDTF">2017-09-19T20:39:29Z</dcterms:created>
  <dcterms:modified xsi:type="dcterms:W3CDTF">2017-10-31T08:42:10Z</dcterms:modified>
</cp:coreProperties>
</file>