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0"/>
  </p:notesMasterIdLst>
  <p:handoutMasterIdLst>
    <p:handoutMasterId r:id="rId51"/>
  </p:handoutMasterIdLst>
  <p:sldIdLst>
    <p:sldId id="496" r:id="rId3"/>
    <p:sldId id="533" r:id="rId4"/>
    <p:sldId id="756" r:id="rId5"/>
    <p:sldId id="695" r:id="rId6"/>
    <p:sldId id="721" r:id="rId7"/>
    <p:sldId id="754" r:id="rId8"/>
    <p:sldId id="760" r:id="rId9"/>
    <p:sldId id="755" r:id="rId10"/>
    <p:sldId id="693" r:id="rId11"/>
    <p:sldId id="751" r:id="rId12"/>
    <p:sldId id="725" r:id="rId13"/>
    <p:sldId id="729" r:id="rId14"/>
    <p:sldId id="696" r:id="rId15"/>
    <p:sldId id="724" r:id="rId16"/>
    <p:sldId id="726" r:id="rId17"/>
    <p:sldId id="723" r:id="rId18"/>
    <p:sldId id="727" r:id="rId19"/>
    <p:sldId id="728" r:id="rId20"/>
    <p:sldId id="714" r:id="rId21"/>
    <p:sldId id="770" r:id="rId22"/>
    <p:sldId id="713" r:id="rId23"/>
    <p:sldId id="699" r:id="rId24"/>
    <p:sldId id="700" r:id="rId25"/>
    <p:sldId id="701" r:id="rId26"/>
    <p:sldId id="758" r:id="rId27"/>
    <p:sldId id="731" r:id="rId28"/>
    <p:sldId id="762" r:id="rId29"/>
    <p:sldId id="764" r:id="rId30"/>
    <p:sldId id="733" r:id="rId31"/>
    <p:sldId id="765" r:id="rId32"/>
    <p:sldId id="767" r:id="rId33"/>
    <p:sldId id="734" r:id="rId34"/>
    <p:sldId id="768" r:id="rId35"/>
    <p:sldId id="769" r:id="rId36"/>
    <p:sldId id="735" r:id="rId37"/>
    <p:sldId id="736" r:id="rId38"/>
    <p:sldId id="752" r:id="rId39"/>
    <p:sldId id="759" r:id="rId40"/>
    <p:sldId id="737" r:id="rId41"/>
    <p:sldId id="738" r:id="rId42"/>
    <p:sldId id="739" r:id="rId43"/>
    <p:sldId id="741" r:id="rId44"/>
    <p:sldId id="761" r:id="rId45"/>
    <p:sldId id="748" r:id="rId46"/>
    <p:sldId id="750" r:id="rId47"/>
    <p:sldId id="719" r:id="rId48"/>
    <p:sldId id="718" r:id="rId49"/>
  </p:sldIdLst>
  <p:sldSz cx="9144000" cy="6858000" type="screen4x3"/>
  <p:notesSz cx="6889750" cy="1002188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7" autoAdjust="0"/>
    <p:restoredTop sz="66123" autoAdjust="0"/>
  </p:normalViewPr>
  <p:slideViewPr>
    <p:cSldViewPr>
      <p:cViewPr varScale="1">
        <p:scale>
          <a:sx n="32" d="100"/>
          <a:sy n="32" d="100"/>
        </p:scale>
        <p:origin x="1635" y="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E9EAFEE-0263-4253-2B8E-A6B10CFC1284}"/>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9" rIns="96616" bIns="48309"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70659" name="Rectangle 3">
            <a:extLst>
              <a:ext uri="{FF2B5EF4-FFF2-40B4-BE49-F238E27FC236}">
                <a16:creationId xmlns:a16="http://schemas.microsoft.com/office/drawing/2014/main" id="{856A704B-3F41-A0AF-800F-E06F89958D3E}"/>
              </a:ext>
            </a:extLst>
          </p:cNvPr>
          <p:cNvSpPr>
            <a:spLocks noGrp="1" noChangeArrowheads="1"/>
          </p:cNvSpPr>
          <p:nvPr>
            <p:ph type="dt" sz="quarter" idx="1"/>
          </p:nvPr>
        </p:nvSpPr>
        <p:spPr bwMode="auto">
          <a:xfrm>
            <a:off x="3903663" y="0"/>
            <a:ext cx="2984500" cy="501650"/>
          </a:xfrm>
          <a:prstGeom prst="rect">
            <a:avLst/>
          </a:prstGeom>
          <a:noFill/>
          <a:ln w="9525">
            <a:noFill/>
            <a:miter lim="800000"/>
            <a:headEnd/>
            <a:tailEnd/>
          </a:ln>
          <a:effectLst/>
        </p:spPr>
        <p:txBody>
          <a:bodyPr vert="horz" wrap="square" lIns="96616" tIns="48309" rIns="96616" bIns="48309"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70660" name="Rectangle 4">
            <a:extLst>
              <a:ext uri="{FF2B5EF4-FFF2-40B4-BE49-F238E27FC236}">
                <a16:creationId xmlns:a16="http://schemas.microsoft.com/office/drawing/2014/main" id="{506DEAAE-F2C4-FF6F-8053-27DC25C0BFE6}"/>
              </a:ext>
            </a:extLst>
          </p:cNvPr>
          <p:cNvSpPr>
            <a:spLocks noGrp="1" noChangeArrowheads="1"/>
          </p:cNvSpPr>
          <p:nvPr>
            <p:ph type="ftr" sz="quarter" idx="2"/>
          </p:nvPr>
        </p:nvSpPr>
        <p:spPr bwMode="auto">
          <a:xfrm>
            <a:off x="0" y="9518650"/>
            <a:ext cx="2984500" cy="501650"/>
          </a:xfrm>
          <a:prstGeom prst="rect">
            <a:avLst/>
          </a:prstGeom>
          <a:noFill/>
          <a:ln w="9525">
            <a:noFill/>
            <a:miter lim="800000"/>
            <a:headEnd/>
            <a:tailEnd/>
          </a:ln>
          <a:effectLst/>
        </p:spPr>
        <p:txBody>
          <a:bodyPr vert="horz" wrap="square" lIns="96616" tIns="48309" rIns="96616" bIns="48309"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70661" name="Rectangle 5">
            <a:extLst>
              <a:ext uri="{FF2B5EF4-FFF2-40B4-BE49-F238E27FC236}">
                <a16:creationId xmlns:a16="http://schemas.microsoft.com/office/drawing/2014/main" id="{415DF273-1259-D71F-74E4-BC4F0AFA817D}"/>
              </a:ext>
            </a:extLst>
          </p:cNvPr>
          <p:cNvSpPr>
            <a:spLocks noGrp="1" noChangeArrowheads="1"/>
          </p:cNvSpPr>
          <p:nvPr>
            <p:ph type="sldNum" sz="quarter" idx="3"/>
          </p:nvPr>
        </p:nvSpPr>
        <p:spPr bwMode="auto">
          <a:xfrm>
            <a:off x="3903663" y="9518650"/>
            <a:ext cx="2984500" cy="501650"/>
          </a:xfrm>
          <a:prstGeom prst="rect">
            <a:avLst/>
          </a:prstGeom>
          <a:noFill/>
          <a:ln w="9525">
            <a:noFill/>
            <a:miter lim="800000"/>
            <a:headEnd/>
            <a:tailEnd/>
          </a:ln>
          <a:effectLst/>
        </p:spPr>
        <p:txBody>
          <a:bodyPr vert="horz" wrap="square" lIns="96616" tIns="48309" rIns="96616" bIns="48309" numCol="1" anchor="b" anchorCtr="0" compatLnSpc="1">
            <a:prstTxWarp prst="textNoShape">
              <a:avLst/>
            </a:prstTxWarp>
          </a:bodyPr>
          <a:lstStyle>
            <a:lvl1pPr algn="r" eaLnBrk="1" hangingPunct="1">
              <a:defRPr sz="1300"/>
            </a:lvl1pPr>
          </a:lstStyle>
          <a:p>
            <a:pPr>
              <a:defRPr/>
            </a:pPr>
            <a:fld id="{4819649F-7BFD-4693-977D-095F94A2809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70010D6-FFBC-D6CA-146F-24F8EB92B7D7}"/>
              </a:ext>
            </a:extLst>
          </p:cNvPr>
          <p:cNvSpPr>
            <a:spLocks noGrp="1" noChangeArrowheads="1"/>
          </p:cNvSpPr>
          <p:nvPr>
            <p:ph type="hdr" sz="quarter"/>
          </p:nvPr>
        </p:nvSpPr>
        <p:spPr bwMode="auto">
          <a:xfrm>
            <a:off x="0" y="0"/>
            <a:ext cx="2984500" cy="501650"/>
          </a:xfrm>
          <a:prstGeom prst="rect">
            <a:avLst/>
          </a:prstGeom>
          <a:noFill/>
          <a:ln w="9525">
            <a:noFill/>
            <a:miter lim="800000"/>
            <a:headEnd/>
            <a:tailEnd/>
          </a:ln>
          <a:effectLst/>
        </p:spPr>
        <p:txBody>
          <a:bodyPr vert="horz" wrap="square" lIns="96616" tIns="48309" rIns="96616" bIns="48309" numCol="1" anchor="t" anchorCtr="0" compatLnSpc="1">
            <a:prstTxWarp prst="textNoShape">
              <a:avLst/>
            </a:prstTxWarp>
          </a:bodyPr>
          <a:lstStyle>
            <a:lvl1pPr eaLnBrk="1" hangingPunct="1">
              <a:defRPr sz="1300">
                <a:latin typeface="Arial" charset="0"/>
              </a:defRPr>
            </a:lvl1pPr>
          </a:lstStyle>
          <a:p>
            <a:pPr>
              <a:defRPr/>
            </a:pPr>
            <a:endParaRPr lang="en-GB"/>
          </a:p>
        </p:txBody>
      </p:sp>
      <p:sp>
        <p:nvSpPr>
          <p:cNvPr id="4099" name="Rectangle 3">
            <a:extLst>
              <a:ext uri="{FF2B5EF4-FFF2-40B4-BE49-F238E27FC236}">
                <a16:creationId xmlns:a16="http://schemas.microsoft.com/office/drawing/2014/main" id="{8BB5E3E7-6822-B281-2F31-8DDC48072D9F}"/>
              </a:ext>
            </a:extLst>
          </p:cNvPr>
          <p:cNvSpPr>
            <a:spLocks noGrp="1" noChangeArrowheads="1"/>
          </p:cNvSpPr>
          <p:nvPr>
            <p:ph type="dt" idx="1"/>
          </p:nvPr>
        </p:nvSpPr>
        <p:spPr bwMode="auto">
          <a:xfrm>
            <a:off x="3903663" y="0"/>
            <a:ext cx="2984500" cy="501650"/>
          </a:xfrm>
          <a:prstGeom prst="rect">
            <a:avLst/>
          </a:prstGeom>
          <a:noFill/>
          <a:ln w="9525">
            <a:noFill/>
            <a:miter lim="800000"/>
            <a:headEnd/>
            <a:tailEnd/>
          </a:ln>
          <a:effectLst/>
        </p:spPr>
        <p:txBody>
          <a:bodyPr vert="horz" wrap="square" lIns="96616" tIns="48309" rIns="96616" bIns="48309" numCol="1" anchor="t" anchorCtr="0" compatLnSpc="1">
            <a:prstTxWarp prst="textNoShape">
              <a:avLst/>
            </a:prstTxWarp>
          </a:bodyPr>
          <a:lstStyle>
            <a:lvl1pPr algn="r" eaLnBrk="1" hangingPunct="1">
              <a:defRPr sz="1300">
                <a:latin typeface="Arial" charset="0"/>
              </a:defRPr>
            </a:lvl1pPr>
          </a:lstStyle>
          <a:p>
            <a:pPr>
              <a:defRPr/>
            </a:pPr>
            <a:endParaRPr lang="en-GB"/>
          </a:p>
        </p:txBody>
      </p:sp>
      <p:sp>
        <p:nvSpPr>
          <p:cNvPr id="4100" name="Rectangle 4">
            <a:extLst>
              <a:ext uri="{FF2B5EF4-FFF2-40B4-BE49-F238E27FC236}">
                <a16:creationId xmlns:a16="http://schemas.microsoft.com/office/drawing/2014/main" id="{6D1B44B5-E016-F6F7-409E-EF76523A5D4B}"/>
              </a:ext>
            </a:extLst>
          </p:cNvPr>
          <p:cNvSpPr>
            <a:spLocks noGrp="1" noRot="1" noChangeAspect="1" noChangeArrowheads="1" noTextEdit="1"/>
          </p:cNvSpPr>
          <p:nvPr>
            <p:ph type="sldImg" idx="2"/>
          </p:nvPr>
        </p:nvSpPr>
        <p:spPr bwMode="auto">
          <a:xfrm>
            <a:off x="939800" y="750888"/>
            <a:ext cx="5010150"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8E7FC2F-342B-13B1-7BB6-BA8D275E3D32}"/>
              </a:ext>
            </a:extLst>
          </p:cNvPr>
          <p:cNvSpPr>
            <a:spLocks noGrp="1" noChangeArrowheads="1"/>
          </p:cNvSpPr>
          <p:nvPr>
            <p:ph type="body" sz="quarter" idx="3"/>
          </p:nvPr>
        </p:nvSpPr>
        <p:spPr bwMode="auto">
          <a:xfrm>
            <a:off x="688975" y="4759325"/>
            <a:ext cx="5511800" cy="4511675"/>
          </a:xfrm>
          <a:prstGeom prst="rect">
            <a:avLst/>
          </a:prstGeom>
          <a:noFill/>
          <a:ln w="9525">
            <a:noFill/>
            <a:miter lim="800000"/>
            <a:headEnd/>
            <a:tailEnd/>
          </a:ln>
          <a:effectLst/>
        </p:spPr>
        <p:txBody>
          <a:bodyPr vert="horz" wrap="square" lIns="96616" tIns="48309" rIns="96616" bIns="4830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7A1AB2D9-B0E5-634C-5A5B-0501AE8DF4D7}"/>
              </a:ext>
            </a:extLst>
          </p:cNvPr>
          <p:cNvSpPr>
            <a:spLocks noGrp="1" noChangeArrowheads="1"/>
          </p:cNvSpPr>
          <p:nvPr>
            <p:ph type="ftr" sz="quarter" idx="4"/>
          </p:nvPr>
        </p:nvSpPr>
        <p:spPr bwMode="auto">
          <a:xfrm>
            <a:off x="0" y="9518650"/>
            <a:ext cx="2984500" cy="501650"/>
          </a:xfrm>
          <a:prstGeom prst="rect">
            <a:avLst/>
          </a:prstGeom>
          <a:noFill/>
          <a:ln w="9525">
            <a:noFill/>
            <a:miter lim="800000"/>
            <a:headEnd/>
            <a:tailEnd/>
          </a:ln>
          <a:effectLst/>
        </p:spPr>
        <p:txBody>
          <a:bodyPr vert="horz" wrap="square" lIns="96616" tIns="48309" rIns="96616" bIns="48309" numCol="1" anchor="b" anchorCtr="0" compatLnSpc="1">
            <a:prstTxWarp prst="textNoShape">
              <a:avLst/>
            </a:prstTxWarp>
          </a:bodyPr>
          <a:lstStyle>
            <a:lvl1pPr eaLnBrk="1" hangingPunct="1">
              <a:defRPr sz="1300">
                <a:latin typeface="Arial" charset="0"/>
              </a:defRPr>
            </a:lvl1pPr>
          </a:lstStyle>
          <a:p>
            <a:pPr>
              <a:defRPr/>
            </a:pPr>
            <a:endParaRPr lang="en-GB"/>
          </a:p>
        </p:txBody>
      </p:sp>
      <p:sp>
        <p:nvSpPr>
          <p:cNvPr id="4103" name="Rectangle 7">
            <a:extLst>
              <a:ext uri="{FF2B5EF4-FFF2-40B4-BE49-F238E27FC236}">
                <a16:creationId xmlns:a16="http://schemas.microsoft.com/office/drawing/2014/main" id="{82B9A312-8505-D6C6-8EE0-33F687019976}"/>
              </a:ext>
            </a:extLst>
          </p:cNvPr>
          <p:cNvSpPr>
            <a:spLocks noGrp="1" noChangeArrowheads="1"/>
          </p:cNvSpPr>
          <p:nvPr>
            <p:ph type="sldNum" sz="quarter" idx="5"/>
          </p:nvPr>
        </p:nvSpPr>
        <p:spPr bwMode="auto">
          <a:xfrm>
            <a:off x="3903663" y="9518650"/>
            <a:ext cx="2984500" cy="501650"/>
          </a:xfrm>
          <a:prstGeom prst="rect">
            <a:avLst/>
          </a:prstGeom>
          <a:noFill/>
          <a:ln w="9525">
            <a:noFill/>
            <a:miter lim="800000"/>
            <a:headEnd/>
            <a:tailEnd/>
          </a:ln>
          <a:effectLst/>
        </p:spPr>
        <p:txBody>
          <a:bodyPr vert="horz" wrap="square" lIns="96616" tIns="48309" rIns="96616" bIns="48309" numCol="1" anchor="b" anchorCtr="0" compatLnSpc="1">
            <a:prstTxWarp prst="textNoShape">
              <a:avLst/>
            </a:prstTxWarp>
          </a:bodyPr>
          <a:lstStyle>
            <a:lvl1pPr algn="r" eaLnBrk="1" hangingPunct="1">
              <a:defRPr sz="1300"/>
            </a:lvl1pPr>
          </a:lstStyle>
          <a:p>
            <a:pPr>
              <a:defRPr/>
            </a:pPr>
            <a:fld id="{AAE6F4FB-3EE6-46FC-85C9-88A428CF301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74F6051-63E2-97B6-9D1B-3DBF95C684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FCCC84-77BE-408E-8A5A-1635E74A7A07}" type="slidenum">
              <a:rPr lang="en-GB" altLang="en-US" sz="1300" smtClean="0"/>
              <a:pPr>
                <a:spcBef>
                  <a:spcPct val="0"/>
                </a:spcBef>
              </a:pPr>
              <a:t>1</a:t>
            </a:fld>
            <a:endParaRPr lang="en-GB" altLang="en-US" sz="1300"/>
          </a:p>
        </p:txBody>
      </p:sp>
      <p:sp>
        <p:nvSpPr>
          <p:cNvPr id="7171" name="Rectangle 2">
            <a:extLst>
              <a:ext uri="{FF2B5EF4-FFF2-40B4-BE49-F238E27FC236}">
                <a16:creationId xmlns:a16="http://schemas.microsoft.com/office/drawing/2014/main" id="{D3270AD2-B6D9-1E4C-D522-940A8B7B07D3}"/>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79D89C8C-F8A2-DB22-C8DE-3648BC6C3F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Introduce the session and myself</a:t>
            </a:r>
          </a:p>
          <a:p>
            <a:pPr eaLnBrk="1" hangingPunct="1"/>
            <a:r>
              <a:rPr lang="en-US" altLang="en-US">
                <a:latin typeface="Arial" panose="020B0604020202020204" pitchFamily="34" charset="0"/>
              </a:rPr>
              <a:t>Nottingham City Council intro - Hester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F6A80B2-ED8A-02CC-C46C-7CDD969A83F7}"/>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6B6DA797-E113-F4EC-CF13-21FEF34F3C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Check – Any questions on these?</a:t>
            </a:r>
          </a:p>
        </p:txBody>
      </p:sp>
      <p:sp>
        <p:nvSpPr>
          <p:cNvPr id="25604" name="Slide Number Placeholder 3">
            <a:extLst>
              <a:ext uri="{FF2B5EF4-FFF2-40B4-BE49-F238E27FC236}">
                <a16:creationId xmlns:a16="http://schemas.microsoft.com/office/drawing/2014/main" id="{5092A173-6DAC-6BFD-502D-17B6A9FBD5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B14F09-09B0-4E44-AF73-5DC919A15C41}"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33B4D81-56B5-7343-E716-529AA7367013}"/>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FA777125-43D6-2E85-39D1-F517BCDAF2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A46D8B5E-FC48-7E8B-7711-993B59E0D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10F1C5-0B8B-43A0-A315-D5A7A2DF950E}"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10E266F-25E1-59F0-A026-5CAA652D267C}"/>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E48A1F18-AC8D-F9D8-7325-4909DB96F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AB1C72A8-B0FB-7B78-6B03-BE1308C482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59732C-E60E-4AAC-9F40-9E9EAD7A6853}"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356DC95-0730-5F11-6EF5-56B18B2C9DA6}"/>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2EFA2042-A4EE-071C-2275-201A8C73DC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9A3C9F5F-C20D-1094-8BB4-C9E7D6AD2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F1C078-CAB5-428C-BCB4-AD7FCAA915F3}" type="slidenum">
              <a:rPr lang="en-GB" altLang="en-US" smtClean="0"/>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8DF5A72-0F21-3530-2F1D-5D6753823EA8}"/>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EF519113-AD7D-846A-E0C4-85F3BCC966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ECC61FBF-4EA7-D96E-FA36-3EEE368C9A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ADB04F-9964-4176-A7ED-253943B2AF4A}" type="slidenum">
              <a:rPr lang="en-GB" altLang="en-US" smtClean="0"/>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7B9496A-4C4D-937F-6AEF-B78BEDF9A33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318FD846-A49E-A785-A8D6-6388611CAC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D4F78E51-26F6-22C2-7053-AE69DD0E7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4B0BBB-99AC-4FF8-9523-BDF9216567BF}" type="slidenum">
              <a:rPr lang="en-GB" altLang="en-US" smtClean="0"/>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707951C-BF4C-05DA-75EE-798B7590B6B8}"/>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1F67D310-555D-A7FE-12FE-5445867277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7A9A561B-AC52-A637-40F8-8355695FCF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86EFDF-474F-4577-A980-8133A27D0848}" type="slidenum">
              <a:rPr lang="en-GB" altLang="en-US" smtClean="0"/>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5D93AD9-B09F-0E1F-5CAA-5556C0B4863D}"/>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9A9D0A15-EE90-AC26-B464-0999C50A5F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Starting the process – getting people together initially</a:t>
            </a:r>
          </a:p>
          <a:p>
            <a:r>
              <a:rPr lang="en-GB" altLang="en-US">
                <a:latin typeface="Arial" panose="020B0604020202020204" pitchFamily="34" charset="0"/>
              </a:rPr>
              <a:t>Piloting or trying something new</a:t>
            </a:r>
          </a:p>
        </p:txBody>
      </p:sp>
      <p:sp>
        <p:nvSpPr>
          <p:cNvPr id="39940" name="Slide Number Placeholder 3">
            <a:extLst>
              <a:ext uri="{FF2B5EF4-FFF2-40B4-BE49-F238E27FC236}">
                <a16:creationId xmlns:a16="http://schemas.microsoft.com/office/drawing/2014/main" id="{19E31BC5-2B43-4C61-90B1-1C709D260F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CCCB19-1CB3-46B1-88C6-EFE05B79DBD5}" type="slidenum">
              <a:rPr lang="en-GB" altLang="en-US" smtClean="0"/>
              <a:pPr/>
              <a:t>17</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DBFC9F5-E663-24DE-2919-A2A394A98606}"/>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D39CF22D-F51E-160E-361B-94DDE33C7C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Got people together, now what? </a:t>
            </a:r>
          </a:p>
        </p:txBody>
      </p:sp>
      <p:sp>
        <p:nvSpPr>
          <p:cNvPr id="41988" name="Slide Number Placeholder 3">
            <a:extLst>
              <a:ext uri="{FF2B5EF4-FFF2-40B4-BE49-F238E27FC236}">
                <a16:creationId xmlns:a16="http://schemas.microsoft.com/office/drawing/2014/main" id="{591438FB-E11E-B2F9-FB20-682DF96B41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AFBAE5-F791-4E28-9BE3-248D6CE78EAF}" type="slidenum">
              <a:rPr lang="en-GB" altLang="en-US" smtClean="0"/>
              <a:pPr/>
              <a:t>18</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A07741C-9905-3621-36CD-B63BB31A26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B3549D-F036-45A6-9648-FA15EB05DC16}" type="slidenum">
              <a:rPr lang="en-GB" altLang="en-US" sz="1300" smtClean="0"/>
              <a:pPr>
                <a:spcBef>
                  <a:spcPct val="0"/>
                </a:spcBef>
              </a:pPr>
              <a:t>19</a:t>
            </a:fld>
            <a:endParaRPr lang="en-GB" altLang="en-US" sz="1300"/>
          </a:p>
        </p:txBody>
      </p:sp>
      <p:sp>
        <p:nvSpPr>
          <p:cNvPr id="44035" name="Rectangle 2">
            <a:extLst>
              <a:ext uri="{FF2B5EF4-FFF2-40B4-BE49-F238E27FC236}">
                <a16:creationId xmlns:a16="http://schemas.microsoft.com/office/drawing/2014/main" id="{326E8753-A4B2-AF0E-278D-46E9F2AC4EC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C82BF72-775E-9B17-C6C4-921196C74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Does anyone feel like their project might not fit?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EAF1E00-1496-1611-641D-B98739230DD7}"/>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B3720A81-C8AB-919C-68B1-78A123C99B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Reminder of why we are here</a:t>
            </a:r>
          </a:p>
          <a:p>
            <a:r>
              <a:rPr lang="en-GB" altLang="en-US">
                <a:latin typeface="Arial" panose="020B0604020202020204" pitchFamily="34" charset="0"/>
              </a:rPr>
              <a:t>And what we will cover</a:t>
            </a:r>
          </a:p>
        </p:txBody>
      </p:sp>
      <p:sp>
        <p:nvSpPr>
          <p:cNvPr id="9220" name="Slide Number Placeholder 3">
            <a:extLst>
              <a:ext uri="{FF2B5EF4-FFF2-40B4-BE49-F238E27FC236}">
                <a16:creationId xmlns:a16="http://schemas.microsoft.com/office/drawing/2014/main" id="{FC9902DA-05B8-3B8E-9612-96F3E71C0D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401DC2-B3AB-40AC-915F-60344CB4395C}" type="slidenum">
              <a:rPr lang="en-GB" altLang="en-US" smtClean="0"/>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49D532B-DE5A-DBE5-9094-D04389CFF48F}"/>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5885344-1975-422F-03ED-1FC56C426B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B769C367-08F3-34E6-BD6D-FBACE9C43D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4FC8C4-94DF-45C1-8E72-361BB50FE94C}" type="slidenum">
              <a:rPr lang="en-GB" altLang="en-US" smtClean="0"/>
              <a:pPr/>
              <a:t>20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BA332C5-EA27-D10E-5DC0-8D80380B48A3}"/>
              </a:ext>
            </a:extLst>
          </p:cNvPr>
          <p:cNvSpPr txBox="1">
            <a:spLocks noGrp="1" noChangeArrowheads="1"/>
          </p:cNvSpPr>
          <p:nvPr/>
        </p:nvSpPr>
        <p:spPr bwMode="auto">
          <a:xfrm>
            <a:off x="3903663" y="9518650"/>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6" tIns="48309" rIns="96616" bIns="4830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60957D5-28B9-4839-9882-B8EA54A9A396}" type="slidenum">
              <a:rPr lang="en-GB" altLang="en-US" sz="1300"/>
              <a:pPr algn="r" eaLnBrk="1" hangingPunct="1">
                <a:spcBef>
                  <a:spcPct val="0"/>
                </a:spcBef>
              </a:pPr>
              <a:t>21</a:t>
            </a:fld>
            <a:endParaRPr lang="en-GB" altLang="en-US" sz="1300"/>
          </a:p>
        </p:txBody>
      </p:sp>
      <p:sp>
        <p:nvSpPr>
          <p:cNvPr id="48131" name="Rectangle 2">
            <a:extLst>
              <a:ext uri="{FF2B5EF4-FFF2-40B4-BE49-F238E27FC236}">
                <a16:creationId xmlns:a16="http://schemas.microsoft.com/office/drawing/2014/main" id="{3507D3F2-44B7-4703-DE68-A3422F361F1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F0B7EE-D4BF-380E-DB07-B2E53DD12F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6BE8EC09-987E-97DE-B793-836A12CDBDC3}"/>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DEDC5891-A7FF-5F3A-17ED-76D20BC673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A1EF4F98-FD09-84D9-50B6-7F0DC9322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F301FD-0014-4134-A276-EE9700CE84D3}" type="slidenum">
              <a:rPr lang="en-GB" altLang="en-US" smtClean="0"/>
              <a:pPr/>
              <a:t>22</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F556A52-C411-B1EC-FB05-B1F7D41C5027}"/>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1A25C928-2B60-00E1-3A1D-A6173EAAF8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FEA9D5D5-DBFC-3342-82B1-A16F8B74D0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33195C-B9C9-44FC-8814-CE21B2A61CF9}" type="slidenum">
              <a:rPr lang="en-GB" altLang="en-US" smtClean="0"/>
              <a:pPr/>
              <a:t>23</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932B5A0-038B-0DF5-BDFA-1FCC172CB94E}"/>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519122A2-12E1-99CF-FEAE-959055B78A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56324" name="Slide Number Placeholder 3">
            <a:extLst>
              <a:ext uri="{FF2B5EF4-FFF2-40B4-BE49-F238E27FC236}">
                <a16:creationId xmlns:a16="http://schemas.microsoft.com/office/drawing/2014/main" id="{CF6F3257-AB45-C471-CB3E-2E9D62523F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08D5DF-FE02-4422-9825-0D9158B9A055}" type="slidenum">
              <a:rPr lang="en-GB" altLang="en-US" smtClean="0"/>
              <a:pPr/>
              <a:t>24</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9299882-483D-6C5E-3752-FBC8E6249296}"/>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0A826C96-AC7A-57B6-2E08-C0281233A9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58372" name="Slide Number Placeholder 3">
            <a:extLst>
              <a:ext uri="{FF2B5EF4-FFF2-40B4-BE49-F238E27FC236}">
                <a16:creationId xmlns:a16="http://schemas.microsoft.com/office/drawing/2014/main" id="{AA8F81BA-AE0B-3A85-F022-ADA62B3030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ADA06B-377A-4997-8D8A-413A488670EE}" type="slidenum">
              <a:rPr lang="en-GB" altLang="en-US" smtClean="0"/>
              <a:pPr/>
              <a:t>25</a:t>
            </a:fld>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43C91883-AF0A-4B69-2A82-01E8C81A6FB5}"/>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3CD490C4-DBB9-F024-48B0-4963576AC8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5359F667-E500-CDEB-974A-E2ED19CF3A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D08D82-CFEA-49F7-A44C-3FCAD8583F5A}" type="slidenum">
              <a:rPr lang="en-GB" altLang="en-US" smtClean="0"/>
              <a:pPr/>
              <a:t>26</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F72F6A1-84DE-0AA0-6F66-C5CD3C2D7DB2}"/>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3F7FFBC1-157C-B382-698D-F9238801FA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62468" name="Slide Number Placeholder 3">
            <a:extLst>
              <a:ext uri="{FF2B5EF4-FFF2-40B4-BE49-F238E27FC236}">
                <a16:creationId xmlns:a16="http://schemas.microsoft.com/office/drawing/2014/main" id="{F48BFC86-D194-3998-4322-9D638EC878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035D13-568D-4466-9A95-6F2186492D85}" type="slidenum">
              <a:rPr lang="en-GB" altLang="en-US" smtClean="0"/>
              <a:pPr/>
              <a:t>27</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6459419F-E75D-04A4-2CF2-75B034161586}"/>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957926DB-4CFC-9EBA-337D-A286673BB0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Range of cultures – who – name them specifically</a:t>
            </a:r>
          </a:p>
          <a:p>
            <a:r>
              <a:rPr lang="en-GB" altLang="en-US" dirty="0">
                <a:latin typeface="Arial" panose="020B0604020202020204" pitchFamily="34" charset="0"/>
              </a:rPr>
              <a:t>Church, refugee project – name the organisations</a:t>
            </a:r>
          </a:p>
          <a:p>
            <a:r>
              <a:rPr lang="en-GB" altLang="en-US" dirty="0">
                <a:latin typeface="Arial" panose="020B0604020202020204" pitchFamily="34" charset="0"/>
              </a:rPr>
              <a:t>Saturday – can you state exactly when and how long – could be 2 hours, could be 5-6 – big difference</a:t>
            </a:r>
          </a:p>
          <a:p>
            <a:r>
              <a:rPr lang="en-GB" altLang="en-US" dirty="0">
                <a:latin typeface="Arial" panose="020B0604020202020204" pitchFamily="34" charset="0"/>
              </a:rPr>
              <a:t>Allotment – where, repeat here</a:t>
            </a:r>
          </a:p>
          <a:p>
            <a:r>
              <a:rPr lang="en-GB" altLang="en-US" dirty="0">
                <a:latin typeface="Arial" panose="020B0604020202020204" pitchFamily="34" charset="0"/>
              </a:rPr>
              <a:t>Build links – how and for what purpose</a:t>
            </a:r>
          </a:p>
          <a:p>
            <a:r>
              <a:rPr lang="en-GB" altLang="en-US" dirty="0">
                <a:latin typeface="Arial" panose="020B0604020202020204" pitchFamily="34" charset="0"/>
              </a:rPr>
              <a:t>Bringing people into the allotment space – for what purpose</a:t>
            </a:r>
          </a:p>
          <a:p>
            <a:r>
              <a:rPr lang="en-GB" altLang="en-US" dirty="0">
                <a:latin typeface="Arial" panose="020B0604020202020204" pitchFamily="34" charset="0"/>
              </a:rPr>
              <a:t>Programme Aims – stated they will but not evidenced – need much more to justify this</a:t>
            </a:r>
          </a:p>
          <a:p>
            <a:endParaRPr lang="en-GB" altLang="en-US" dirty="0">
              <a:latin typeface="Arial" panose="020B0604020202020204" pitchFamily="34" charset="0"/>
            </a:endParaRPr>
          </a:p>
          <a:p>
            <a:r>
              <a:rPr lang="en-GB" altLang="en-US" dirty="0">
                <a:latin typeface="Arial" panose="020B0604020202020204" pitchFamily="34" charset="0"/>
              </a:rPr>
              <a:t>116 words out of 600</a:t>
            </a:r>
          </a:p>
        </p:txBody>
      </p:sp>
      <p:sp>
        <p:nvSpPr>
          <p:cNvPr id="64516" name="Slide Number Placeholder 3">
            <a:extLst>
              <a:ext uri="{FF2B5EF4-FFF2-40B4-BE49-F238E27FC236}">
                <a16:creationId xmlns:a16="http://schemas.microsoft.com/office/drawing/2014/main" id="{9BDB5FA2-4B38-6DB9-2EB2-360C94EB6C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7E4CE0-B318-4A24-A061-85FE18EC66A7}" type="slidenum">
              <a:rPr lang="en-GB" altLang="en-US" smtClean="0"/>
              <a:pPr/>
              <a:t>28</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23CA1B7-EFF4-809B-4760-97C6722427B1}"/>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3C2098D1-517B-7057-62A2-55871D03C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F9041EF5-9905-7503-A7D7-6DD0E68B10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5C4562-34C9-485D-B795-7FCC1B4B5142}" type="slidenum">
              <a:rPr lang="en-GB" altLang="en-US" smtClean="0"/>
              <a:pPr/>
              <a:t>29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EDB1514-A10E-5D9F-010D-EC4DDD4EFC5C}"/>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635442FB-A33F-5FA9-5D20-3694B68551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Ice-breaker, groups talk to each other</a:t>
            </a:r>
          </a:p>
          <a:p>
            <a:endParaRPr lang="en-GB" altLang="en-US">
              <a:latin typeface="Arial" panose="020B0604020202020204" pitchFamily="34" charset="0"/>
            </a:endParaRPr>
          </a:p>
          <a:p>
            <a:r>
              <a:rPr lang="en-GB" altLang="en-US">
                <a:latin typeface="Arial" panose="020B0604020202020204" pitchFamily="34" charset="0"/>
              </a:rPr>
              <a:t>Highlights difficulty in defining cohesion – important to make it clear in your application</a:t>
            </a:r>
          </a:p>
          <a:p>
            <a:endParaRPr lang="en-GB" altLang="en-US">
              <a:latin typeface="Arial" panose="020B0604020202020204" pitchFamily="34" charset="0"/>
            </a:endParaRPr>
          </a:p>
          <a:p>
            <a:r>
              <a:rPr lang="en-GB" altLang="en-US">
                <a:latin typeface="Arial" panose="020B0604020202020204" pitchFamily="34" charset="0"/>
              </a:rPr>
              <a:t>More than just bringing people together and hoping.</a:t>
            </a:r>
          </a:p>
        </p:txBody>
      </p:sp>
      <p:sp>
        <p:nvSpPr>
          <p:cNvPr id="11268" name="Slide Number Placeholder 3">
            <a:extLst>
              <a:ext uri="{FF2B5EF4-FFF2-40B4-BE49-F238E27FC236}">
                <a16:creationId xmlns:a16="http://schemas.microsoft.com/office/drawing/2014/main" id="{40165323-7570-3298-45E9-2889275F88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C06F58-D854-4CFE-B375-B0256416DA21}" type="slidenum">
              <a:rPr lang="en-GB" altLang="en-US" smtClean="0"/>
              <a:pPr/>
              <a:t>3</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FE4AEE24-A4B6-894E-8423-6FE89DC91D3E}"/>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AD1DB20A-A641-9195-5DF9-17342934DD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C65F1D90-4E7F-42CA-8B29-9E2ADA79FF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090F6F-5C5B-4DED-9BBA-6D3394848408}" type="slidenum">
              <a:rPr lang="en-GB" altLang="en-US" smtClean="0"/>
              <a:pPr/>
              <a:t>30</a:t>
            </a:fld>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3922A207-905C-ADAE-6AFA-E548F31329A6}"/>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F5E03F1A-F943-72A6-D570-AA53C194AC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Sounds nice – so what? And?</a:t>
            </a:r>
          </a:p>
          <a:p>
            <a:r>
              <a:rPr lang="en-GB" altLang="en-US">
                <a:latin typeface="Arial" panose="020B0604020202020204" pitchFamily="34" charset="0"/>
              </a:rPr>
              <a:t>How? – Is this fully detailed in the project activities, not really - go back and explain it.</a:t>
            </a:r>
          </a:p>
          <a:p>
            <a:r>
              <a:rPr lang="en-GB" altLang="en-US">
                <a:latin typeface="Arial" panose="020B0604020202020204" pitchFamily="34" charset="0"/>
              </a:rPr>
              <a:t>Which communities, what community tensions – all need to be fully explained.</a:t>
            </a:r>
          </a:p>
          <a:p>
            <a:r>
              <a:rPr lang="en-GB" altLang="en-US">
                <a:latin typeface="Arial" panose="020B0604020202020204" pitchFamily="34" charset="0"/>
              </a:rPr>
              <a:t>How will the project reduce community tensions?</a:t>
            </a:r>
          </a:p>
          <a:p>
            <a:r>
              <a:rPr lang="en-GB" altLang="en-US">
                <a:latin typeface="Arial" panose="020B0604020202020204" pitchFamily="34" charset="0"/>
              </a:rPr>
              <a:t>Is this engaging those that it needs to? Or is it attracting those already on board.</a:t>
            </a:r>
          </a:p>
          <a:p>
            <a:endParaRPr lang="en-GB" altLang="en-US">
              <a:latin typeface="Arial" panose="020B0604020202020204" pitchFamily="34" charset="0"/>
            </a:endParaRPr>
          </a:p>
          <a:p>
            <a:r>
              <a:rPr lang="en-GB" altLang="en-US">
                <a:latin typeface="Arial" panose="020B0604020202020204" pitchFamily="34" charset="0"/>
              </a:rPr>
              <a:t>49 words out of 200</a:t>
            </a:r>
          </a:p>
        </p:txBody>
      </p:sp>
      <p:sp>
        <p:nvSpPr>
          <p:cNvPr id="70660" name="Slide Number Placeholder 3">
            <a:extLst>
              <a:ext uri="{FF2B5EF4-FFF2-40B4-BE49-F238E27FC236}">
                <a16:creationId xmlns:a16="http://schemas.microsoft.com/office/drawing/2014/main" id="{65391FED-B172-58F7-64AB-CB844FFE0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6FE6A5-90F4-4BDF-B0EC-B9C6BE38656A}" type="slidenum">
              <a:rPr lang="en-GB" altLang="en-US" smtClean="0"/>
              <a:pPr/>
              <a:t>31</a:t>
            </a:fld>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B6EBD93-3E3F-F191-A197-D0261843AB56}"/>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1E499480-1C9A-3E81-8FD9-506FBE4F29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72708" name="Slide Number Placeholder 3">
            <a:extLst>
              <a:ext uri="{FF2B5EF4-FFF2-40B4-BE49-F238E27FC236}">
                <a16:creationId xmlns:a16="http://schemas.microsoft.com/office/drawing/2014/main" id="{67DBFE7D-F122-57B5-3EB4-D769BA80CB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9B8270-CC2B-4883-A6AD-8858A61E91DD}" type="slidenum">
              <a:rPr lang="en-GB" altLang="en-US" smtClean="0"/>
              <a:pPr/>
              <a:t>32</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4BF7463-0D55-BF95-EAE4-1B9DF53129A3}"/>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7168A5B7-4A48-CE86-EAD6-6F0E2F54E2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74756" name="Slide Number Placeholder 3">
            <a:extLst>
              <a:ext uri="{FF2B5EF4-FFF2-40B4-BE49-F238E27FC236}">
                <a16:creationId xmlns:a16="http://schemas.microsoft.com/office/drawing/2014/main" id="{5A9C8647-A6E6-4037-3CF0-4EEB394C7A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176802-BF8B-494C-A95C-0A6A246D7C87}" type="slidenum">
              <a:rPr lang="en-GB" altLang="en-US" smtClean="0"/>
              <a:pPr/>
              <a:t>33</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346D8B92-76DF-7FE4-0EC5-41B136394512}"/>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9528879D-DF9D-0B20-CF8B-8D8E65F98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Size of grants maybe – helps to explain scale of projects and project management</a:t>
            </a:r>
          </a:p>
          <a:p>
            <a:r>
              <a:rPr lang="en-GB" altLang="en-US">
                <a:latin typeface="Arial" panose="020B0604020202020204" pitchFamily="34" charset="0"/>
              </a:rPr>
              <a:t>Good increase – but who?</a:t>
            </a:r>
          </a:p>
          <a:p>
            <a:r>
              <a:rPr lang="en-GB" altLang="en-US">
                <a:latin typeface="Arial" panose="020B0604020202020204" pitchFamily="34" charset="0"/>
              </a:rPr>
              <a:t>Nothing about the communities and their reach, or ability to engage.</a:t>
            </a:r>
          </a:p>
          <a:p>
            <a:r>
              <a:rPr lang="en-GB" altLang="en-US">
                <a:latin typeface="Arial" panose="020B0604020202020204" pitchFamily="34" charset="0"/>
              </a:rPr>
              <a:t>Clearly a Comm Cohesion project – need to show links and ability to bring people together and those next steps</a:t>
            </a:r>
          </a:p>
          <a:p>
            <a:r>
              <a:rPr lang="en-GB" altLang="en-US">
                <a:latin typeface="Arial" panose="020B0604020202020204" pitchFamily="34" charset="0"/>
              </a:rPr>
              <a:t>No details of managing tensions, difficult situations</a:t>
            </a:r>
          </a:p>
          <a:p>
            <a:r>
              <a:rPr lang="en-GB" altLang="en-US">
                <a:latin typeface="Arial" panose="020B0604020202020204" pitchFamily="34" charset="0"/>
              </a:rPr>
              <a:t>If hate crime, and bringing communities together – we need to be confident you can manage this</a:t>
            </a:r>
          </a:p>
          <a:p>
            <a:r>
              <a:rPr lang="en-GB" altLang="en-US">
                <a:latin typeface="Arial" panose="020B0604020202020204" pitchFamily="34" charset="0"/>
              </a:rPr>
              <a:t>How they will manage the partnership? Finances, delivery, etc.</a:t>
            </a:r>
          </a:p>
          <a:p>
            <a:r>
              <a:rPr lang="en-GB" altLang="en-US">
                <a:latin typeface="Arial" panose="020B0604020202020204" pitchFamily="34" charset="0"/>
              </a:rPr>
              <a:t>What experience/expertise are the partners bringing?</a:t>
            </a:r>
          </a:p>
          <a:p>
            <a:endParaRPr lang="en-GB" altLang="en-US">
              <a:latin typeface="Arial" panose="020B0604020202020204" pitchFamily="34" charset="0"/>
            </a:endParaRPr>
          </a:p>
          <a:p>
            <a:r>
              <a:rPr lang="en-GB" altLang="en-US">
                <a:latin typeface="Arial" panose="020B0604020202020204" pitchFamily="34" charset="0"/>
              </a:rPr>
              <a:t>63 out of 500 words</a:t>
            </a:r>
          </a:p>
        </p:txBody>
      </p:sp>
      <p:sp>
        <p:nvSpPr>
          <p:cNvPr id="76804" name="Slide Number Placeholder 3">
            <a:extLst>
              <a:ext uri="{FF2B5EF4-FFF2-40B4-BE49-F238E27FC236}">
                <a16:creationId xmlns:a16="http://schemas.microsoft.com/office/drawing/2014/main" id="{BFCF085C-0766-E94F-D6F1-3D2C612E2A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2D44F5-EE53-4111-9EEE-9D85DBD96486}" type="slidenum">
              <a:rPr lang="en-GB" altLang="en-US" smtClean="0"/>
              <a:pPr/>
              <a:t>34</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B55EEE6-4AD7-E554-B277-781923974491}"/>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0F802A7B-7EE7-AEC4-2B77-726E0B927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78852" name="Slide Number Placeholder 3">
            <a:extLst>
              <a:ext uri="{FF2B5EF4-FFF2-40B4-BE49-F238E27FC236}">
                <a16:creationId xmlns:a16="http://schemas.microsoft.com/office/drawing/2014/main" id="{B1F7E00B-DB67-1776-D9CC-72435F0D79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CE3809-40FD-49D4-8B7F-D4B93B91B699}" type="slidenum">
              <a:rPr lang="en-GB" altLang="en-US" smtClean="0"/>
              <a:pPr/>
              <a:t>35</a:t>
            </a:fld>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B599AFB0-178B-D20A-7DF1-C113D0A7B05D}"/>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E7A306E0-BFC6-D58F-51D6-539B8BA74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80900" name="Slide Number Placeholder 3">
            <a:extLst>
              <a:ext uri="{FF2B5EF4-FFF2-40B4-BE49-F238E27FC236}">
                <a16:creationId xmlns:a16="http://schemas.microsoft.com/office/drawing/2014/main" id="{7A794623-2EC2-FB37-F19D-3537AA0576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FDA276-0916-4164-9D1E-0D064EA32E94}" type="slidenum">
              <a:rPr lang="en-GB" altLang="en-US" smtClean="0"/>
              <a:pPr/>
              <a:t>36</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FE17841-0CC6-8FCD-7BD0-CA31BF0D7BE8}"/>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1FA4655F-2A75-C1F8-ED90-42B8DEB92B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82948" name="Slide Number Placeholder 3">
            <a:extLst>
              <a:ext uri="{FF2B5EF4-FFF2-40B4-BE49-F238E27FC236}">
                <a16:creationId xmlns:a16="http://schemas.microsoft.com/office/drawing/2014/main" id="{930F30FD-92FA-2609-4554-620B67AF3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8A3378-3F5F-49F9-917E-55AB66FF6BDE}" type="slidenum">
              <a:rPr lang="en-GB" altLang="en-US" smtClean="0"/>
              <a:pPr/>
              <a:t>37</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1843D60-0D89-1626-2077-02830BEB67BA}"/>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34EEA6B5-279F-ADEA-B4FA-CEFAA636B2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EBD6171D-5D50-0E7E-7A2A-33AE51426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DF82CA-9A55-4D92-A946-156BB7F0A287}" type="slidenum">
              <a:rPr lang="en-GB" altLang="en-US" smtClean="0"/>
              <a:pPr/>
              <a:t>38</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0D223763-093D-9D64-9108-49CE4DB0D051}"/>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05C174B7-C108-2C08-78A1-A467298DA1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48A3E676-4183-BFA1-0C5B-D0DD840EC6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605568-3674-4CEF-9048-6330FA4D1D89}" type="slidenum">
              <a:rPr lang="en-GB" altLang="en-US" smtClean="0"/>
              <a:pPr/>
              <a:t>39</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6EED492-0C1E-096B-309A-263D93DA158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54FA14A4-E1FA-495A-72B3-2BD3830FD3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AA79C1D7-D4C8-6D34-B4CC-28C043B42A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4054CC-9E96-437F-BB4D-E7F7FC96D532}" type="slidenum">
              <a:rPr lang="en-GB" altLang="en-US" smtClean="0"/>
              <a:pPr/>
              <a:t>4</a:t>
            </a:fld>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02A8D060-A135-4614-DC3E-E11751844E78}"/>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AF7CB6A9-2BEC-67A2-EDE6-B515A8EAD3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89092" name="Slide Number Placeholder 3">
            <a:extLst>
              <a:ext uri="{FF2B5EF4-FFF2-40B4-BE49-F238E27FC236}">
                <a16:creationId xmlns:a16="http://schemas.microsoft.com/office/drawing/2014/main" id="{AF4EC06B-B347-AE21-004E-FCFDA3351E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F81A6B-85F0-4A8B-A1EC-5A6166E3637C}" type="slidenum">
              <a:rPr lang="en-GB" altLang="en-US" smtClean="0"/>
              <a:pPr/>
              <a:t>40</a:t>
            </a:fld>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069C8467-8E48-F689-E485-DB1F11BDCCF0}"/>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7DD58D77-4880-73AB-36F9-FEFB5545DF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D59F61A6-953B-A687-BBC8-4D0072B339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1C2085-9B23-4C3F-B388-9FF34AF4E9E2}" type="slidenum">
              <a:rPr lang="en-GB" altLang="en-US" smtClean="0"/>
              <a:pPr/>
              <a:t>41</a:t>
            </a:fld>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244B5F2-993E-E62E-C390-99657C225144}"/>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DAFD5510-2E6C-B715-A8CC-6D8E6935D3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93188" name="Slide Number Placeholder 3">
            <a:extLst>
              <a:ext uri="{FF2B5EF4-FFF2-40B4-BE49-F238E27FC236}">
                <a16:creationId xmlns:a16="http://schemas.microsoft.com/office/drawing/2014/main" id="{14A662F1-D97A-4A68-0802-FB718932C6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E5D15E-C3EC-49D9-ACEE-F0A286126033}" type="slidenum">
              <a:rPr lang="en-GB" altLang="en-US" smtClean="0"/>
              <a:pPr/>
              <a:t>42</a:t>
            </a:fld>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4D90C7EE-D17C-281F-FDA0-8057223800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7C8A2F-0399-4AF2-A139-2030A559C05E}" type="slidenum">
              <a:rPr lang="en-GB" altLang="en-US" sz="1300" smtClean="0"/>
              <a:pPr>
                <a:spcBef>
                  <a:spcPct val="0"/>
                </a:spcBef>
              </a:pPr>
              <a:t>43</a:t>
            </a:fld>
            <a:endParaRPr lang="en-GB" altLang="en-US" sz="1300"/>
          </a:p>
        </p:txBody>
      </p:sp>
      <p:sp>
        <p:nvSpPr>
          <p:cNvPr id="95235" name="Rectangle 2">
            <a:extLst>
              <a:ext uri="{FF2B5EF4-FFF2-40B4-BE49-F238E27FC236}">
                <a16:creationId xmlns:a16="http://schemas.microsoft.com/office/drawing/2014/main" id="{F9CE79BE-58C3-12B5-04E9-2FE5BCB61452}"/>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A047F20E-9CD5-23CC-06B6-D7B8C38362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F7DFC5BA-79E3-38DB-7A53-7374C979FE1D}"/>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E2ACD1B2-481B-9FF0-FE3E-C04F35B7EE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97284" name="Slide Number Placeholder 3">
            <a:extLst>
              <a:ext uri="{FF2B5EF4-FFF2-40B4-BE49-F238E27FC236}">
                <a16:creationId xmlns:a16="http://schemas.microsoft.com/office/drawing/2014/main" id="{A987D3E5-5218-7FA3-03A3-7DAD8C8D8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01F67F-B2AD-4C34-BA51-EEFB0C857FC8}" type="slidenum">
              <a:rPr lang="en-GB" altLang="en-US" smtClean="0"/>
              <a:pPr/>
              <a:t>44</a:t>
            </a:fld>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174CAB6A-68BB-69AA-8A7E-F3DE144C7F41}"/>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29154A83-5147-D60C-1699-A3A1AEA56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99332" name="Slide Number Placeholder 3">
            <a:extLst>
              <a:ext uri="{FF2B5EF4-FFF2-40B4-BE49-F238E27FC236}">
                <a16:creationId xmlns:a16="http://schemas.microsoft.com/office/drawing/2014/main" id="{692A8399-145A-CFE8-E2E3-9DF5749A7C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78FE28-B4BB-43C6-985B-F6CD362ACBE4}" type="slidenum">
              <a:rPr lang="en-GB" altLang="en-US" smtClean="0"/>
              <a:pPr/>
              <a:t>45</a:t>
            </a:fld>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E5B72A51-342B-29A3-3FE2-49704CFEFC1E}"/>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id="{CF9D6DAF-53AA-A934-189A-40270B1E63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01380" name="Slide Number Placeholder 3">
            <a:extLst>
              <a:ext uri="{FF2B5EF4-FFF2-40B4-BE49-F238E27FC236}">
                <a16:creationId xmlns:a16="http://schemas.microsoft.com/office/drawing/2014/main" id="{35DA19EE-D29D-906B-8232-BC0D060891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747377-799C-4E19-BE19-E7019B70CC23}" type="slidenum">
              <a:rPr lang="en-GB" altLang="en-US" smtClean="0"/>
              <a:pPr/>
              <a:t>46</a:t>
            </a:fld>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9352F43D-C5F6-822D-6425-7F1193BB6327}"/>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id="{4B47CBA7-731F-1BA4-1F60-2714AE3B03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03428" name="Slide Number Placeholder 3">
            <a:extLst>
              <a:ext uri="{FF2B5EF4-FFF2-40B4-BE49-F238E27FC236}">
                <a16:creationId xmlns:a16="http://schemas.microsoft.com/office/drawing/2014/main" id="{FF204936-7CCF-42F3-80F0-24BD32D0ED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7A7C8E-77A4-442B-8616-ED6EE246FA96}" type="slidenum">
              <a:rPr lang="en-GB" altLang="en-US" smtClean="0"/>
              <a:pPr/>
              <a:t>47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A61907D-56E7-CCD0-77CA-C5EBA839593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F21889FD-C318-F767-AD02-DABB4D853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778E7124-E052-A359-458C-CAA9F3053E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9D9647-7172-4691-BF01-8925AADB5DE2}"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CE52A1F-24F7-4778-93F6-0F514671B1A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65DA7643-383E-88DC-BA3A-EAA3120963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F5A82DB4-6D80-7D7A-1CDB-94576919A2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1451C8-700D-4DFB-B10B-3D1D1CDB13FD}"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C25A2FC-2295-F116-9569-5CD370ADC972}"/>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5295492C-97F2-937D-9188-A5CE3893E2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E0A24E6D-70BE-A68C-E6B5-98716D5F7D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2A6704-8C03-4CE8-AD0B-6718800E1323}"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EE3CC4C-7487-A0A7-951E-5096BFA15CA3}"/>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16B34C18-EA4D-5E6E-1831-8B09798D7A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3E889C6B-AE0C-3BD2-E884-86CB294CFE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58F5DB-2A49-4C58-A5CF-4F2220C58217}"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FDD71D5-8A29-4663-5E96-90EC24B3CD91}"/>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9B200E0D-3942-447A-6FCB-FA2C4EC312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Check – Any questions on these?</a:t>
            </a:r>
          </a:p>
          <a:p>
            <a:endParaRPr lang="en-GB"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65AB58FD-5A9D-002D-DB4A-063D1C82E7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C5FB68-8882-4A6A-9565-B5545780B1C2}"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6061FCB8-1DC4-5A0B-0508-6A98314A5B9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BF621EE-0114-AEA0-9570-734F0DB4675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517A40C-E37F-9862-376F-7332459C2396}"/>
              </a:ext>
            </a:extLst>
          </p:cNvPr>
          <p:cNvSpPr>
            <a:spLocks noGrp="1" noChangeArrowheads="1"/>
          </p:cNvSpPr>
          <p:nvPr>
            <p:ph type="sldNum" sz="quarter" idx="12"/>
          </p:nvPr>
        </p:nvSpPr>
        <p:spPr>
          <a:ln/>
        </p:spPr>
        <p:txBody>
          <a:bodyPr/>
          <a:lstStyle>
            <a:lvl1pPr>
              <a:defRPr/>
            </a:lvl1pPr>
          </a:lstStyle>
          <a:p>
            <a:pPr>
              <a:defRPr/>
            </a:pPr>
            <a:fld id="{DFFCA30D-089B-42F6-88DB-6DF7BD7DDCD4}" type="slidenum">
              <a:rPr lang="en-GB" altLang="en-US"/>
              <a:pPr>
                <a:defRPr/>
              </a:pPr>
              <a:t>‹#›</a:t>
            </a:fld>
            <a:endParaRPr lang="en-GB" altLang="en-US"/>
          </a:p>
        </p:txBody>
      </p:sp>
    </p:spTree>
    <p:extLst>
      <p:ext uri="{BB962C8B-B14F-4D97-AF65-F5344CB8AC3E}">
        <p14:creationId xmlns:p14="http://schemas.microsoft.com/office/powerpoint/2010/main" val="113053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03C05BF-7D59-ED5E-B698-A024BFABA37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A6F40C4-1B27-38AB-E431-5EF1890C6A8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CB99EB-3B21-0397-A917-776D6821A4C1}"/>
              </a:ext>
            </a:extLst>
          </p:cNvPr>
          <p:cNvSpPr>
            <a:spLocks noGrp="1" noChangeArrowheads="1"/>
          </p:cNvSpPr>
          <p:nvPr>
            <p:ph type="sldNum" sz="quarter" idx="12"/>
          </p:nvPr>
        </p:nvSpPr>
        <p:spPr>
          <a:ln/>
        </p:spPr>
        <p:txBody>
          <a:bodyPr/>
          <a:lstStyle>
            <a:lvl1pPr>
              <a:defRPr/>
            </a:lvl1pPr>
          </a:lstStyle>
          <a:p>
            <a:pPr>
              <a:defRPr/>
            </a:pPr>
            <a:fld id="{F9C00DE2-809A-4623-A5BD-E7B6DAE6DADC}" type="slidenum">
              <a:rPr lang="en-GB" altLang="en-US"/>
              <a:pPr>
                <a:defRPr/>
              </a:pPr>
              <a:t>‹#›</a:t>
            </a:fld>
            <a:endParaRPr lang="en-GB" altLang="en-US"/>
          </a:p>
        </p:txBody>
      </p:sp>
    </p:spTree>
    <p:extLst>
      <p:ext uri="{BB962C8B-B14F-4D97-AF65-F5344CB8AC3E}">
        <p14:creationId xmlns:p14="http://schemas.microsoft.com/office/powerpoint/2010/main" val="376166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7737CA5-6119-6C76-CB46-959286B1631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B3542CA-6A05-1ED4-E70B-2087F5643B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5E58A8C-B348-2309-71F7-6F36303A775E}"/>
              </a:ext>
            </a:extLst>
          </p:cNvPr>
          <p:cNvSpPr>
            <a:spLocks noGrp="1" noChangeArrowheads="1"/>
          </p:cNvSpPr>
          <p:nvPr>
            <p:ph type="sldNum" sz="quarter" idx="12"/>
          </p:nvPr>
        </p:nvSpPr>
        <p:spPr>
          <a:ln/>
        </p:spPr>
        <p:txBody>
          <a:bodyPr/>
          <a:lstStyle>
            <a:lvl1pPr>
              <a:defRPr/>
            </a:lvl1pPr>
          </a:lstStyle>
          <a:p>
            <a:pPr>
              <a:defRPr/>
            </a:pPr>
            <a:fld id="{6A4C4A12-CCBE-4A61-AE8A-F84EA71F82E5}" type="slidenum">
              <a:rPr lang="en-GB" altLang="en-US"/>
              <a:pPr>
                <a:defRPr/>
              </a:pPr>
              <a:t>‹#›</a:t>
            </a:fld>
            <a:endParaRPr lang="en-GB" altLang="en-US"/>
          </a:p>
        </p:txBody>
      </p:sp>
    </p:spTree>
    <p:extLst>
      <p:ext uri="{BB962C8B-B14F-4D97-AF65-F5344CB8AC3E}">
        <p14:creationId xmlns:p14="http://schemas.microsoft.com/office/powerpoint/2010/main" val="52066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50825" y="4365625"/>
            <a:ext cx="4537075" cy="2303463"/>
          </a:xfrm>
        </p:spPr>
        <p:txBody>
          <a:bodyPr/>
          <a:lstStyle>
            <a:lvl1pPr>
              <a:defRPr sz="3600"/>
            </a:lvl1pPr>
          </a:lstStyle>
          <a:p>
            <a:r>
              <a:rPr lang="en-GB"/>
              <a:t>Click to edit Master title style</a:t>
            </a:r>
          </a:p>
        </p:txBody>
      </p:sp>
      <p:sp>
        <p:nvSpPr>
          <p:cNvPr id="45059" name="Rectangle 3"/>
          <p:cNvSpPr>
            <a:spLocks noGrp="1" noChangeArrowheads="1"/>
          </p:cNvSpPr>
          <p:nvPr>
            <p:ph type="subTitle" sz="quarter" idx="1"/>
          </p:nvPr>
        </p:nvSpPr>
        <p:spPr>
          <a:xfrm>
            <a:off x="900113" y="8469313"/>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225311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2536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59032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273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9468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9960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688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689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C4621BD-D950-9427-C7BA-B77C13F3E5C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F402DCBD-27E0-E34F-B3C5-5919579B108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429865A-6AEF-77B8-6DD2-6FBE427293D0}"/>
              </a:ext>
            </a:extLst>
          </p:cNvPr>
          <p:cNvSpPr>
            <a:spLocks noGrp="1" noChangeArrowheads="1"/>
          </p:cNvSpPr>
          <p:nvPr>
            <p:ph type="sldNum" sz="quarter" idx="12"/>
          </p:nvPr>
        </p:nvSpPr>
        <p:spPr>
          <a:ln/>
        </p:spPr>
        <p:txBody>
          <a:bodyPr/>
          <a:lstStyle>
            <a:lvl1pPr>
              <a:defRPr/>
            </a:lvl1pPr>
          </a:lstStyle>
          <a:p>
            <a:pPr>
              <a:defRPr/>
            </a:pPr>
            <a:fld id="{E2130724-0955-4C41-A5E8-CE1EB9636D10}" type="slidenum">
              <a:rPr lang="en-GB" altLang="en-US"/>
              <a:pPr>
                <a:defRPr/>
              </a:pPr>
              <a:t>‹#›</a:t>
            </a:fld>
            <a:endParaRPr lang="en-GB" altLang="en-US"/>
          </a:p>
        </p:txBody>
      </p:sp>
    </p:spTree>
    <p:extLst>
      <p:ext uri="{BB962C8B-B14F-4D97-AF65-F5344CB8AC3E}">
        <p14:creationId xmlns:p14="http://schemas.microsoft.com/office/powerpoint/2010/main" val="2322554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7374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694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125413"/>
            <a:ext cx="2078037" cy="6000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74650" y="125413"/>
            <a:ext cx="6081713"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173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A36D7A0-3155-6AC1-8A6E-3DC5B59838F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EA4ACDA-FAC4-0ECD-4CDF-C0D1ED0225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B988149-4A6E-8603-DAAE-1CE4732FBC31}"/>
              </a:ext>
            </a:extLst>
          </p:cNvPr>
          <p:cNvSpPr>
            <a:spLocks noGrp="1" noChangeArrowheads="1"/>
          </p:cNvSpPr>
          <p:nvPr>
            <p:ph type="sldNum" sz="quarter" idx="12"/>
          </p:nvPr>
        </p:nvSpPr>
        <p:spPr>
          <a:ln/>
        </p:spPr>
        <p:txBody>
          <a:bodyPr/>
          <a:lstStyle>
            <a:lvl1pPr>
              <a:defRPr/>
            </a:lvl1pPr>
          </a:lstStyle>
          <a:p>
            <a:pPr>
              <a:defRPr/>
            </a:pPr>
            <a:fld id="{35DB3B90-7F1B-434A-9953-FA2D91D9EF37}" type="slidenum">
              <a:rPr lang="en-GB" altLang="en-US"/>
              <a:pPr>
                <a:defRPr/>
              </a:pPr>
              <a:t>‹#›</a:t>
            </a:fld>
            <a:endParaRPr lang="en-GB" altLang="en-US"/>
          </a:p>
        </p:txBody>
      </p:sp>
    </p:spTree>
    <p:extLst>
      <p:ext uri="{BB962C8B-B14F-4D97-AF65-F5344CB8AC3E}">
        <p14:creationId xmlns:p14="http://schemas.microsoft.com/office/powerpoint/2010/main" val="2657482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3915ED6-0C1F-2350-473D-E4F94C7D992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D44C66D-1792-E441-0269-BB80B0009E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FA058AF-9C77-1DEC-7707-86736BA20F87}"/>
              </a:ext>
            </a:extLst>
          </p:cNvPr>
          <p:cNvSpPr>
            <a:spLocks noGrp="1" noChangeArrowheads="1"/>
          </p:cNvSpPr>
          <p:nvPr>
            <p:ph type="sldNum" sz="quarter" idx="12"/>
          </p:nvPr>
        </p:nvSpPr>
        <p:spPr>
          <a:ln/>
        </p:spPr>
        <p:txBody>
          <a:bodyPr/>
          <a:lstStyle>
            <a:lvl1pPr>
              <a:defRPr/>
            </a:lvl1pPr>
          </a:lstStyle>
          <a:p>
            <a:pPr>
              <a:defRPr/>
            </a:pPr>
            <a:fld id="{D67E9EC5-44C6-4780-806A-BE532BF53E34}" type="slidenum">
              <a:rPr lang="en-GB" altLang="en-US"/>
              <a:pPr>
                <a:defRPr/>
              </a:pPr>
              <a:t>‹#›</a:t>
            </a:fld>
            <a:endParaRPr lang="en-GB" altLang="en-US"/>
          </a:p>
        </p:txBody>
      </p:sp>
    </p:spTree>
    <p:extLst>
      <p:ext uri="{BB962C8B-B14F-4D97-AF65-F5344CB8AC3E}">
        <p14:creationId xmlns:p14="http://schemas.microsoft.com/office/powerpoint/2010/main" val="131432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AB67923-88AB-5169-7FD5-A9DC1919FC2D}"/>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0ECB9ACE-F2CE-DBDB-829E-3380CCE61A8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85D1BDBF-7FE2-CD29-B0F4-9DEEA3F6BD00}"/>
              </a:ext>
            </a:extLst>
          </p:cNvPr>
          <p:cNvSpPr>
            <a:spLocks noGrp="1" noChangeArrowheads="1"/>
          </p:cNvSpPr>
          <p:nvPr>
            <p:ph type="sldNum" sz="quarter" idx="12"/>
          </p:nvPr>
        </p:nvSpPr>
        <p:spPr>
          <a:ln/>
        </p:spPr>
        <p:txBody>
          <a:bodyPr/>
          <a:lstStyle>
            <a:lvl1pPr>
              <a:defRPr/>
            </a:lvl1pPr>
          </a:lstStyle>
          <a:p>
            <a:pPr>
              <a:defRPr/>
            </a:pPr>
            <a:fld id="{96CBF8A2-6215-4C86-89C1-7F927E28ADFF}" type="slidenum">
              <a:rPr lang="en-GB" altLang="en-US"/>
              <a:pPr>
                <a:defRPr/>
              </a:pPr>
              <a:t>‹#›</a:t>
            </a:fld>
            <a:endParaRPr lang="en-GB" altLang="en-US"/>
          </a:p>
        </p:txBody>
      </p:sp>
    </p:spTree>
    <p:extLst>
      <p:ext uri="{BB962C8B-B14F-4D97-AF65-F5344CB8AC3E}">
        <p14:creationId xmlns:p14="http://schemas.microsoft.com/office/powerpoint/2010/main" val="40059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1B35390-284F-EA11-9E6A-A384DD056B3E}"/>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7BE55084-0081-FC25-2E41-C791E000553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2B0C5E9D-FAAB-517B-B3CB-C33A3B035BDA}"/>
              </a:ext>
            </a:extLst>
          </p:cNvPr>
          <p:cNvSpPr>
            <a:spLocks noGrp="1" noChangeArrowheads="1"/>
          </p:cNvSpPr>
          <p:nvPr>
            <p:ph type="sldNum" sz="quarter" idx="12"/>
          </p:nvPr>
        </p:nvSpPr>
        <p:spPr>
          <a:ln/>
        </p:spPr>
        <p:txBody>
          <a:bodyPr/>
          <a:lstStyle>
            <a:lvl1pPr>
              <a:defRPr/>
            </a:lvl1pPr>
          </a:lstStyle>
          <a:p>
            <a:pPr>
              <a:defRPr/>
            </a:pPr>
            <a:fld id="{5EC60FEB-5C35-411A-90E0-05A1C286F87E}" type="slidenum">
              <a:rPr lang="en-GB" altLang="en-US"/>
              <a:pPr>
                <a:defRPr/>
              </a:pPr>
              <a:t>‹#›</a:t>
            </a:fld>
            <a:endParaRPr lang="en-GB" altLang="en-US"/>
          </a:p>
        </p:txBody>
      </p:sp>
    </p:spTree>
    <p:extLst>
      <p:ext uri="{BB962C8B-B14F-4D97-AF65-F5344CB8AC3E}">
        <p14:creationId xmlns:p14="http://schemas.microsoft.com/office/powerpoint/2010/main" val="168055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87ECA2-F948-C45A-22D1-CF1BAD007EC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E2DDFF7-98DF-12D7-B8CC-7A18D7B9452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23FF9B29-2EA9-C293-18FA-4D1801DC38BC}"/>
              </a:ext>
            </a:extLst>
          </p:cNvPr>
          <p:cNvSpPr>
            <a:spLocks noGrp="1" noChangeArrowheads="1"/>
          </p:cNvSpPr>
          <p:nvPr>
            <p:ph type="sldNum" sz="quarter" idx="12"/>
          </p:nvPr>
        </p:nvSpPr>
        <p:spPr>
          <a:ln/>
        </p:spPr>
        <p:txBody>
          <a:bodyPr/>
          <a:lstStyle>
            <a:lvl1pPr>
              <a:defRPr/>
            </a:lvl1pPr>
          </a:lstStyle>
          <a:p>
            <a:pPr>
              <a:defRPr/>
            </a:pPr>
            <a:fld id="{FB50A5C3-6765-4D78-9254-8E1D0D31149A}" type="slidenum">
              <a:rPr lang="en-GB" altLang="en-US"/>
              <a:pPr>
                <a:defRPr/>
              </a:pPr>
              <a:t>‹#›</a:t>
            </a:fld>
            <a:endParaRPr lang="en-GB" altLang="en-US"/>
          </a:p>
        </p:txBody>
      </p:sp>
    </p:spTree>
    <p:extLst>
      <p:ext uri="{BB962C8B-B14F-4D97-AF65-F5344CB8AC3E}">
        <p14:creationId xmlns:p14="http://schemas.microsoft.com/office/powerpoint/2010/main" val="355808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3C95574-2B73-ABDD-9E41-5696B134CDA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5A1D961A-A925-A59C-076C-775476CD7F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AB30874-AB94-CF09-0E5C-2C9141E9F40E}"/>
              </a:ext>
            </a:extLst>
          </p:cNvPr>
          <p:cNvSpPr>
            <a:spLocks noGrp="1" noChangeArrowheads="1"/>
          </p:cNvSpPr>
          <p:nvPr>
            <p:ph type="sldNum" sz="quarter" idx="12"/>
          </p:nvPr>
        </p:nvSpPr>
        <p:spPr>
          <a:ln/>
        </p:spPr>
        <p:txBody>
          <a:bodyPr/>
          <a:lstStyle>
            <a:lvl1pPr>
              <a:defRPr/>
            </a:lvl1pPr>
          </a:lstStyle>
          <a:p>
            <a:pPr>
              <a:defRPr/>
            </a:pPr>
            <a:fld id="{726777F8-1DBB-42A3-A3F8-D7811D69C030}" type="slidenum">
              <a:rPr lang="en-GB" altLang="en-US"/>
              <a:pPr>
                <a:defRPr/>
              </a:pPr>
              <a:t>‹#›</a:t>
            </a:fld>
            <a:endParaRPr lang="en-GB" altLang="en-US"/>
          </a:p>
        </p:txBody>
      </p:sp>
    </p:spTree>
    <p:extLst>
      <p:ext uri="{BB962C8B-B14F-4D97-AF65-F5344CB8AC3E}">
        <p14:creationId xmlns:p14="http://schemas.microsoft.com/office/powerpoint/2010/main" val="217550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4C1A59-12E6-6683-A75E-8A53CFFFEAD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F69BCD3-34D6-FB8A-B437-F5F807948B8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06A3AD4-F3F8-26AC-4151-399C1588F38B}"/>
              </a:ext>
            </a:extLst>
          </p:cNvPr>
          <p:cNvSpPr>
            <a:spLocks noGrp="1" noChangeArrowheads="1"/>
          </p:cNvSpPr>
          <p:nvPr>
            <p:ph type="sldNum" sz="quarter" idx="12"/>
          </p:nvPr>
        </p:nvSpPr>
        <p:spPr>
          <a:ln/>
        </p:spPr>
        <p:txBody>
          <a:bodyPr/>
          <a:lstStyle>
            <a:lvl1pPr>
              <a:defRPr/>
            </a:lvl1pPr>
          </a:lstStyle>
          <a:p>
            <a:pPr>
              <a:defRPr/>
            </a:pPr>
            <a:fld id="{E4609BCB-21F3-4D4A-A02E-BD290107FC01}" type="slidenum">
              <a:rPr lang="en-GB" altLang="en-US"/>
              <a:pPr>
                <a:defRPr/>
              </a:pPr>
              <a:t>‹#›</a:t>
            </a:fld>
            <a:endParaRPr lang="en-GB" altLang="en-US"/>
          </a:p>
        </p:txBody>
      </p:sp>
    </p:spTree>
    <p:extLst>
      <p:ext uri="{BB962C8B-B14F-4D97-AF65-F5344CB8AC3E}">
        <p14:creationId xmlns:p14="http://schemas.microsoft.com/office/powerpoint/2010/main" val="166545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4DD43C0-A655-69E8-F269-DBAC4C00870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6BED056-47DC-BF58-40FC-B213784AE02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04278523-4E8B-E764-B4B8-6FA2E956197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E98AFFF0-5069-E442-C666-1C57F49177A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9006C120-756D-38CB-42BD-3BDCD10FF79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14E767C-BC86-423B-9733-1F0BDB94324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37" r:id="rId6"/>
    <p:sldLayoutId id="2147485038" r:id="rId7"/>
    <p:sldLayoutId id="2147485039" r:id="rId8"/>
    <p:sldLayoutId id="2147485040" r:id="rId9"/>
    <p:sldLayoutId id="2147485041" r:id="rId10"/>
    <p:sldLayoutId id="21474850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A3B420-402D-F9C3-B493-9AEB544CA53D}"/>
              </a:ext>
            </a:extLst>
          </p:cNvPr>
          <p:cNvSpPr>
            <a:spLocks noGrp="1" noChangeArrowheads="1"/>
          </p:cNvSpPr>
          <p:nvPr>
            <p:ph type="title"/>
          </p:nvPr>
        </p:nvSpPr>
        <p:spPr bwMode="auto">
          <a:xfrm>
            <a:off x="374650" y="125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3F9B962C-8545-13AF-1655-1A7B4DE7E7F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5053" r:id="rId1"/>
    <p:sldLayoutId id="2147485043" r:id="rId2"/>
    <p:sldLayoutId id="2147485044" r:id="rId3"/>
    <p:sldLayoutId id="2147485045" r:id="rId4"/>
    <p:sldLayoutId id="2147485046" r:id="rId5"/>
    <p:sldLayoutId id="2147485047" r:id="rId6"/>
    <p:sldLayoutId id="2147485048" r:id="rId7"/>
    <p:sldLayoutId id="2147485049" r:id="rId8"/>
    <p:sldLayoutId id="2147485050" r:id="rId9"/>
    <p:sldLayoutId id="2147485051" r:id="rId10"/>
    <p:sldLayoutId id="2147485052"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Gill Sans" pitchFamily="34" charset="0"/>
          <a:cs typeface="Arial" charset="0"/>
        </a:defRPr>
      </a:lvl2pPr>
      <a:lvl3pPr algn="l" rtl="0" eaLnBrk="0" fontAlgn="base" hangingPunct="0">
        <a:spcBef>
          <a:spcPct val="0"/>
        </a:spcBef>
        <a:spcAft>
          <a:spcPct val="0"/>
        </a:spcAft>
        <a:defRPr sz="4400">
          <a:solidFill>
            <a:schemeClr val="bg1"/>
          </a:solidFill>
          <a:latin typeface="Gill Sans" pitchFamily="34" charset="0"/>
          <a:cs typeface="Arial" charset="0"/>
        </a:defRPr>
      </a:lvl3pPr>
      <a:lvl4pPr algn="l" rtl="0" eaLnBrk="0" fontAlgn="base" hangingPunct="0">
        <a:spcBef>
          <a:spcPct val="0"/>
        </a:spcBef>
        <a:spcAft>
          <a:spcPct val="0"/>
        </a:spcAft>
        <a:defRPr sz="4400">
          <a:solidFill>
            <a:schemeClr val="bg1"/>
          </a:solidFill>
          <a:latin typeface="Gill Sans" pitchFamily="34" charset="0"/>
          <a:cs typeface="Arial" charset="0"/>
        </a:defRPr>
      </a:lvl4pPr>
      <a:lvl5pPr algn="l" rtl="0" eaLnBrk="0" fontAlgn="base" hangingPunct="0">
        <a:spcBef>
          <a:spcPct val="0"/>
        </a:spcBef>
        <a:spcAft>
          <a:spcPct val="0"/>
        </a:spcAft>
        <a:defRPr sz="4400">
          <a:solidFill>
            <a:schemeClr val="bg1"/>
          </a:solidFill>
          <a:latin typeface="Gill Sans" pitchFamily="34" charset="0"/>
          <a:cs typeface="Arial" charset="0"/>
        </a:defRPr>
      </a:lvl5pPr>
      <a:lvl6pPr marL="457200" algn="l" rtl="0" fontAlgn="base">
        <a:spcBef>
          <a:spcPct val="0"/>
        </a:spcBef>
        <a:spcAft>
          <a:spcPct val="0"/>
        </a:spcAft>
        <a:defRPr sz="4400">
          <a:solidFill>
            <a:schemeClr val="bg1"/>
          </a:solidFill>
          <a:latin typeface="Gill Sans" pitchFamily="34" charset="0"/>
          <a:cs typeface="Arial" charset="0"/>
        </a:defRPr>
      </a:lvl6pPr>
      <a:lvl7pPr marL="914400" algn="l" rtl="0" fontAlgn="base">
        <a:spcBef>
          <a:spcPct val="0"/>
        </a:spcBef>
        <a:spcAft>
          <a:spcPct val="0"/>
        </a:spcAft>
        <a:defRPr sz="4400">
          <a:solidFill>
            <a:schemeClr val="bg1"/>
          </a:solidFill>
          <a:latin typeface="Gill Sans" pitchFamily="34" charset="0"/>
          <a:cs typeface="Arial" charset="0"/>
        </a:defRPr>
      </a:lvl7pPr>
      <a:lvl8pPr marL="1371600" algn="l" rtl="0" fontAlgn="base">
        <a:spcBef>
          <a:spcPct val="0"/>
        </a:spcBef>
        <a:spcAft>
          <a:spcPct val="0"/>
        </a:spcAft>
        <a:defRPr sz="4400">
          <a:solidFill>
            <a:schemeClr val="bg1"/>
          </a:solidFill>
          <a:latin typeface="Gill Sans" pitchFamily="34" charset="0"/>
          <a:cs typeface="Arial" charset="0"/>
        </a:defRPr>
      </a:lvl8pPr>
      <a:lvl9pPr marL="1828800" algn="l" rtl="0" fontAlgn="base">
        <a:spcBef>
          <a:spcPct val="0"/>
        </a:spcBef>
        <a:spcAft>
          <a:spcPct val="0"/>
        </a:spcAft>
        <a:defRPr sz="4400">
          <a:solidFill>
            <a:schemeClr val="bg1"/>
          </a:solidFill>
          <a:latin typeface="Gill Sans"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community.cohesion@nottinghamcity.gov.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www.nottinghamcity.gov.uk/your-council/about-the-council/councillors-and-leadership/council-wards-and-ward-map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forms.office.com/e/0g4djewtKH"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community.cohesion@nottinghamcity.gov.u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EA4C11A-4476-D303-B693-ABEED4B97000}"/>
              </a:ext>
            </a:extLst>
          </p:cNvPr>
          <p:cNvSpPr>
            <a:spLocks noGrp="1" noChangeArrowheads="1"/>
          </p:cNvSpPr>
          <p:nvPr>
            <p:ph type="ctrTitle"/>
          </p:nvPr>
        </p:nvSpPr>
        <p:spPr>
          <a:xfrm>
            <a:off x="550863" y="2308225"/>
            <a:ext cx="7993062" cy="3168650"/>
          </a:xfrm>
        </p:spPr>
        <p:txBody>
          <a:bodyPr/>
          <a:lstStyle/>
          <a:p>
            <a:pPr eaLnBrk="1" hangingPunct="1"/>
            <a:br>
              <a:rPr lang="en-GB" altLang="en-US" sz="3200"/>
            </a:br>
            <a:br>
              <a:rPr lang="en-GB" altLang="en-US" sz="3200"/>
            </a:br>
            <a:br>
              <a:rPr lang="en-GB" altLang="en-US" sz="3200"/>
            </a:br>
            <a:br>
              <a:rPr lang="en-GB" altLang="en-US" sz="3200"/>
            </a:br>
            <a:br>
              <a:rPr lang="en-GB" altLang="en-US" sz="3200"/>
            </a:br>
            <a:br>
              <a:rPr lang="en-GB" altLang="en-US" sz="3200"/>
            </a:br>
            <a:r>
              <a:rPr lang="en-GB" altLang="en-US" sz="3200"/>
              <a:t>Nottingham City Council</a:t>
            </a:r>
            <a:br>
              <a:rPr lang="en-GB" altLang="en-US" sz="3200"/>
            </a:br>
            <a:r>
              <a:rPr lang="en-GB" altLang="en-US" sz="3200"/>
              <a:t>Community Cohesion &amp; Hate Crime Grants 2026-27</a:t>
            </a:r>
            <a:br>
              <a:rPr lang="en-GB" altLang="en-US" sz="3200" b="1" i="1">
                <a:solidFill>
                  <a:schemeClr val="tx1"/>
                </a:solidFill>
              </a:rPr>
            </a:br>
            <a:br>
              <a:rPr lang="en-GB" altLang="en-US" sz="3200"/>
            </a:br>
            <a:br>
              <a:rPr lang="en-GB" altLang="en-US" sz="3200"/>
            </a:br>
            <a:br>
              <a:rPr lang="en-GB" altLang="en-US" sz="3200"/>
            </a:br>
            <a:br>
              <a:rPr lang="en-GB" altLang="en-US" sz="3200"/>
            </a:br>
            <a:br>
              <a:rPr lang="en-GB" altLang="en-US" sz="3200"/>
            </a:br>
            <a:br>
              <a:rPr lang="en-GB" altLang="en-US" sz="2800"/>
            </a:br>
            <a:endParaRPr lang="en-US" altLang="en-US" sz="2800"/>
          </a:p>
        </p:txBody>
      </p:sp>
      <p:pic>
        <p:nvPicPr>
          <p:cNvPr id="6147" name="Picture 2" descr="A close up of a logo&#10;&#10;Description automatically generated">
            <a:extLst>
              <a:ext uri="{FF2B5EF4-FFF2-40B4-BE49-F238E27FC236}">
                <a16:creationId xmlns:a16="http://schemas.microsoft.com/office/drawing/2014/main" id="{7DDCF96A-A14C-7CDC-83F6-5F1921004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6150"/>
            <a:ext cx="91440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a:extLst>
              <a:ext uri="{FF2B5EF4-FFF2-40B4-BE49-F238E27FC236}">
                <a16:creationId xmlns:a16="http://schemas.microsoft.com/office/drawing/2014/main" id="{B15524CF-1CAE-F1DC-F5B6-EED8A6E50356}"/>
              </a:ext>
            </a:extLst>
          </p:cNvPr>
          <p:cNvSpPr>
            <a:spLocks noChangeArrowheads="1"/>
          </p:cNvSpPr>
          <p:nvPr/>
        </p:nvSpPr>
        <p:spPr bwMode="auto">
          <a:xfrm>
            <a:off x="11113" y="31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6149" name="Picture 2">
            <a:extLst>
              <a:ext uri="{FF2B5EF4-FFF2-40B4-BE49-F238E27FC236}">
                <a16:creationId xmlns:a16="http://schemas.microsoft.com/office/drawing/2014/main" id="{9AF6C027-1B06-E3D2-0E1B-C027E760FD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4868863"/>
            <a:ext cx="22812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F48A529-B4AB-0260-2F22-C6C8BEC30D34}"/>
              </a:ext>
            </a:extLst>
          </p:cNvPr>
          <p:cNvSpPr>
            <a:spLocks noGrp="1" noChangeArrowheads="1"/>
          </p:cNvSpPr>
          <p:nvPr>
            <p:ph type="body" idx="1"/>
          </p:nvPr>
        </p:nvSpPr>
        <p:spPr>
          <a:xfrm>
            <a:off x="684213" y="1844675"/>
            <a:ext cx="8128000" cy="4319588"/>
          </a:xfrm>
        </p:spPr>
        <p:txBody>
          <a:bodyPr/>
          <a:lstStyle/>
          <a:p>
            <a:pPr marL="609600" indent="-609600" eaLnBrk="1" hangingPunct="1">
              <a:lnSpc>
                <a:spcPct val="80000"/>
              </a:lnSpc>
              <a:buFontTx/>
              <a:buNone/>
              <a:defRPr/>
            </a:pPr>
            <a:r>
              <a:rPr lang="en-GB" sz="2400" b="1" dirty="0"/>
              <a:t>Aims for CC &amp; HC Grants</a:t>
            </a:r>
          </a:p>
          <a:p>
            <a:pPr marL="609600" indent="-609600" eaLnBrk="1" hangingPunct="1">
              <a:lnSpc>
                <a:spcPct val="80000"/>
              </a:lnSpc>
              <a:buFontTx/>
              <a:buNone/>
              <a:defRPr/>
            </a:pPr>
            <a:endParaRPr lang="en-GB" sz="2000" b="1" dirty="0"/>
          </a:p>
          <a:p>
            <a:pPr>
              <a:spcBef>
                <a:spcPts val="0"/>
              </a:spcBef>
              <a:spcAft>
                <a:spcPts val="0"/>
              </a:spcAft>
              <a:defRPr/>
            </a:pPr>
            <a:r>
              <a:rPr lang="en-GB" sz="2400" dirty="0">
                <a:ea typeface="Times New Roman" panose="02020603050405020304" pitchFamily="18" charset="0"/>
              </a:rPr>
              <a:t>Increase and promote positive relationships between people from different backgrounds</a:t>
            </a:r>
          </a:p>
          <a:p>
            <a:pPr>
              <a:spcBef>
                <a:spcPts val="0"/>
              </a:spcBef>
              <a:spcAft>
                <a:spcPts val="0"/>
              </a:spcAft>
              <a:defRPr/>
            </a:pPr>
            <a:r>
              <a:rPr lang="en-GB" sz="2400" dirty="0">
                <a:ea typeface="Times New Roman" panose="02020603050405020304" pitchFamily="18" charset="0"/>
              </a:rPr>
              <a:t>Increase safety and respect for individuals and communities</a:t>
            </a:r>
            <a:endParaRPr lang="en-GB" sz="24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400" dirty="0">
                <a:ea typeface="Times New Roman" panose="02020603050405020304" pitchFamily="18" charset="0"/>
              </a:rPr>
              <a:t>Challenge and reduce prejudice, discrimination, stereotypes and myths</a:t>
            </a:r>
            <a:endParaRPr lang="en-GB" sz="24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400" dirty="0">
                <a:ea typeface="Times New Roman" panose="02020603050405020304" pitchFamily="18" charset="0"/>
              </a:rPr>
              <a:t>Build partnerships with the aim to work collectively on projects</a:t>
            </a:r>
          </a:p>
          <a:p>
            <a:pPr marL="0" indent="0">
              <a:spcBef>
                <a:spcPts val="0"/>
              </a:spcBef>
              <a:spcAft>
                <a:spcPts val="0"/>
              </a:spcAft>
              <a:buFontTx/>
              <a:buNone/>
              <a:defRPr/>
            </a:pPr>
            <a:endParaRPr lang="en-GB" sz="2000" dirty="0">
              <a:ea typeface="Times New Roman" panose="02020603050405020304" pitchFamily="18" charset="0"/>
            </a:endParaRPr>
          </a:p>
        </p:txBody>
      </p:sp>
      <p:pic>
        <p:nvPicPr>
          <p:cNvPr id="24579" name="Picture 9">
            <a:extLst>
              <a:ext uri="{FF2B5EF4-FFF2-40B4-BE49-F238E27FC236}">
                <a16:creationId xmlns:a16="http://schemas.microsoft.com/office/drawing/2014/main" id="{3B944644-A36D-9DC6-E733-F2B50FA07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1AD8FE8E-B938-1E9C-A385-2478ACC3B87B}"/>
              </a:ext>
            </a:extLst>
          </p:cNvPr>
          <p:cNvSpPr>
            <a:spLocks noGrp="1" noChangeArrowheads="1"/>
          </p:cNvSpPr>
          <p:nvPr>
            <p:ph type="body" idx="1"/>
          </p:nvPr>
        </p:nvSpPr>
        <p:spPr>
          <a:xfrm>
            <a:off x="684213" y="1844675"/>
            <a:ext cx="7632700" cy="4319588"/>
          </a:xfrm>
        </p:spPr>
        <p:txBody>
          <a:bodyPr/>
          <a:lstStyle/>
          <a:p>
            <a:pPr marL="609600" indent="-609600" eaLnBrk="1" hangingPunct="1">
              <a:lnSpc>
                <a:spcPct val="80000"/>
              </a:lnSpc>
              <a:buFontTx/>
              <a:buNone/>
              <a:defRPr/>
            </a:pPr>
            <a:r>
              <a:rPr lang="en-GB" sz="2400" b="1" dirty="0"/>
              <a:t>CC &amp; HC Grants – Who can apply</a:t>
            </a:r>
          </a:p>
          <a:p>
            <a:pPr>
              <a:spcBef>
                <a:spcPts val="0"/>
              </a:spcBef>
              <a:spcAft>
                <a:spcPts val="0"/>
              </a:spcAft>
              <a:defRPr/>
            </a:pPr>
            <a:endParaRPr lang="en-GB" sz="2000" dirty="0">
              <a:ea typeface="Times New Roman" panose="02020603050405020304" pitchFamily="18" charset="0"/>
            </a:endParaRPr>
          </a:p>
          <a:p>
            <a:pPr algn="just">
              <a:defRPr/>
            </a:pPr>
            <a:r>
              <a:rPr lang="en-GB" sz="2000" dirty="0">
                <a:ea typeface="Times New Roman" panose="02020603050405020304" pitchFamily="18" charset="0"/>
              </a:rPr>
              <a:t>Not for profit organisations and groups that operate within the Nottingham City boundary, and must:</a:t>
            </a:r>
          </a:p>
          <a:p>
            <a:pPr lvl="1" algn="just">
              <a:defRPr/>
            </a:pPr>
            <a:r>
              <a:rPr lang="en-GB" sz="2000" dirty="0">
                <a:ea typeface="Times New Roman" panose="02020603050405020304" pitchFamily="18" charset="0"/>
              </a:rPr>
              <a:t>have governing doc. with dissolution clause/asset lock</a:t>
            </a:r>
          </a:p>
          <a:p>
            <a:pPr lvl="1" algn="just">
              <a:defRPr/>
            </a:pPr>
            <a:r>
              <a:rPr lang="en-GB" sz="2000" dirty="0">
                <a:ea typeface="Times New Roman" panose="02020603050405020304" pitchFamily="18" charset="0"/>
              </a:rPr>
              <a:t>have Bank/Building society account in organisations name</a:t>
            </a:r>
          </a:p>
          <a:p>
            <a:pPr lvl="1" algn="just">
              <a:defRPr/>
            </a:pPr>
            <a:r>
              <a:rPr lang="en-GB" sz="2000" dirty="0">
                <a:ea typeface="Times New Roman" panose="02020603050405020304" pitchFamily="18" charset="0"/>
              </a:rPr>
              <a:t>produce Accounts or Income &amp; Expenditure sheets</a:t>
            </a:r>
          </a:p>
          <a:p>
            <a:pPr marL="457200" lvl="1" indent="0" algn="just">
              <a:buFontTx/>
              <a:buNone/>
              <a:defRPr/>
            </a:pPr>
            <a:endParaRPr lang="en-GB" sz="1600" dirty="0">
              <a:ea typeface="Times New Roman" panose="02020603050405020304" pitchFamily="18" charset="0"/>
            </a:endParaRPr>
          </a:p>
          <a:p>
            <a:pPr algn="just">
              <a:defRPr/>
            </a:pPr>
            <a:r>
              <a:rPr lang="en-GB" sz="2000" dirty="0">
                <a:ea typeface="Times New Roman" panose="02020603050405020304" pitchFamily="18" charset="0"/>
              </a:rPr>
              <a:t>Have a strong history of delivering community-based initiatives</a:t>
            </a:r>
          </a:p>
          <a:p>
            <a:pPr algn="just">
              <a:defRPr/>
            </a:pPr>
            <a:r>
              <a:rPr lang="en-GB" sz="2000" dirty="0">
                <a:ea typeface="Times New Roman" panose="02020603050405020304" pitchFamily="18" charset="0"/>
              </a:rPr>
              <a:t>Partnerships are fundable, but one organisation must have overall responsibility for management and delivery of the grant</a:t>
            </a:r>
            <a:endParaRPr lang="en-GB" sz="2000" dirty="0">
              <a:latin typeface="Times New Roman" panose="02020603050405020304" pitchFamily="18" charset="0"/>
              <a:ea typeface="Times New Roman" panose="02020603050405020304" pitchFamily="18" charset="0"/>
            </a:endParaRPr>
          </a:p>
        </p:txBody>
      </p:sp>
      <p:pic>
        <p:nvPicPr>
          <p:cNvPr id="26627" name="Picture 9">
            <a:extLst>
              <a:ext uri="{FF2B5EF4-FFF2-40B4-BE49-F238E27FC236}">
                <a16:creationId xmlns:a16="http://schemas.microsoft.com/office/drawing/2014/main" id="{31DF362A-74DD-AAFD-976E-E4CBBF947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B05495F2-4DF4-F365-3162-D9682466C5F1}"/>
              </a:ext>
            </a:extLst>
          </p:cNvPr>
          <p:cNvSpPr>
            <a:spLocks noGrp="1" noChangeArrowheads="1"/>
          </p:cNvSpPr>
          <p:nvPr>
            <p:ph type="body" idx="1"/>
          </p:nvPr>
        </p:nvSpPr>
        <p:spPr>
          <a:xfrm>
            <a:off x="684213" y="1844675"/>
            <a:ext cx="7632700" cy="4319588"/>
          </a:xfrm>
        </p:spPr>
        <p:txBody>
          <a:bodyPr/>
          <a:lstStyle/>
          <a:p>
            <a:pPr marL="609600" indent="-609600" eaLnBrk="1" hangingPunct="1">
              <a:lnSpc>
                <a:spcPct val="80000"/>
              </a:lnSpc>
              <a:buFontTx/>
              <a:buNone/>
              <a:defRPr/>
            </a:pPr>
            <a:r>
              <a:rPr lang="en-GB" sz="2400" b="1" dirty="0"/>
              <a:t>CC &amp; HC Grants – Who can apply</a:t>
            </a:r>
          </a:p>
          <a:p>
            <a:pPr>
              <a:spcBef>
                <a:spcPts val="0"/>
              </a:spcBef>
              <a:spcAft>
                <a:spcPts val="0"/>
              </a:spcAft>
              <a:defRPr/>
            </a:pPr>
            <a:endParaRPr lang="en-GB" sz="2000" dirty="0">
              <a:ea typeface="Times New Roman" panose="02020603050405020304" pitchFamily="18" charset="0"/>
            </a:endParaRPr>
          </a:p>
          <a:p>
            <a:pPr algn="just">
              <a:defRPr/>
            </a:pPr>
            <a:r>
              <a:rPr lang="en-GB" sz="2000" dirty="0">
                <a:ea typeface="Times New Roman" panose="02020603050405020304" pitchFamily="18" charset="0"/>
              </a:rPr>
              <a:t>Policies and procedures in needed for all grants:</a:t>
            </a:r>
          </a:p>
          <a:p>
            <a:pPr lvl="1" algn="just">
              <a:defRPr/>
            </a:pPr>
            <a:r>
              <a:rPr lang="en-GB" sz="2000" dirty="0">
                <a:ea typeface="Times New Roman" panose="02020603050405020304" pitchFamily="18" charset="0"/>
              </a:rPr>
              <a:t>Constitution / Governing document</a:t>
            </a:r>
          </a:p>
          <a:p>
            <a:pPr lvl="1" algn="just">
              <a:defRPr/>
            </a:pPr>
            <a:r>
              <a:rPr lang="en-GB" sz="2000" dirty="0">
                <a:ea typeface="Times New Roman" panose="02020603050405020304" pitchFamily="18" charset="0"/>
              </a:rPr>
              <a:t>Accounts / Income &amp; Expenditure sheets</a:t>
            </a:r>
          </a:p>
          <a:p>
            <a:pPr lvl="1" algn="just">
              <a:defRPr/>
            </a:pPr>
            <a:r>
              <a:rPr lang="en-GB" sz="2000" dirty="0">
                <a:ea typeface="Times New Roman" panose="02020603050405020304" pitchFamily="18" charset="0"/>
              </a:rPr>
              <a:t>Safeguarding CYP and Adults</a:t>
            </a:r>
          </a:p>
          <a:p>
            <a:pPr lvl="1" algn="just">
              <a:defRPr/>
            </a:pPr>
            <a:r>
              <a:rPr lang="en-GB" sz="2000" dirty="0">
                <a:ea typeface="Times New Roman" panose="02020603050405020304" pitchFamily="18" charset="0"/>
              </a:rPr>
              <a:t>EDI policy or statement</a:t>
            </a:r>
          </a:p>
          <a:p>
            <a:pPr marL="457200" lvl="1" indent="0" algn="just">
              <a:buNone/>
              <a:defRPr/>
            </a:pPr>
            <a:endParaRPr lang="en-GB" sz="1600" dirty="0">
              <a:ea typeface="Times New Roman" panose="02020603050405020304" pitchFamily="18" charset="0"/>
            </a:endParaRPr>
          </a:p>
          <a:p>
            <a:pPr algn="just">
              <a:defRPr/>
            </a:pPr>
            <a:r>
              <a:rPr lang="en-GB" sz="2000" dirty="0">
                <a:ea typeface="Times New Roman" panose="02020603050405020304" pitchFamily="18" charset="0"/>
              </a:rPr>
              <a:t>Medium grants also need:</a:t>
            </a:r>
          </a:p>
          <a:p>
            <a:pPr lvl="1" algn="just">
              <a:defRPr/>
            </a:pPr>
            <a:r>
              <a:rPr lang="en-GB" sz="2000" dirty="0">
                <a:ea typeface="Times New Roman" panose="02020603050405020304" pitchFamily="18" charset="0"/>
              </a:rPr>
              <a:t>Workplace Health and Safety policy</a:t>
            </a:r>
          </a:p>
          <a:p>
            <a:pPr lvl="1" algn="just">
              <a:defRPr/>
            </a:pPr>
            <a:r>
              <a:rPr lang="en-GB" sz="2000" dirty="0">
                <a:ea typeface="Times New Roman" panose="02020603050405020304" pitchFamily="18" charset="0"/>
              </a:rPr>
              <a:t>Modern Slavery statement</a:t>
            </a:r>
          </a:p>
          <a:p>
            <a:pPr lvl="1" algn="just">
              <a:defRPr/>
            </a:pPr>
            <a:r>
              <a:rPr lang="en-GB" sz="2000" dirty="0">
                <a:ea typeface="Times New Roman" panose="02020603050405020304" pitchFamily="18" charset="0"/>
              </a:rPr>
              <a:t>Privacy statement</a:t>
            </a:r>
          </a:p>
        </p:txBody>
      </p:sp>
      <p:pic>
        <p:nvPicPr>
          <p:cNvPr id="28675" name="Picture 9">
            <a:extLst>
              <a:ext uri="{FF2B5EF4-FFF2-40B4-BE49-F238E27FC236}">
                <a16:creationId xmlns:a16="http://schemas.microsoft.com/office/drawing/2014/main" id="{A58C6674-3B25-FA29-B524-F4C633A56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483E5F25-EEAE-5EE0-C4D9-50D90F28DC82}"/>
              </a:ext>
            </a:extLst>
          </p:cNvPr>
          <p:cNvSpPr>
            <a:spLocks noGrp="1" noChangeArrowheads="1"/>
          </p:cNvSpPr>
          <p:nvPr>
            <p:ph type="body" idx="1"/>
          </p:nvPr>
        </p:nvSpPr>
        <p:spPr>
          <a:xfrm>
            <a:off x="684213" y="1844675"/>
            <a:ext cx="7991475" cy="4319588"/>
          </a:xfrm>
        </p:spPr>
        <p:txBody>
          <a:bodyPr/>
          <a:lstStyle/>
          <a:p>
            <a:pPr marL="609600" indent="-609600" eaLnBrk="1" hangingPunct="1">
              <a:lnSpc>
                <a:spcPct val="80000"/>
              </a:lnSpc>
              <a:buFontTx/>
              <a:buNone/>
              <a:defRPr/>
            </a:pPr>
            <a:r>
              <a:rPr lang="en-GB" sz="2400" b="1" dirty="0"/>
              <a:t>CC &amp; HC Grants – What you can apply for</a:t>
            </a:r>
          </a:p>
          <a:p>
            <a:pPr>
              <a:spcBef>
                <a:spcPts val="0"/>
              </a:spcBef>
              <a:spcAft>
                <a:spcPts val="0"/>
              </a:spcAft>
              <a:defRPr/>
            </a:pPr>
            <a:endParaRPr lang="en-GB" sz="2000" dirty="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Rent – To deliver your project or hire a venue for workshops, events</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Equipment/Materials – Hire or purchase for project or events</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Publicity – Leaflets, newsletter, social media to advertise the activities</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Training – Training and courses that for volunteers/staff</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Administration costs – Support for running the activities</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Salaries – Staffing costs for additional hours / new posts / sessional workers to deliver the activities</a:t>
            </a:r>
          </a:p>
          <a:p>
            <a:pPr>
              <a:spcBef>
                <a:spcPts val="0"/>
              </a:spcBef>
              <a:spcAft>
                <a:spcPts val="0"/>
              </a:spcAft>
              <a:defRPr/>
            </a:pPr>
            <a:r>
              <a:rPr lang="en-GB" sz="2000" dirty="0">
                <a:ea typeface="Times New Roman" panose="02020603050405020304" pitchFamily="18" charset="0"/>
              </a:rPr>
              <a:t>Expenses – Travel / parking and other expenses for staff and volunteers delivering activities </a:t>
            </a:r>
          </a:p>
          <a:p>
            <a:pPr>
              <a:spcBef>
                <a:spcPts val="0"/>
              </a:spcBef>
              <a:spcAft>
                <a:spcPts val="0"/>
              </a:spcAft>
              <a:defRPr/>
            </a:pPr>
            <a:r>
              <a:rPr lang="en-GB" sz="2000" dirty="0">
                <a:ea typeface="Times New Roman" panose="02020603050405020304" pitchFamily="18" charset="0"/>
              </a:rPr>
              <a:t>Language support – Translation and interpreting costs</a:t>
            </a:r>
          </a:p>
        </p:txBody>
      </p:sp>
      <p:pic>
        <p:nvPicPr>
          <p:cNvPr id="30723" name="Picture 9">
            <a:extLst>
              <a:ext uri="{FF2B5EF4-FFF2-40B4-BE49-F238E27FC236}">
                <a16:creationId xmlns:a16="http://schemas.microsoft.com/office/drawing/2014/main" id="{2372F7BB-11F8-6246-BB50-784AC9FCD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8AADA304-A6B6-75CD-86CC-68D38A693007}"/>
              </a:ext>
            </a:extLst>
          </p:cNvPr>
          <p:cNvSpPr>
            <a:spLocks noGrp="1" noChangeArrowheads="1"/>
          </p:cNvSpPr>
          <p:nvPr>
            <p:ph type="body" idx="1"/>
          </p:nvPr>
        </p:nvSpPr>
        <p:spPr>
          <a:xfrm>
            <a:off x="684213" y="1844675"/>
            <a:ext cx="7559675" cy="4319588"/>
          </a:xfrm>
        </p:spPr>
        <p:txBody>
          <a:bodyPr/>
          <a:lstStyle/>
          <a:p>
            <a:pPr marL="609600" indent="-609600" eaLnBrk="1" hangingPunct="1">
              <a:lnSpc>
                <a:spcPct val="80000"/>
              </a:lnSpc>
              <a:buFontTx/>
              <a:buNone/>
              <a:defRPr/>
            </a:pPr>
            <a:r>
              <a:rPr lang="en-GB" sz="2400" b="1" dirty="0"/>
              <a:t>CC &amp; HC Grants – What you cannot apply for</a:t>
            </a:r>
          </a:p>
          <a:p>
            <a:pPr marL="609600" indent="-609600" eaLnBrk="1" hangingPunct="1">
              <a:lnSpc>
                <a:spcPct val="80000"/>
              </a:lnSpc>
              <a:buFontTx/>
              <a:buNone/>
              <a:defRPr/>
            </a:pPr>
            <a:endParaRPr lang="en-GB" sz="2000" b="1" dirty="0"/>
          </a:p>
          <a:p>
            <a:pPr>
              <a:defRPr/>
            </a:pPr>
            <a:r>
              <a:rPr lang="en-GB" sz="2000" dirty="0">
                <a:ea typeface="Times New Roman" panose="02020603050405020304" pitchFamily="18" charset="0"/>
              </a:rPr>
              <a:t>Individuals </a:t>
            </a:r>
            <a:endParaRPr lang="en-GB" sz="2000" dirty="0">
              <a:latin typeface="Times New Roman" panose="02020603050405020304" pitchFamily="18" charset="0"/>
              <a:ea typeface="Times New Roman" panose="02020603050405020304" pitchFamily="18" charset="0"/>
            </a:endParaRPr>
          </a:p>
          <a:p>
            <a:pPr>
              <a:defRPr/>
            </a:pPr>
            <a:r>
              <a:rPr lang="en-GB" sz="2000" dirty="0">
                <a:ea typeface="Times New Roman" panose="02020603050405020304" pitchFamily="18" charset="0"/>
              </a:rPr>
              <a:t>Activities where making profit is a primary aim</a:t>
            </a:r>
            <a:endParaRPr lang="en-GB" sz="2000" dirty="0">
              <a:latin typeface="Times New Roman" panose="02020603050405020304" pitchFamily="18" charset="0"/>
              <a:ea typeface="Times New Roman" panose="02020603050405020304" pitchFamily="18" charset="0"/>
            </a:endParaRPr>
          </a:p>
          <a:p>
            <a:pPr>
              <a:defRPr/>
            </a:pPr>
            <a:r>
              <a:rPr lang="en-GB" sz="2000" dirty="0">
                <a:ea typeface="Times New Roman" panose="02020603050405020304" pitchFamily="18" charset="0"/>
              </a:rPr>
              <a:t>Activities where the primary purpose is to promote religious beliefs or where people are excluded on religious grounds</a:t>
            </a:r>
          </a:p>
          <a:p>
            <a:pPr>
              <a:defRPr/>
            </a:pPr>
            <a:r>
              <a:rPr lang="en-GB" sz="2000" dirty="0">
                <a:ea typeface="Times New Roman" panose="02020603050405020304" pitchFamily="18" charset="0"/>
              </a:rPr>
              <a:t>Political groups or groups promoting political activities</a:t>
            </a:r>
            <a:endParaRPr lang="en-GB" sz="2000" dirty="0">
              <a:latin typeface="Times New Roman" panose="02020603050405020304" pitchFamily="18" charset="0"/>
              <a:ea typeface="Times New Roman" panose="02020603050405020304" pitchFamily="18" charset="0"/>
            </a:endParaRPr>
          </a:p>
          <a:p>
            <a:pPr>
              <a:defRPr/>
            </a:pPr>
            <a:r>
              <a:rPr lang="en-GB" sz="2000" dirty="0">
                <a:ea typeface="Times New Roman" panose="02020603050405020304" pitchFamily="18" charset="0"/>
              </a:rPr>
              <a:t>Fund-raising activities </a:t>
            </a:r>
          </a:p>
          <a:p>
            <a:pPr>
              <a:defRPr/>
            </a:pPr>
            <a:r>
              <a:rPr lang="en-GB" sz="2000" dirty="0">
                <a:ea typeface="Times New Roman" panose="02020603050405020304" pitchFamily="18" charset="0"/>
              </a:rPr>
              <a:t>Groups / organisations where most of the membership live outside the Nottingham City Council boundary</a:t>
            </a:r>
            <a:endParaRPr lang="en-GB" sz="2000" dirty="0">
              <a:latin typeface="Times New Roman" panose="02020603050405020304" pitchFamily="18" charset="0"/>
              <a:ea typeface="Times New Roman" panose="02020603050405020304" pitchFamily="18" charset="0"/>
            </a:endParaRPr>
          </a:p>
        </p:txBody>
      </p:sp>
      <p:pic>
        <p:nvPicPr>
          <p:cNvPr id="32771" name="Picture 9">
            <a:extLst>
              <a:ext uri="{FF2B5EF4-FFF2-40B4-BE49-F238E27FC236}">
                <a16:creationId xmlns:a16="http://schemas.microsoft.com/office/drawing/2014/main" id="{CC1F2D23-7F89-3F62-9B3A-C33B3D217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D2DA8AA6-A75F-FFC0-3F1A-A6AF463262F7}"/>
              </a:ext>
            </a:extLst>
          </p:cNvPr>
          <p:cNvSpPr>
            <a:spLocks noGrp="1" noChangeArrowheads="1"/>
          </p:cNvSpPr>
          <p:nvPr>
            <p:ph type="body" idx="1"/>
          </p:nvPr>
        </p:nvSpPr>
        <p:spPr>
          <a:xfrm>
            <a:off x="684213" y="1844675"/>
            <a:ext cx="7559675" cy="4319588"/>
          </a:xfrm>
        </p:spPr>
        <p:txBody>
          <a:bodyPr/>
          <a:lstStyle/>
          <a:p>
            <a:pPr marL="609600" indent="-609600" eaLnBrk="1" hangingPunct="1">
              <a:lnSpc>
                <a:spcPct val="80000"/>
              </a:lnSpc>
              <a:buFontTx/>
              <a:buNone/>
              <a:defRPr/>
            </a:pPr>
            <a:r>
              <a:rPr lang="en-GB" sz="2400" b="1" dirty="0"/>
              <a:t>CC &amp; HC Grants – What you cannot apply for</a:t>
            </a:r>
          </a:p>
          <a:p>
            <a:pPr marL="609600" indent="-609600" eaLnBrk="1" hangingPunct="1">
              <a:lnSpc>
                <a:spcPct val="80000"/>
              </a:lnSpc>
              <a:buFontTx/>
              <a:buNone/>
              <a:defRPr/>
            </a:pPr>
            <a:endParaRPr lang="en-GB" sz="2000" b="1" dirty="0"/>
          </a:p>
          <a:p>
            <a:pPr>
              <a:defRPr/>
            </a:pPr>
            <a:r>
              <a:rPr lang="en-GB" sz="2000" dirty="0">
                <a:ea typeface="Times New Roman" panose="02020603050405020304" pitchFamily="18" charset="0"/>
              </a:rPr>
              <a:t>Activities that take place outside the Nottingham City Council boundary other than in exceptional cases</a:t>
            </a:r>
          </a:p>
          <a:p>
            <a:pPr>
              <a:defRPr/>
            </a:pPr>
            <a:r>
              <a:rPr lang="en-GB" sz="2000" dirty="0">
                <a:ea typeface="Times New Roman" panose="02020603050405020304" pitchFamily="18" charset="0"/>
              </a:rPr>
              <a:t>Costs you owed or promised to pay before your application was approved i.e. retrospective costs</a:t>
            </a:r>
            <a:endParaRPr lang="en-GB" sz="2000" dirty="0">
              <a:latin typeface="Times New Roman" panose="02020603050405020304" pitchFamily="18" charset="0"/>
              <a:ea typeface="Times New Roman" panose="02020603050405020304" pitchFamily="18" charset="0"/>
            </a:endParaRPr>
          </a:p>
          <a:p>
            <a:pPr>
              <a:defRPr/>
            </a:pPr>
            <a:r>
              <a:rPr lang="en-GB" sz="2000" dirty="0">
                <a:ea typeface="Times New Roman" panose="02020603050405020304" pitchFamily="18" charset="0"/>
              </a:rPr>
              <a:t>Projects and activities that will take more than 12 months to complete</a:t>
            </a:r>
            <a:endParaRPr lang="en-GB" sz="2000" dirty="0">
              <a:latin typeface="Times New Roman" panose="02020603050405020304" pitchFamily="18" charset="0"/>
              <a:ea typeface="Times New Roman" panose="02020603050405020304" pitchFamily="18" charset="0"/>
            </a:endParaRPr>
          </a:p>
          <a:p>
            <a:pPr>
              <a:defRPr/>
            </a:pPr>
            <a:r>
              <a:rPr lang="en-GB" sz="2000" dirty="0">
                <a:ea typeface="Times New Roman" panose="02020603050405020304" pitchFamily="18" charset="0"/>
              </a:rPr>
              <a:t>Grant making bodies applying for funding to redistribute to individuals or groups</a:t>
            </a:r>
            <a:endParaRPr lang="en-GB" sz="2000" dirty="0">
              <a:latin typeface="Times New Roman" panose="02020603050405020304" pitchFamily="18" charset="0"/>
              <a:ea typeface="Times New Roman" panose="02020603050405020304" pitchFamily="18" charset="0"/>
            </a:endParaRPr>
          </a:p>
          <a:p>
            <a:pPr>
              <a:defRPr/>
            </a:pPr>
            <a:r>
              <a:rPr lang="en-GB" sz="2000" dirty="0">
                <a:ea typeface="Times New Roman" panose="02020603050405020304" pitchFamily="18" charset="0"/>
              </a:rPr>
              <a:t>Costs associated with foreign travel</a:t>
            </a:r>
            <a:endParaRPr lang="en-GB" sz="2000" dirty="0">
              <a:latin typeface="Times New Roman" panose="02020603050405020304" pitchFamily="18" charset="0"/>
              <a:ea typeface="Times New Roman" panose="02020603050405020304" pitchFamily="18" charset="0"/>
            </a:endParaRPr>
          </a:p>
        </p:txBody>
      </p:sp>
      <p:pic>
        <p:nvPicPr>
          <p:cNvPr id="34819" name="Picture 9">
            <a:extLst>
              <a:ext uri="{FF2B5EF4-FFF2-40B4-BE49-F238E27FC236}">
                <a16:creationId xmlns:a16="http://schemas.microsoft.com/office/drawing/2014/main" id="{446AAF6B-2392-831A-98BF-815746E6F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EBA7AAC1-AC94-2614-B840-67B9DAE28B6B}"/>
              </a:ext>
            </a:extLst>
          </p:cNvPr>
          <p:cNvSpPr>
            <a:spLocks noGrp="1" noChangeArrowheads="1"/>
          </p:cNvSpPr>
          <p:nvPr>
            <p:ph type="body" idx="1"/>
          </p:nvPr>
        </p:nvSpPr>
        <p:spPr>
          <a:xfrm>
            <a:off x="684213" y="1844675"/>
            <a:ext cx="7559675" cy="4319588"/>
          </a:xfrm>
        </p:spPr>
        <p:txBody>
          <a:bodyPr/>
          <a:lstStyle/>
          <a:p>
            <a:pPr marL="609600" indent="-609600" eaLnBrk="1" hangingPunct="1">
              <a:lnSpc>
                <a:spcPct val="80000"/>
              </a:lnSpc>
              <a:buFontTx/>
              <a:buNone/>
              <a:defRPr/>
            </a:pPr>
            <a:r>
              <a:rPr lang="en-GB" sz="2400" b="1" dirty="0"/>
              <a:t>CC &amp; HC Grants – What you can apply for</a:t>
            </a:r>
          </a:p>
          <a:p>
            <a:pPr>
              <a:defRPr/>
            </a:pPr>
            <a:endParaRPr lang="en-US" sz="2000" dirty="0"/>
          </a:p>
          <a:p>
            <a:pPr>
              <a:defRPr/>
            </a:pPr>
            <a:r>
              <a:rPr lang="en-US" sz="2000" dirty="0"/>
              <a:t>2 levels of grant:</a:t>
            </a:r>
          </a:p>
          <a:p>
            <a:pPr marL="457200" lvl="1" indent="0">
              <a:buFontTx/>
              <a:buNone/>
              <a:defRPr/>
            </a:pPr>
            <a:r>
              <a:rPr lang="en-US" sz="2000" dirty="0"/>
              <a:t>- Medium – Grants up to £7,500 for up to 1-year</a:t>
            </a:r>
          </a:p>
          <a:p>
            <a:pPr marL="457200" lvl="1" indent="0">
              <a:buFontTx/>
              <a:buNone/>
              <a:defRPr/>
            </a:pPr>
            <a:r>
              <a:rPr lang="en-US" sz="2000" dirty="0"/>
              <a:t>- Small – Grants up to £1,500 for up to 1-year</a:t>
            </a:r>
          </a:p>
          <a:p>
            <a:pPr lvl="1">
              <a:defRPr/>
            </a:pPr>
            <a:endParaRPr lang="en-US" sz="2000" dirty="0"/>
          </a:p>
          <a:p>
            <a:pPr>
              <a:defRPr/>
            </a:pPr>
            <a:r>
              <a:rPr lang="en-US" sz="2000" dirty="0"/>
              <a:t>Can apply for both, but can only receive 1 grant</a:t>
            </a:r>
          </a:p>
          <a:p>
            <a:pPr>
              <a:defRPr/>
            </a:pPr>
            <a:r>
              <a:rPr lang="en-US" sz="2000" dirty="0"/>
              <a:t>Go for the grant that fits with what you want to do</a:t>
            </a:r>
          </a:p>
        </p:txBody>
      </p:sp>
      <p:pic>
        <p:nvPicPr>
          <p:cNvPr id="36867" name="Picture 9">
            <a:extLst>
              <a:ext uri="{FF2B5EF4-FFF2-40B4-BE49-F238E27FC236}">
                <a16:creationId xmlns:a16="http://schemas.microsoft.com/office/drawing/2014/main" id="{22BCE197-DE63-53F2-B31E-FE1721BDC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95513EF4-3A84-CA2B-CBD0-453F2CC9838F}"/>
              </a:ext>
            </a:extLst>
          </p:cNvPr>
          <p:cNvSpPr>
            <a:spLocks noGrp="1" noChangeArrowheads="1"/>
          </p:cNvSpPr>
          <p:nvPr>
            <p:ph type="body" idx="1"/>
          </p:nvPr>
        </p:nvSpPr>
        <p:spPr>
          <a:xfrm>
            <a:off x="684213" y="1844675"/>
            <a:ext cx="7920037" cy="4319588"/>
          </a:xfrm>
        </p:spPr>
        <p:txBody>
          <a:bodyPr/>
          <a:lstStyle/>
          <a:p>
            <a:pPr marL="609600" indent="-609600" eaLnBrk="1" hangingPunct="1">
              <a:lnSpc>
                <a:spcPct val="80000"/>
              </a:lnSpc>
              <a:buFontTx/>
              <a:buNone/>
              <a:defRPr/>
            </a:pPr>
            <a:r>
              <a:rPr lang="en-GB" sz="2400" b="1" dirty="0"/>
              <a:t>CC &amp; HC Grants – Examples of £1,500 grants</a:t>
            </a:r>
          </a:p>
          <a:p>
            <a:pPr marL="609600" indent="-609600" eaLnBrk="1" hangingPunct="1">
              <a:lnSpc>
                <a:spcPct val="80000"/>
              </a:lnSpc>
              <a:buFontTx/>
              <a:buNone/>
              <a:defRPr/>
            </a:pPr>
            <a:endParaRPr lang="en-GB" sz="2000" b="1" dirty="0"/>
          </a:p>
          <a:p>
            <a:pPr>
              <a:spcBef>
                <a:spcPts val="0"/>
              </a:spcBef>
              <a:spcAft>
                <a:spcPts val="0"/>
              </a:spcAft>
              <a:defRPr/>
            </a:pPr>
            <a:r>
              <a:rPr lang="en-GB" sz="2000" dirty="0">
                <a:ea typeface="Times New Roman" panose="02020603050405020304" pitchFamily="18" charset="0"/>
              </a:rPr>
              <a:t>A sports club wanting to run a community tournament or activity that will bring together people from different cultures, faiths or areas of Nottingham </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A luncheon club welcoming new people into their community </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Two or more organisations coming together to run a multicultural celebration</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An organisation wanting to run a Hate-Crime awareness session</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A community organisation delivering online safety training for parents, children and young people highlighting dangers extreme online views</a:t>
            </a:r>
            <a:endParaRPr lang="en-GB" sz="2000" dirty="0">
              <a:latin typeface="Times New Roman" panose="02020603050405020304" pitchFamily="18" charset="0"/>
              <a:ea typeface="Times New Roman" panose="02020603050405020304" pitchFamily="18" charset="0"/>
            </a:endParaRPr>
          </a:p>
        </p:txBody>
      </p:sp>
      <p:pic>
        <p:nvPicPr>
          <p:cNvPr id="38915" name="Picture 9">
            <a:extLst>
              <a:ext uri="{FF2B5EF4-FFF2-40B4-BE49-F238E27FC236}">
                <a16:creationId xmlns:a16="http://schemas.microsoft.com/office/drawing/2014/main" id="{73B3F7BE-4D5D-8A9B-C38D-B90A8FE5D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00C1CD0B-2B7C-7151-6944-CCFA9B008C2A}"/>
              </a:ext>
            </a:extLst>
          </p:cNvPr>
          <p:cNvSpPr>
            <a:spLocks noGrp="1" noChangeArrowheads="1"/>
          </p:cNvSpPr>
          <p:nvPr>
            <p:ph type="body" idx="1"/>
          </p:nvPr>
        </p:nvSpPr>
        <p:spPr>
          <a:xfrm>
            <a:off x="684213" y="1844675"/>
            <a:ext cx="8128000" cy="4319588"/>
          </a:xfrm>
        </p:spPr>
        <p:txBody>
          <a:bodyPr/>
          <a:lstStyle/>
          <a:p>
            <a:pPr marL="609600" indent="-609600" eaLnBrk="1" hangingPunct="1">
              <a:lnSpc>
                <a:spcPct val="80000"/>
              </a:lnSpc>
              <a:buFontTx/>
              <a:buNone/>
              <a:defRPr/>
            </a:pPr>
            <a:r>
              <a:rPr lang="en-GB" sz="2400" b="1" dirty="0"/>
              <a:t>CC &amp; HC Grants – Examples of £7,500 grants</a:t>
            </a:r>
          </a:p>
          <a:p>
            <a:pPr marL="609600" indent="-609600" eaLnBrk="1" hangingPunct="1">
              <a:lnSpc>
                <a:spcPct val="80000"/>
              </a:lnSpc>
              <a:buFontTx/>
              <a:buNone/>
              <a:defRPr/>
            </a:pPr>
            <a:endParaRPr lang="en-GB" sz="2000" b="1" dirty="0"/>
          </a:p>
          <a:p>
            <a:pPr>
              <a:spcBef>
                <a:spcPts val="0"/>
              </a:spcBef>
              <a:spcAft>
                <a:spcPts val="0"/>
              </a:spcAft>
              <a:defRPr/>
            </a:pPr>
            <a:r>
              <a:rPr lang="en-GB" sz="2000" dirty="0">
                <a:ea typeface="Times New Roman" panose="02020603050405020304" pitchFamily="18" charset="0"/>
              </a:rPr>
              <a:t>A group or partnership wanting to run a series of activities to exchange cultural experiences, challenge myths and stereotypes </a:t>
            </a:r>
          </a:p>
          <a:p>
            <a:pPr>
              <a:spcBef>
                <a:spcPts val="0"/>
              </a:spcBef>
              <a:spcAft>
                <a:spcPts val="0"/>
              </a:spcAft>
              <a:defRPr/>
            </a:pPr>
            <a:r>
              <a:rPr lang="en-GB" sz="2000" dirty="0">
                <a:ea typeface="Times New Roman" panose="02020603050405020304" pitchFamily="18" charset="0"/>
              </a:rPr>
              <a:t>A collaboration of community organisations which runs campaigns to increase awareness of hate crime, how to be an ally and the importance of reporting hate crimes and incidents </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Sports clubs who wish to work with young people in schools and community settings to address prejudice and build understanding between different groups</a:t>
            </a:r>
            <a:endParaRPr lang="en-GB" sz="20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000" dirty="0">
                <a:ea typeface="Times New Roman" panose="02020603050405020304" pitchFamily="18" charset="0"/>
              </a:rPr>
              <a:t>A group which wishes to develop and deliver training on early signs of radicalisation and/or other extremist mindsets</a:t>
            </a:r>
            <a:endParaRPr lang="en-GB" sz="2000" dirty="0">
              <a:latin typeface="Times New Roman" panose="02020603050405020304" pitchFamily="18" charset="0"/>
              <a:ea typeface="Times New Roman" panose="02020603050405020304" pitchFamily="18" charset="0"/>
            </a:endParaRPr>
          </a:p>
        </p:txBody>
      </p:sp>
      <p:pic>
        <p:nvPicPr>
          <p:cNvPr id="40963" name="Picture 9">
            <a:extLst>
              <a:ext uri="{FF2B5EF4-FFF2-40B4-BE49-F238E27FC236}">
                <a16:creationId xmlns:a16="http://schemas.microsoft.com/office/drawing/2014/main" id="{AE2DBA6C-C32E-E0CB-5F12-471E1A392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4DCBC0BB-D22B-F2D7-DCC1-8D8F46176AE7}"/>
              </a:ext>
            </a:extLst>
          </p:cNvPr>
          <p:cNvSpPr>
            <a:spLocks noGrp="1" noChangeArrowheads="1"/>
          </p:cNvSpPr>
          <p:nvPr>
            <p:ph type="body" idx="1"/>
          </p:nvPr>
        </p:nvSpPr>
        <p:spPr>
          <a:xfrm>
            <a:off x="0" y="1700213"/>
            <a:ext cx="8675688" cy="4065587"/>
          </a:xfrm>
        </p:spPr>
        <p:txBody>
          <a:bodyPr/>
          <a:lstStyle/>
          <a:p>
            <a:pPr marL="914400" lvl="1" indent="-457200" eaLnBrk="1" hangingPunct="1">
              <a:buFontTx/>
              <a:buNone/>
            </a:pPr>
            <a:r>
              <a:rPr lang="en-GB" altLang="en-US" sz="3200" b="1">
                <a:solidFill>
                  <a:srgbClr val="000000"/>
                </a:solidFill>
                <a:cs typeface="Times New Roman" panose="02020603050405020304" pitchFamily="18" charset="0"/>
              </a:rPr>
              <a:t>	</a:t>
            </a:r>
          </a:p>
          <a:p>
            <a:pPr marL="914400" lvl="1" indent="-457200" eaLnBrk="1" hangingPunct="1">
              <a:buFontTx/>
              <a:buNone/>
            </a:pPr>
            <a:endParaRPr lang="en-GB" altLang="en-US" sz="3200" b="1">
              <a:solidFill>
                <a:srgbClr val="000000"/>
              </a:solidFill>
              <a:cs typeface="Times New Roman" panose="02020603050405020304" pitchFamily="18" charset="0"/>
            </a:endParaRPr>
          </a:p>
          <a:p>
            <a:pPr marL="914400" lvl="1" indent="-457200" algn="ctr" eaLnBrk="1" hangingPunct="1">
              <a:buFontTx/>
              <a:buNone/>
            </a:pPr>
            <a:r>
              <a:rPr lang="en-GB" altLang="en-US" sz="3200" b="1">
                <a:solidFill>
                  <a:srgbClr val="000000"/>
                </a:solidFill>
                <a:cs typeface="Times New Roman" panose="02020603050405020304" pitchFamily="18" charset="0"/>
              </a:rPr>
              <a:t>Any questions?</a:t>
            </a:r>
          </a:p>
        </p:txBody>
      </p:sp>
      <p:pic>
        <p:nvPicPr>
          <p:cNvPr id="43011" name="Picture 5">
            <a:extLst>
              <a:ext uri="{FF2B5EF4-FFF2-40B4-BE49-F238E27FC236}">
                <a16:creationId xmlns:a16="http://schemas.microsoft.com/office/drawing/2014/main" id="{6909963C-7A43-54B3-9EA8-6126E9FAA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8F289864-9A74-58CF-0FC3-F6AF21BCBE98}"/>
              </a:ext>
            </a:extLst>
          </p:cNvPr>
          <p:cNvSpPr>
            <a:spLocks noGrp="1" noChangeArrowheads="1"/>
          </p:cNvSpPr>
          <p:nvPr>
            <p:ph type="body" idx="1"/>
          </p:nvPr>
        </p:nvSpPr>
        <p:spPr>
          <a:xfrm>
            <a:off x="684213" y="1844675"/>
            <a:ext cx="7559675" cy="4319588"/>
          </a:xfrm>
        </p:spPr>
        <p:txBody>
          <a:bodyPr/>
          <a:lstStyle/>
          <a:p>
            <a:pPr marL="609600" indent="-609600" eaLnBrk="1" hangingPunct="1">
              <a:lnSpc>
                <a:spcPct val="80000"/>
              </a:lnSpc>
              <a:buFontTx/>
              <a:buNone/>
              <a:defRPr/>
            </a:pPr>
            <a:r>
              <a:rPr lang="en-GB" sz="2400" b="1" dirty="0"/>
              <a:t>What we will cover</a:t>
            </a:r>
          </a:p>
          <a:p>
            <a:pPr marL="609600" indent="-609600" eaLnBrk="1" hangingPunct="1">
              <a:lnSpc>
                <a:spcPct val="80000"/>
              </a:lnSpc>
              <a:buFontTx/>
              <a:buNone/>
              <a:defRPr/>
            </a:pPr>
            <a:endParaRPr lang="en-GB" sz="2400" b="1" dirty="0"/>
          </a:p>
          <a:p>
            <a:pPr>
              <a:defRPr/>
            </a:pPr>
            <a:r>
              <a:rPr lang="en-US" sz="2400" dirty="0"/>
              <a:t>Background of Community Cohesion &amp; Hate Crime Grants</a:t>
            </a:r>
          </a:p>
          <a:p>
            <a:pPr>
              <a:defRPr/>
            </a:pPr>
            <a:r>
              <a:rPr lang="en-US" sz="2400" dirty="0"/>
              <a:t>Aims of CC &amp; HC Grants</a:t>
            </a:r>
          </a:p>
          <a:p>
            <a:pPr>
              <a:defRPr/>
            </a:pPr>
            <a:r>
              <a:rPr lang="en-US" sz="2400" dirty="0"/>
              <a:t>Who can apply and what for </a:t>
            </a:r>
          </a:p>
          <a:p>
            <a:pPr>
              <a:defRPr/>
            </a:pPr>
            <a:r>
              <a:rPr lang="en-US" sz="2400" dirty="0"/>
              <a:t>CC &amp; HC Grants application forms</a:t>
            </a:r>
          </a:p>
          <a:p>
            <a:pPr>
              <a:defRPr/>
            </a:pPr>
            <a:r>
              <a:rPr lang="en-US" sz="2400" dirty="0"/>
              <a:t>Final Tips</a:t>
            </a:r>
          </a:p>
          <a:p>
            <a:pPr marL="0" indent="0">
              <a:buFontTx/>
              <a:buNone/>
              <a:defRPr/>
            </a:pPr>
            <a:endParaRPr lang="en-US" sz="2400" dirty="0"/>
          </a:p>
        </p:txBody>
      </p:sp>
      <p:pic>
        <p:nvPicPr>
          <p:cNvPr id="8195" name="Picture 9">
            <a:extLst>
              <a:ext uri="{FF2B5EF4-FFF2-40B4-BE49-F238E27FC236}">
                <a16:creationId xmlns:a16="http://schemas.microsoft.com/office/drawing/2014/main" id="{C188DEC6-D5D4-9143-4AA1-7DD4389C2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0F31EF80-3E4D-922E-6DB5-3017575B3256}"/>
              </a:ext>
            </a:extLst>
          </p:cNvPr>
          <p:cNvSpPr>
            <a:spLocks noGrp="1" noChangeArrowheads="1"/>
          </p:cNvSpPr>
          <p:nvPr>
            <p:ph type="body" idx="1"/>
          </p:nvPr>
        </p:nvSpPr>
        <p:spPr>
          <a:xfrm>
            <a:off x="684213" y="1844675"/>
            <a:ext cx="7920037" cy="4319588"/>
          </a:xfrm>
        </p:spPr>
        <p:txBody>
          <a:bodyPr/>
          <a:lstStyle/>
          <a:p>
            <a:pPr marL="609600" indent="-609600" eaLnBrk="1" hangingPunct="1">
              <a:lnSpc>
                <a:spcPct val="80000"/>
              </a:lnSpc>
              <a:buFontTx/>
              <a:buNone/>
              <a:defRPr/>
            </a:pPr>
            <a:r>
              <a:rPr lang="en-GB" sz="2400" b="1" dirty="0"/>
              <a:t>CC &amp; HC Grants – 1-to-1 support</a:t>
            </a:r>
          </a:p>
          <a:p>
            <a:pPr marL="609600" indent="-609600" eaLnBrk="1" hangingPunct="1">
              <a:lnSpc>
                <a:spcPct val="80000"/>
              </a:lnSpc>
              <a:buFontTx/>
              <a:buNone/>
              <a:defRPr/>
            </a:pPr>
            <a:endParaRPr lang="en-GB" sz="2400" b="1" dirty="0"/>
          </a:p>
          <a:p>
            <a:pPr>
              <a:defRPr/>
            </a:pPr>
            <a:r>
              <a:rPr lang="en-US" sz="2000" dirty="0"/>
              <a:t>20-minute 1-to-1’s being offered</a:t>
            </a:r>
          </a:p>
          <a:p>
            <a:pPr>
              <a:defRPr/>
            </a:pPr>
            <a:r>
              <a:rPr lang="en-US" sz="2000" dirty="0"/>
              <a:t>Opportunity to talk through your project and get advice and feedback on this</a:t>
            </a:r>
          </a:p>
          <a:p>
            <a:pPr marL="0" indent="0">
              <a:buFontTx/>
              <a:buNone/>
              <a:defRPr/>
            </a:pPr>
            <a:endParaRPr lang="en-US" sz="2000" dirty="0"/>
          </a:p>
          <a:p>
            <a:pPr>
              <a:defRPr/>
            </a:pPr>
            <a:r>
              <a:rPr lang="en-US" sz="2000" dirty="0"/>
              <a:t>1-to-1 sessions taking place on:</a:t>
            </a:r>
          </a:p>
          <a:p>
            <a:pPr lvl="1">
              <a:defRPr/>
            </a:pPr>
            <a:r>
              <a:rPr lang="en-US" sz="2000" dirty="0"/>
              <a:t>Tuesday 3</a:t>
            </a:r>
            <a:r>
              <a:rPr lang="en-US" sz="2000" baseline="30000" dirty="0"/>
              <a:t>rd</a:t>
            </a:r>
            <a:r>
              <a:rPr lang="en-US" sz="2000" dirty="0"/>
              <a:t> March – 1pm – 4pm</a:t>
            </a:r>
          </a:p>
          <a:p>
            <a:pPr lvl="1">
              <a:defRPr/>
            </a:pPr>
            <a:r>
              <a:rPr lang="en-US" sz="2000" dirty="0"/>
              <a:t>Wednesday 4</a:t>
            </a:r>
            <a:r>
              <a:rPr lang="en-US" sz="2000" baseline="30000" dirty="0"/>
              <a:t>th</a:t>
            </a:r>
            <a:r>
              <a:rPr lang="en-US" sz="2000" dirty="0"/>
              <a:t> March – 10am – 1pm</a:t>
            </a:r>
          </a:p>
          <a:p>
            <a:pPr marL="0" indent="0">
              <a:buFontTx/>
              <a:buNone/>
              <a:defRPr/>
            </a:pPr>
            <a:endParaRPr lang="en-US" sz="2000" dirty="0"/>
          </a:p>
          <a:p>
            <a:pPr>
              <a:defRPr/>
            </a:pPr>
            <a:r>
              <a:rPr lang="en-US" sz="2000" dirty="0"/>
              <a:t>Not able to review your actual application – can’t read a draft</a:t>
            </a:r>
          </a:p>
          <a:p>
            <a:pPr marL="0" indent="0">
              <a:buFontTx/>
              <a:buNone/>
              <a:defRPr/>
            </a:pPr>
            <a:endParaRPr lang="en-US" sz="2000" dirty="0"/>
          </a:p>
        </p:txBody>
      </p:sp>
      <p:pic>
        <p:nvPicPr>
          <p:cNvPr id="45059" name="Picture 9">
            <a:extLst>
              <a:ext uri="{FF2B5EF4-FFF2-40B4-BE49-F238E27FC236}">
                <a16:creationId xmlns:a16="http://schemas.microsoft.com/office/drawing/2014/main" id="{6DBF19C4-F9FE-0071-4D60-3B100E5D0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E404788-4E3A-3AF6-6CBB-EFB763423A16}"/>
              </a:ext>
            </a:extLst>
          </p:cNvPr>
          <p:cNvSpPr>
            <a:spLocks noGrp="1" noChangeArrowheads="1"/>
          </p:cNvSpPr>
          <p:nvPr>
            <p:ph type="body" idx="4294967295"/>
          </p:nvPr>
        </p:nvSpPr>
        <p:spPr>
          <a:xfrm>
            <a:off x="457200" y="2205038"/>
            <a:ext cx="8229600" cy="3921125"/>
          </a:xfrm>
        </p:spPr>
        <p:txBody>
          <a:bodyPr/>
          <a:lstStyle/>
          <a:p>
            <a:pPr marL="533400" indent="-533400" eaLnBrk="1" hangingPunct="1">
              <a:lnSpc>
                <a:spcPct val="90000"/>
              </a:lnSpc>
              <a:buFontTx/>
              <a:buNone/>
            </a:pPr>
            <a:endParaRPr lang="en-GB" altLang="en-US" b="1"/>
          </a:p>
          <a:p>
            <a:pPr marL="533400" indent="-533400" algn="ctr" eaLnBrk="1" hangingPunct="1">
              <a:lnSpc>
                <a:spcPct val="90000"/>
              </a:lnSpc>
              <a:buFontTx/>
              <a:buNone/>
            </a:pPr>
            <a:endParaRPr lang="en-GB" altLang="en-US" b="1"/>
          </a:p>
          <a:p>
            <a:pPr marL="533400" indent="-533400" algn="ctr" eaLnBrk="1" hangingPunct="1">
              <a:lnSpc>
                <a:spcPct val="90000"/>
              </a:lnSpc>
              <a:buFontTx/>
              <a:buNone/>
            </a:pPr>
            <a:r>
              <a:rPr lang="en-GB" altLang="en-US" b="1"/>
              <a:t>Break</a:t>
            </a:r>
          </a:p>
          <a:p>
            <a:pPr marL="533400" indent="-533400" eaLnBrk="1" hangingPunct="1">
              <a:lnSpc>
                <a:spcPct val="90000"/>
              </a:lnSpc>
            </a:pPr>
            <a:endParaRPr lang="en-GB" altLang="en-US" sz="2400"/>
          </a:p>
        </p:txBody>
      </p:sp>
      <p:pic>
        <p:nvPicPr>
          <p:cNvPr id="47107" name="Picture 3">
            <a:extLst>
              <a:ext uri="{FF2B5EF4-FFF2-40B4-BE49-F238E27FC236}">
                <a16:creationId xmlns:a16="http://schemas.microsoft.com/office/drawing/2014/main" id="{3FEFA973-31F7-A4CC-3922-D4C4E8D10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A688B0A-DDA2-2777-4F5D-268D8B7D069B}"/>
              </a:ext>
            </a:extLst>
          </p:cNvPr>
          <p:cNvSpPr>
            <a:spLocks noGrp="1" noChangeArrowheads="1"/>
          </p:cNvSpPr>
          <p:nvPr>
            <p:ph type="body" idx="1"/>
          </p:nvPr>
        </p:nvSpPr>
        <p:spPr>
          <a:xfrm>
            <a:off x="684213" y="1844675"/>
            <a:ext cx="7920037" cy="4319588"/>
          </a:xfrm>
        </p:spPr>
        <p:txBody>
          <a:bodyPr/>
          <a:lstStyle/>
          <a:p>
            <a:pPr marL="609600" indent="-609600" eaLnBrk="1" hangingPunct="1">
              <a:lnSpc>
                <a:spcPct val="80000"/>
              </a:lnSpc>
              <a:buFontTx/>
              <a:buNone/>
              <a:defRPr/>
            </a:pPr>
            <a:r>
              <a:rPr lang="en-GB" sz="2400" b="1" dirty="0"/>
              <a:t>CC &amp; HC Grants application form</a:t>
            </a:r>
          </a:p>
          <a:p>
            <a:pPr marL="609600" indent="-609600" eaLnBrk="1" hangingPunct="1">
              <a:lnSpc>
                <a:spcPct val="80000"/>
              </a:lnSpc>
              <a:buFontTx/>
              <a:buNone/>
              <a:defRPr/>
            </a:pPr>
            <a:endParaRPr lang="en-GB" sz="2400" b="1" dirty="0"/>
          </a:p>
          <a:p>
            <a:pPr>
              <a:defRPr/>
            </a:pPr>
            <a:r>
              <a:rPr lang="en-US" sz="2000" dirty="0"/>
              <a:t>Must use and complete the CC &amp; HC Grants application form – separate forms for Small and Medium Grants</a:t>
            </a:r>
          </a:p>
          <a:p>
            <a:pPr>
              <a:defRPr/>
            </a:pPr>
            <a:r>
              <a:rPr lang="en-US" sz="2000" dirty="0"/>
              <a:t>Application is a word document – can copy into</a:t>
            </a:r>
          </a:p>
          <a:p>
            <a:pPr>
              <a:defRPr/>
            </a:pPr>
            <a:r>
              <a:rPr lang="en-US" sz="2000" dirty="0"/>
              <a:t>Word counts detailed on the form – check before submitting</a:t>
            </a:r>
          </a:p>
          <a:p>
            <a:pPr>
              <a:defRPr/>
            </a:pPr>
            <a:r>
              <a:rPr lang="en-US" sz="2000" dirty="0"/>
              <a:t>Checklist at the end of the form – check before submitting</a:t>
            </a:r>
          </a:p>
          <a:p>
            <a:pPr>
              <a:defRPr/>
            </a:pPr>
            <a:r>
              <a:rPr lang="en-US" sz="2000" dirty="0"/>
              <a:t>Email the form and all required documents in one, make sure everything is attached</a:t>
            </a:r>
          </a:p>
          <a:p>
            <a:pPr>
              <a:defRPr/>
            </a:pPr>
            <a:endParaRPr lang="en-US" sz="2000" dirty="0"/>
          </a:p>
          <a:p>
            <a:pPr>
              <a:defRPr/>
            </a:pPr>
            <a:r>
              <a:rPr lang="en-US" sz="2000" dirty="0"/>
              <a:t>Submit your applications to: </a:t>
            </a:r>
            <a:r>
              <a:rPr lang="en-US" sz="2000" dirty="0">
                <a:hlinkClick r:id="rId3"/>
              </a:rPr>
              <a:t>community.cohesion@nottinghamcity.gov.uk</a:t>
            </a:r>
            <a:r>
              <a:rPr lang="en-US" sz="2000" dirty="0"/>
              <a:t> </a:t>
            </a:r>
          </a:p>
        </p:txBody>
      </p:sp>
      <p:pic>
        <p:nvPicPr>
          <p:cNvPr id="49155" name="Picture 9">
            <a:extLst>
              <a:ext uri="{FF2B5EF4-FFF2-40B4-BE49-F238E27FC236}">
                <a16:creationId xmlns:a16="http://schemas.microsoft.com/office/drawing/2014/main" id="{222D1247-91B8-CDB4-64B0-ED4F9E42E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F10185DF-A9A4-0226-181D-880191DE8FFE}"/>
              </a:ext>
            </a:extLst>
          </p:cNvPr>
          <p:cNvSpPr>
            <a:spLocks noGrp="1" noChangeArrowheads="1"/>
          </p:cNvSpPr>
          <p:nvPr>
            <p:ph type="body" idx="1"/>
          </p:nvPr>
        </p:nvSpPr>
        <p:spPr>
          <a:xfrm>
            <a:off x="684213" y="1844675"/>
            <a:ext cx="7559675" cy="4319588"/>
          </a:xfrm>
        </p:spPr>
        <p:txBody>
          <a:bodyPr/>
          <a:lstStyle/>
          <a:p>
            <a:pPr marL="0" indent="0" eaLnBrk="1" hangingPunct="1">
              <a:lnSpc>
                <a:spcPct val="80000"/>
              </a:lnSpc>
              <a:buFontTx/>
              <a:buNone/>
              <a:defRPr/>
            </a:pPr>
            <a:r>
              <a:rPr lang="en-GB" sz="2400" b="1" dirty="0"/>
              <a:t>Section 1 – About your organisation/group</a:t>
            </a:r>
          </a:p>
          <a:p>
            <a:pPr marL="0" indent="0" eaLnBrk="1" hangingPunct="1">
              <a:lnSpc>
                <a:spcPct val="80000"/>
              </a:lnSpc>
              <a:buFontTx/>
              <a:buNone/>
              <a:defRPr/>
            </a:pPr>
            <a:endParaRPr lang="en-GB" sz="2000" i="1" dirty="0"/>
          </a:p>
          <a:p>
            <a:pPr eaLnBrk="1" hangingPunct="1">
              <a:lnSpc>
                <a:spcPct val="80000"/>
              </a:lnSpc>
              <a:defRPr/>
            </a:pPr>
            <a:r>
              <a:rPr lang="en-US" sz="2000" dirty="0"/>
              <a:t>Contact details</a:t>
            </a:r>
          </a:p>
          <a:p>
            <a:pPr>
              <a:defRPr/>
            </a:pPr>
            <a:r>
              <a:rPr lang="en-US" sz="2000" dirty="0"/>
              <a:t>Registrations and reference/registration numbers </a:t>
            </a:r>
          </a:p>
          <a:p>
            <a:pPr>
              <a:defRPr/>
            </a:pPr>
            <a:r>
              <a:rPr lang="en-US" sz="2000" dirty="0"/>
              <a:t>Where you work in Nottingham – which wards?</a:t>
            </a:r>
          </a:p>
          <a:p>
            <a:pPr lvl="1">
              <a:defRPr/>
            </a:pPr>
            <a:r>
              <a:rPr lang="en-US" sz="2000" dirty="0"/>
              <a:t>Ward map: </a:t>
            </a:r>
            <a:r>
              <a:rPr lang="en-GB" sz="2000" dirty="0">
                <a:hlinkClick r:id="rId3"/>
              </a:rPr>
              <a:t>Council Wards and Ward Maps - Nottingham City Council</a:t>
            </a:r>
            <a:endParaRPr lang="en-US" sz="2000" dirty="0"/>
          </a:p>
          <a:p>
            <a:pPr marL="0" indent="0">
              <a:buFontTx/>
              <a:buNone/>
              <a:defRPr/>
            </a:pPr>
            <a:endParaRPr lang="en-US" sz="2000" dirty="0"/>
          </a:p>
          <a:p>
            <a:pPr>
              <a:defRPr/>
            </a:pPr>
            <a:r>
              <a:rPr lang="en-US" sz="2000" dirty="0"/>
              <a:t>Names and addresses for Chair, Treasurer and Secretary </a:t>
            </a:r>
          </a:p>
          <a:p>
            <a:pPr marL="0" indent="0">
              <a:buFontTx/>
              <a:buNone/>
              <a:defRPr/>
            </a:pPr>
            <a:endParaRPr lang="en-US" sz="2000" dirty="0"/>
          </a:p>
          <a:p>
            <a:pPr marL="0" indent="0">
              <a:buFontTx/>
              <a:buNone/>
              <a:defRPr/>
            </a:pPr>
            <a:endParaRPr lang="en-US" sz="2400" dirty="0"/>
          </a:p>
        </p:txBody>
      </p:sp>
      <p:pic>
        <p:nvPicPr>
          <p:cNvPr id="53251" name="Picture 9">
            <a:extLst>
              <a:ext uri="{FF2B5EF4-FFF2-40B4-BE49-F238E27FC236}">
                <a16:creationId xmlns:a16="http://schemas.microsoft.com/office/drawing/2014/main" id="{32C0978E-0614-DD13-DE22-C55EDC20F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629F0D6-576C-2F79-DA8F-8F96A88489B0}"/>
              </a:ext>
            </a:extLst>
          </p:cNvPr>
          <p:cNvSpPr>
            <a:spLocks noGrp="1" noChangeArrowheads="1"/>
          </p:cNvSpPr>
          <p:nvPr>
            <p:ph type="body" idx="1"/>
          </p:nvPr>
        </p:nvSpPr>
        <p:spPr>
          <a:xfrm>
            <a:off x="684213" y="1844675"/>
            <a:ext cx="7559675" cy="4319588"/>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defRPr/>
            </a:pPr>
            <a:r>
              <a:rPr lang="en-US" sz="2000" dirty="0"/>
              <a:t>7 questions for Medium grants</a:t>
            </a:r>
          </a:p>
          <a:p>
            <a:pPr>
              <a:defRPr/>
            </a:pPr>
            <a:r>
              <a:rPr lang="en-US" sz="2000" dirty="0"/>
              <a:t>6 questions for Small grants</a:t>
            </a:r>
          </a:p>
          <a:p>
            <a:pPr>
              <a:defRPr/>
            </a:pPr>
            <a:endParaRPr lang="en-US" sz="2000" dirty="0"/>
          </a:p>
          <a:p>
            <a:pPr>
              <a:defRPr/>
            </a:pPr>
            <a:r>
              <a:rPr lang="en-US" sz="2000" b="1" dirty="0"/>
              <a:t>Q2.1 - </a:t>
            </a:r>
            <a:r>
              <a:rPr lang="en-GB" sz="2000" b="1" dirty="0">
                <a:ea typeface="Times New Roman" panose="02020603050405020304" pitchFamily="18" charset="0"/>
              </a:rPr>
              <a:t>Which wards in Nottingham city do you plan to work in/work with people from?</a:t>
            </a:r>
          </a:p>
          <a:p>
            <a:pPr marL="0" indent="0">
              <a:buFontTx/>
              <a:buNone/>
              <a:defRPr/>
            </a:pPr>
            <a:endParaRPr lang="en-GB" sz="2000" b="1" dirty="0">
              <a:ea typeface="Times New Roman" panose="02020603050405020304" pitchFamily="18" charset="0"/>
            </a:endParaRPr>
          </a:p>
          <a:p>
            <a:pPr>
              <a:defRPr/>
            </a:pPr>
            <a:r>
              <a:rPr lang="en-GB" sz="2000" b="1" dirty="0"/>
              <a:t>Q2.2 - </a:t>
            </a:r>
            <a:r>
              <a:rPr lang="en-GB" sz="2000" b="1" dirty="0">
                <a:ea typeface="Times New Roman" panose="02020603050405020304" pitchFamily="18" charset="0"/>
              </a:rPr>
              <a:t>How many people will benefit from this project / activity?</a:t>
            </a:r>
          </a:p>
        </p:txBody>
      </p:sp>
      <p:pic>
        <p:nvPicPr>
          <p:cNvPr id="55299" name="Picture 9">
            <a:extLst>
              <a:ext uri="{FF2B5EF4-FFF2-40B4-BE49-F238E27FC236}">
                <a16:creationId xmlns:a16="http://schemas.microsoft.com/office/drawing/2014/main" id="{E0404E5B-40D2-8DD9-9780-2CAA01CFF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73439456-E6EA-AC63-78EF-754ECBB1037F}"/>
              </a:ext>
            </a:extLst>
          </p:cNvPr>
          <p:cNvSpPr>
            <a:spLocks noGrp="1" noChangeArrowheads="1"/>
          </p:cNvSpPr>
          <p:nvPr>
            <p:ph type="body" idx="1"/>
          </p:nvPr>
        </p:nvSpPr>
        <p:spPr>
          <a:xfrm>
            <a:off x="684213" y="1844675"/>
            <a:ext cx="7775575" cy="4319588"/>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defRPr/>
            </a:pPr>
            <a:r>
              <a:rPr lang="en-GB" sz="2000" b="1" dirty="0"/>
              <a:t>Q2.3 - </a:t>
            </a:r>
            <a:r>
              <a:rPr lang="en-GB" sz="2000" b="1" dirty="0">
                <a:ea typeface="Times New Roman" panose="02020603050405020304" pitchFamily="18" charset="0"/>
              </a:rPr>
              <a:t>Which communities (e.g. communities of place, religion, ethnicity, disability, sexual orientation, interest etc.) will you engage with to improve community cohesion and develop strong and positive relationships? (300 words)</a:t>
            </a:r>
            <a:endParaRPr lang="en-US" sz="1600" b="1" dirty="0">
              <a:ea typeface="Times New Roman" panose="02020603050405020304" pitchFamily="18" charset="0"/>
            </a:endParaRPr>
          </a:p>
          <a:p>
            <a:pPr>
              <a:defRPr/>
            </a:pPr>
            <a:endParaRPr lang="en-US" sz="1600" dirty="0">
              <a:ea typeface="Times New Roman" panose="02020603050405020304" pitchFamily="18" charset="0"/>
            </a:endParaRPr>
          </a:p>
          <a:p>
            <a:pPr>
              <a:defRPr/>
            </a:pPr>
            <a:r>
              <a:rPr lang="en-US" sz="2000" dirty="0">
                <a:ea typeface="Times New Roman" panose="02020603050405020304" pitchFamily="18" charset="0"/>
              </a:rPr>
              <a:t>Who is it you will be working with and supporting</a:t>
            </a:r>
          </a:p>
          <a:p>
            <a:pPr>
              <a:defRPr/>
            </a:pPr>
            <a:r>
              <a:rPr lang="en-US" sz="2000" dirty="0">
                <a:ea typeface="Times New Roman" panose="02020603050405020304" pitchFamily="18" charset="0"/>
              </a:rPr>
              <a:t>Be specific and clear on who</a:t>
            </a:r>
          </a:p>
          <a:p>
            <a:pPr>
              <a:defRPr/>
            </a:pPr>
            <a:r>
              <a:rPr lang="en-US" sz="2000" dirty="0">
                <a:ea typeface="Times New Roman" panose="02020603050405020304" pitchFamily="18" charset="0"/>
              </a:rPr>
              <a:t>Can include multiple groups, spell this out clearly</a:t>
            </a:r>
          </a:p>
          <a:p>
            <a:pPr>
              <a:defRPr/>
            </a:pPr>
            <a:r>
              <a:rPr lang="en-US" sz="2000" dirty="0">
                <a:ea typeface="Times New Roman" panose="02020603050405020304" pitchFamily="18" charset="0"/>
              </a:rPr>
              <a:t>Highlight why you are bringing people together</a:t>
            </a:r>
          </a:p>
          <a:p>
            <a:pPr>
              <a:defRPr/>
            </a:pPr>
            <a:r>
              <a:rPr lang="en-US" sz="2000" dirty="0">
                <a:ea typeface="Times New Roman" panose="02020603050405020304" pitchFamily="18" charset="0"/>
              </a:rPr>
              <a:t>Focus on the communities, not your project activities yet</a:t>
            </a:r>
          </a:p>
          <a:p>
            <a:pPr marL="0" indent="0">
              <a:buFontTx/>
              <a:buNone/>
              <a:defRPr/>
            </a:pPr>
            <a:endParaRPr lang="en-GB" sz="2000" dirty="0">
              <a:ea typeface="Times New Roman" panose="02020603050405020304" pitchFamily="18" charset="0"/>
            </a:endParaRPr>
          </a:p>
        </p:txBody>
      </p:sp>
      <p:pic>
        <p:nvPicPr>
          <p:cNvPr id="57347" name="Picture 9">
            <a:extLst>
              <a:ext uri="{FF2B5EF4-FFF2-40B4-BE49-F238E27FC236}">
                <a16:creationId xmlns:a16="http://schemas.microsoft.com/office/drawing/2014/main" id="{DC1A78AD-9D1E-8A5E-CACB-365D6F6E6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9A43E09A-F72B-61E1-4A2C-5D328D513E1A}"/>
              </a:ext>
            </a:extLst>
          </p:cNvPr>
          <p:cNvSpPr>
            <a:spLocks noGrp="1" noChangeArrowheads="1"/>
          </p:cNvSpPr>
          <p:nvPr>
            <p:ph type="body" idx="1"/>
          </p:nvPr>
        </p:nvSpPr>
        <p:spPr>
          <a:xfrm>
            <a:off x="684213" y="1844675"/>
            <a:ext cx="7775575" cy="4319588"/>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defRPr/>
            </a:pPr>
            <a:r>
              <a:rPr lang="en-GB" sz="2000" b="1" dirty="0"/>
              <a:t>Q2.4 - </a:t>
            </a:r>
            <a:r>
              <a:rPr lang="en-GB" sz="2000" b="1" dirty="0">
                <a:ea typeface="Times New Roman" panose="02020603050405020304" pitchFamily="18" charset="0"/>
              </a:rPr>
              <a:t>Please provide details of the events or activities you are proposing to deliver using this grant funding and refer to at least one of the following – grant aims (600 words)</a:t>
            </a:r>
          </a:p>
          <a:p>
            <a:pPr>
              <a:defRPr/>
            </a:pPr>
            <a:endParaRPr lang="en-GB" sz="2000" dirty="0">
              <a:ea typeface="Times New Roman" panose="02020603050405020304" pitchFamily="18" charset="0"/>
            </a:endParaRPr>
          </a:p>
          <a:p>
            <a:pPr>
              <a:defRPr/>
            </a:pPr>
            <a:r>
              <a:rPr lang="en-GB" sz="2000" dirty="0">
                <a:ea typeface="Times New Roman" panose="02020603050405020304" pitchFamily="18" charset="0"/>
              </a:rPr>
              <a:t>Tell us about the delivery – activities, events, what you will do</a:t>
            </a:r>
          </a:p>
          <a:p>
            <a:pPr>
              <a:defRPr/>
            </a:pPr>
            <a:r>
              <a:rPr lang="en-GB" sz="2000" dirty="0">
                <a:ea typeface="Times New Roman" panose="02020603050405020304" pitchFamily="18" charset="0"/>
              </a:rPr>
              <a:t>Be as specific as possible – timings, how long for, etc.</a:t>
            </a:r>
          </a:p>
          <a:p>
            <a:pPr>
              <a:defRPr/>
            </a:pPr>
            <a:r>
              <a:rPr lang="en-GB" sz="2000" dirty="0">
                <a:ea typeface="Times New Roman" panose="02020603050405020304" pitchFamily="18" charset="0"/>
              </a:rPr>
              <a:t>Explain how these activities will bring about community cohesion, or reduce hate crime – don’t assume</a:t>
            </a:r>
          </a:p>
          <a:p>
            <a:pPr>
              <a:defRPr/>
            </a:pPr>
            <a:r>
              <a:rPr lang="en-GB" sz="2000" dirty="0">
                <a:ea typeface="Times New Roman" panose="02020603050405020304" pitchFamily="18" charset="0"/>
              </a:rPr>
              <a:t>More than bringing people together – explain that next step</a:t>
            </a:r>
          </a:p>
          <a:p>
            <a:pPr>
              <a:defRPr/>
            </a:pPr>
            <a:r>
              <a:rPr lang="en-GB" sz="2000" dirty="0">
                <a:ea typeface="Times New Roman" panose="02020603050405020304" pitchFamily="18" charset="0"/>
              </a:rPr>
              <a:t>Detail how it meets the programme aims – must meet at least 1</a:t>
            </a:r>
          </a:p>
          <a:p>
            <a:pPr>
              <a:defRPr/>
            </a:pPr>
            <a:r>
              <a:rPr lang="en-US" sz="2000" dirty="0"/>
              <a:t>Better to meet 1-2 aims well rather than trying to meet many</a:t>
            </a:r>
          </a:p>
          <a:p>
            <a:pPr>
              <a:defRPr/>
            </a:pPr>
            <a:endParaRPr lang="en-GB" sz="2000" dirty="0">
              <a:ea typeface="Times New Roman" panose="02020603050405020304" pitchFamily="18" charset="0"/>
            </a:endParaRPr>
          </a:p>
          <a:p>
            <a:pPr>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59395" name="Picture 9">
            <a:extLst>
              <a:ext uri="{FF2B5EF4-FFF2-40B4-BE49-F238E27FC236}">
                <a16:creationId xmlns:a16="http://schemas.microsoft.com/office/drawing/2014/main" id="{18A4041A-3CC5-F5A1-DF54-ABB6A7111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1A0CE555-C594-5602-AF0F-B78F2EAB9663}"/>
              </a:ext>
            </a:extLst>
          </p:cNvPr>
          <p:cNvSpPr>
            <a:spLocks noGrp="1" noChangeArrowheads="1"/>
          </p:cNvSpPr>
          <p:nvPr>
            <p:ph type="body" idx="1"/>
          </p:nvPr>
        </p:nvSpPr>
        <p:spPr>
          <a:xfrm>
            <a:off x="684213" y="1844675"/>
            <a:ext cx="7775575" cy="4319588"/>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buFontTx/>
              <a:buNone/>
              <a:defRPr/>
            </a:pPr>
            <a:r>
              <a:rPr lang="en-GB" sz="1600" b="1" dirty="0"/>
              <a:t>	Q2.4 </a:t>
            </a:r>
            <a:r>
              <a:rPr lang="en-GB" sz="1600" dirty="0"/>
              <a:t>–</a:t>
            </a:r>
            <a:r>
              <a:rPr lang="en-GB" sz="1600" b="1" dirty="0"/>
              <a:t> </a:t>
            </a:r>
            <a:r>
              <a:rPr lang="en-GB" sz="1600" dirty="0">
                <a:ea typeface="Times New Roman" panose="02020603050405020304" pitchFamily="18" charset="0"/>
              </a:rPr>
              <a:t>Through the grant we will hold a series of events inviting community groups from a range of different cultures and backgrounds. We are working with the local community church, refugee project, youth project and arts organisation.</a:t>
            </a:r>
            <a:endParaRPr lang="en-GB" sz="1600" dirty="0">
              <a:latin typeface="Times New Roman" panose="02020603050405020304" pitchFamily="18" charset="0"/>
              <a:ea typeface="Times New Roman" panose="02020603050405020304" pitchFamily="18" charset="0"/>
            </a:endParaRPr>
          </a:p>
          <a:p>
            <a:pPr>
              <a:buFontTx/>
              <a:buNone/>
              <a:defRPr/>
            </a:pPr>
            <a:r>
              <a:rPr lang="en-GB" sz="1600" dirty="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buFontTx/>
              <a:buNone/>
              <a:defRPr/>
            </a:pPr>
            <a:r>
              <a:rPr lang="en-GB" sz="1600" dirty="0">
                <a:ea typeface="Times New Roman" panose="02020603050405020304" pitchFamily="18" charset="0"/>
              </a:rPr>
              <a:t>	The 7 events will be run on a Saturday afternoon once per month from April – October 2026 (when the weather and conditions are better at the allotment). Through these we will build links with the different community organisations and communities, bringing them into the allotment space so that they can then join us. The project will directly:</a:t>
            </a:r>
            <a:endParaRPr lang="en-GB" sz="1600" dirty="0">
              <a:latin typeface="Times New Roman" panose="02020603050405020304" pitchFamily="18" charset="0"/>
              <a:ea typeface="Times New Roman" panose="02020603050405020304" pitchFamily="18" charset="0"/>
            </a:endParaRPr>
          </a:p>
          <a:p>
            <a:pPr lvl="1" indent="-342900">
              <a:lnSpc>
                <a:spcPct val="107000"/>
              </a:lnSpc>
              <a:spcAft>
                <a:spcPts val="0"/>
              </a:spcAft>
              <a:buFont typeface="Symbol" panose="05050102010706020507" pitchFamily="18" charset="2"/>
              <a:buChar char=""/>
              <a:defRPr/>
            </a:pPr>
            <a:r>
              <a:rPr lang="en-GB" sz="1600" dirty="0">
                <a:ea typeface="Times New Roman" panose="02020603050405020304" pitchFamily="18" charset="0"/>
                <a:cs typeface="Times New Roman" panose="02020603050405020304" pitchFamily="18" charset="0"/>
              </a:rPr>
              <a:t>support and promote community cohesion</a:t>
            </a:r>
            <a:endParaRPr lang="en-GB" sz="1600" dirty="0">
              <a:latin typeface="Aptos" panose="020B0004020202020204" pitchFamily="34" charset="0"/>
              <a:ea typeface="Times New Roman" panose="02020603050405020304" pitchFamily="18" charset="0"/>
              <a:cs typeface="Times New Roman" panose="02020603050405020304" pitchFamily="18" charset="0"/>
            </a:endParaRPr>
          </a:p>
          <a:p>
            <a:pPr lvl="1" indent="-342900">
              <a:lnSpc>
                <a:spcPct val="107000"/>
              </a:lnSpc>
              <a:spcAft>
                <a:spcPts val="0"/>
              </a:spcAft>
              <a:buFont typeface="Symbol" panose="05050102010706020507" pitchFamily="18" charset="2"/>
              <a:buChar char=""/>
              <a:defRPr/>
            </a:pPr>
            <a:r>
              <a:rPr lang="en-GB" sz="1600" dirty="0">
                <a:ea typeface="Times New Roman" panose="02020603050405020304" pitchFamily="18" charset="0"/>
                <a:cs typeface="Times New Roman" panose="02020603050405020304" pitchFamily="18" charset="0"/>
              </a:rPr>
              <a:t>increase community engagement</a:t>
            </a:r>
            <a:endParaRPr lang="en-GB" sz="1600" dirty="0">
              <a:latin typeface="Aptos" panose="020B0004020202020204" pitchFamily="34" charset="0"/>
              <a:ea typeface="Times New Roman" panose="02020603050405020304" pitchFamily="18" charset="0"/>
              <a:cs typeface="Times New Roman" panose="02020603050405020304" pitchFamily="18" charset="0"/>
            </a:endParaRPr>
          </a:p>
          <a:p>
            <a:pPr lvl="1" indent="-342900">
              <a:lnSpc>
                <a:spcPct val="107000"/>
              </a:lnSpc>
              <a:spcAft>
                <a:spcPts val="0"/>
              </a:spcAft>
              <a:buFont typeface="Symbol" panose="05050102010706020507" pitchFamily="18" charset="2"/>
              <a:buChar char=""/>
              <a:defRPr/>
            </a:pPr>
            <a:r>
              <a:rPr lang="en-GB" sz="1600" dirty="0">
                <a:ea typeface="Times New Roman" panose="02020603050405020304" pitchFamily="18" charset="0"/>
                <a:cs typeface="Times New Roman" panose="02020603050405020304" pitchFamily="18" charset="0"/>
              </a:rPr>
              <a:t>promote positive relationships between communities</a:t>
            </a:r>
            <a:endParaRPr lang="en-GB" sz="1600" dirty="0">
              <a:latin typeface="Aptos" panose="020B0004020202020204" pitchFamily="34" charset="0"/>
              <a:ea typeface="Times New Roman" panose="02020603050405020304" pitchFamily="18" charset="0"/>
              <a:cs typeface="Times New Roman" panose="02020603050405020304" pitchFamily="18" charset="0"/>
            </a:endParaRPr>
          </a:p>
          <a:p>
            <a:pPr lvl="1" indent="-342900">
              <a:lnSpc>
                <a:spcPct val="107000"/>
              </a:lnSpc>
              <a:spcAft>
                <a:spcPts val="0"/>
              </a:spcAft>
              <a:buFont typeface="Symbol" panose="05050102010706020507" pitchFamily="18" charset="2"/>
              <a:buChar char=""/>
              <a:defRPr/>
            </a:pPr>
            <a:r>
              <a:rPr lang="en-GB" sz="1600" dirty="0">
                <a:ea typeface="Times New Roman" panose="02020603050405020304" pitchFamily="18" charset="0"/>
              </a:rPr>
              <a:t>build partnerships for the future</a:t>
            </a:r>
          </a:p>
          <a:p>
            <a:pPr>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61443" name="Picture 9">
            <a:extLst>
              <a:ext uri="{FF2B5EF4-FFF2-40B4-BE49-F238E27FC236}">
                <a16:creationId xmlns:a16="http://schemas.microsoft.com/office/drawing/2014/main" id="{881805C5-5C5E-F174-BCC9-E86281069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684F56E-FE16-0CDC-51A1-4E9D129F3063}"/>
              </a:ext>
            </a:extLst>
          </p:cNvPr>
          <p:cNvSpPr>
            <a:spLocks noGrp="1" noChangeArrowheads="1"/>
          </p:cNvSpPr>
          <p:nvPr>
            <p:ph type="body" idx="1"/>
          </p:nvPr>
        </p:nvSpPr>
        <p:spPr>
          <a:xfrm>
            <a:off x="684212" y="1844824"/>
            <a:ext cx="7775575" cy="4319588"/>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buFontTx/>
              <a:buNone/>
              <a:defRPr/>
            </a:pPr>
            <a:r>
              <a:rPr lang="en-GB" sz="1600" dirty="0">
                <a:ea typeface="Times New Roman" panose="02020603050405020304" pitchFamily="18" charset="0"/>
              </a:rPr>
              <a:t>	</a:t>
            </a:r>
            <a:r>
              <a:rPr lang="en-GB" sz="1600" b="1" dirty="0"/>
              <a:t>Q2.4 </a:t>
            </a:r>
            <a:r>
              <a:rPr lang="en-GB" sz="1600" dirty="0"/>
              <a:t>– </a:t>
            </a:r>
            <a:r>
              <a:rPr lang="en-GB" sz="1600" dirty="0">
                <a:ea typeface="Times New Roman" panose="02020603050405020304" pitchFamily="18" charset="0"/>
              </a:rPr>
              <a:t>Through the grant we will hold a series of events inviting community groups from a </a:t>
            </a:r>
            <a:r>
              <a:rPr lang="en-GB" sz="1600" dirty="0">
                <a:highlight>
                  <a:srgbClr val="FFFF00"/>
                </a:highlight>
                <a:ea typeface="Times New Roman" panose="02020603050405020304" pitchFamily="18" charset="0"/>
              </a:rPr>
              <a:t>range of different cultures and backgrounds</a:t>
            </a:r>
            <a:r>
              <a:rPr lang="en-GB" sz="1600" dirty="0">
                <a:ea typeface="Times New Roman" panose="02020603050405020304" pitchFamily="18" charset="0"/>
              </a:rPr>
              <a:t>. We are working with the local </a:t>
            </a:r>
            <a:r>
              <a:rPr lang="en-GB" sz="1600" dirty="0">
                <a:highlight>
                  <a:srgbClr val="FFFF00"/>
                </a:highlight>
                <a:ea typeface="Times New Roman" panose="02020603050405020304" pitchFamily="18" charset="0"/>
              </a:rPr>
              <a:t>community church, refugee project, youth project and arts organisation</a:t>
            </a:r>
            <a:r>
              <a:rPr lang="en-GB" sz="1600" dirty="0">
                <a:ea typeface="Times New Roman" panose="02020603050405020304" pitchFamily="18" charset="0"/>
              </a:rPr>
              <a:t>.</a:t>
            </a:r>
            <a:endParaRPr lang="en-GB" sz="1600" dirty="0">
              <a:latin typeface="Times New Roman" panose="02020603050405020304" pitchFamily="18" charset="0"/>
              <a:ea typeface="Times New Roman" panose="02020603050405020304" pitchFamily="18" charset="0"/>
            </a:endParaRPr>
          </a:p>
          <a:p>
            <a:pPr>
              <a:buFontTx/>
              <a:buNone/>
              <a:defRPr/>
            </a:pPr>
            <a:r>
              <a:rPr lang="en-GB" sz="1600" dirty="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buFontTx/>
              <a:buNone/>
              <a:defRPr/>
            </a:pPr>
            <a:r>
              <a:rPr lang="en-GB" sz="1600" dirty="0">
                <a:ea typeface="Times New Roman" panose="02020603050405020304" pitchFamily="18" charset="0"/>
              </a:rPr>
              <a:t>	The 7 events will be run on a </a:t>
            </a:r>
            <a:r>
              <a:rPr lang="en-GB" sz="1600" dirty="0">
                <a:highlight>
                  <a:srgbClr val="FFFF00"/>
                </a:highlight>
                <a:ea typeface="Times New Roman" panose="02020603050405020304" pitchFamily="18" charset="0"/>
              </a:rPr>
              <a:t>Saturday afternoon </a:t>
            </a:r>
            <a:r>
              <a:rPr lang="en-GB" sz="1600" dirty="0">
                <a:ea typeface="Times New Roman" panose="02020603050405020304" pitchFamily="18" charset="0"/>
              </a:rPr>
              <a:t>once per month from April – October 2026 (when the weather and conditions are better at the</a:t>
            </a:r>
            <a:r>
              <a:rPr lang="en-GB" sz="1600" dirty="0">
                <a:highlight>
                  <a:srgbClr val="FFFF00"/>
                </a:highlight>
                <a:ea typeface="Times New Roman" panose="02020603050405020304" pitchFamily="18" charset="0"/>
              </a:rPr>
              <a:t> allotment</a:t>
            </a:r>
            <a:r>
              <a:rPr lang="en-GB" sz="1600" dirty="0">
                <a:ea typeface="Times New Roman" panose="02020603050405020304" pitchFamily="18" charset="0"/>
              </a:rPr>
              <a:t>). Through these we will </a:t>
            </a:r>
            <a:r>
              <a:rPr lang="en-GB" sz="1600" dirty="0">
                <a:highlight>
                  <a:srgbClr val="FFFF00"/>
                </a:highlight>
                <a:ea typeface="Times New Roman" panose="02020603050405020304" pitchFamily="18" charset="0"/>
              </a:rPr>
              <a:t>build links with the different community </a:t>
            </a:r>
            <a:r>
              <a:rPr lang="en-GB" sz="1600" dirty="0">
                <a:ea typeface="Times New Roman" panose="02020603050405020304" pitchFamily="18" charset="0"/>
              </a:rPr>
              <a:t>organisations and communities, </a:t>
            </a:r>
            <a:r>
              <a:rPr lang="en-GB" sz="1600" dirty="0">
                <a:highlight>
                  <a:srgbClr val="FFFF00"/>
                </a:highlight>
                <a:ea typeface="Times New Roman" panose="02020603050405020304" pitchFamily="18" charset="0"/>
              </a:rPr>
              <a:t>bringing them into the allotment space </a:t>
            </a:r>
            <a:r>
              <a:rPr lang="en-GB" sz="1600" dirty="0">
                <a:ea typeface="Times New Roman" panose="02020603050405020304" pitchFamily="18" charset="0"/>
              </a:rPr>
              <a:t>so that they can then join us. </a:t>
            </a:r>
            <a:r>
              <a:rPr lang="en-GB" sz="1600" dirty="0">
                <a:highlight>
                  <a:srgbClr val="FFFF00"/>
                </a:highlight>
                <a:ea typeface="Times New Roman" panose="02020603050405020304" pitchFamily="18" charset="0"/>
              </a:rPr>
              <a:t>The project will directly:</a:t>
            </a:r>
            <a:endParaRPr lang="en-GB" sz="1600" dirty="0">
              <a:highlight>
                <a:srgbClr val="FFFF00"/>
              </a:highlight>
              <a:latin typeface="Times New Roman" panose="02020603050405020304" pitchFamily="18" charset="0"/>
              <a:ea typeface="Times New Roman" panose="02020603050405020304" pitchFamily="18" charset="0"/>
            </a:endParaRPr>
          </a:p>
          <a:p>
            <a:pPr lvl="1" indent="-342900">
              <a:lnSpc>
                <a:spcPct val="107000"/>
              </a:lnSpc>
              <a:spcAft>
                <a:spcPts val="0"/>
              </a:spcAft>
              <a:buFont typeface="Symbol" panose="05050102010706020507" pitchFamily="18" charset="2"/>
              <a:buChar char=""/>
              <a:defRPr/>
            </a:pPr>
            <a:r>
              <a:rPr lang="en-GB" sz="1600" dirty="0">
                <a:ea typeface="Times New Roman" panose="02020603050405020304" pitchFamily="18" charset="0"/>
                <a:cs typeface="Times New Roman" panose="02020603050405020304" pitchFamily="18" charset="0"/>
              </a:rPr>
              <a:t>support and promote community cohesion</a:t>
            </a:r>
            <a:endParaRPr lang="en-GB" sz="1600" dirty="0">
              <a:latin typeface="Aptos" panose="020B0004020202020204" pitchFamily="34" charset="0"/>
              <a:ea typeface="Times New Roman" panose="02020603050405020304" pitchFamily="18" charset="0"/>
              <a:cs typeface="Times New Roman" panose="02020603050405020304" pitchFamily="18" charset="0"/>
            </a:endParaRPr>
          </a:p>
          <a:p>
            <a:pPr lvl="1" indent="-342900">
              <a:lnSpc>
                <a:spcPct val="107000"/>
              </a:lnSpc>
              <a:spcAft>
                <a:spcPts val="0"/>
              </a:spcAft>
              <a:buFont typeface="Symbol" panose="05050102010706020507" pitchFamily="18" charset="2"/>
              <a:buChar char=""/>
              <a:defRPr/>
            </a:pPr>
            <a:r>
              <a:rPr lang="en-GB" sz="1600" dirty="0">
                <a:ea typeface="Times New Roman" panose="02020603050405020304" pitchFamily="18" charset="0"/>
                <a:cs typeface="Times New Roman" panose="02020603050405020304" pitchFamily="18" charset="0"/>
              </a:rPr>
              <a:t>increase community engagement</a:t>
            </a:r>
            <a:endParaRPr lang="en-GB" sz="1600" dirty="0">
              <a:latin typeface="Aptos" panose="020B0004020202020204" pitchFamily="34" charset="0"/>
              <a:ea typeface="Times New Roman" panose="02020603050405020304" pitchFamily="18" charset="0"/>
              <a:cs typeface="Times New Roman" panose="02020603050405020304" pitchFamily="18" charset="0"/>
            </a:endParaRPr>
          </a:p>
          <a:p>
            <a:pPr lvl="1" indent="-342900">
              <a:lnSpc>
                <a:spcPct val="107000"/>
              </a:lnSpc>
              <a:spcAft>
                <a:spcPts val="0"/>
              </a:spcAft>
              <a:buFont typeface="Symbol" panose="05050102010706020507" pitchFamily="18" charset="2"/>
              <a:buChar char=""/>
              <a:defRPr/>
            </a:pPr>
            <a:r>
              <a:rPr lang="en-GB" sz="1600" dirty="0">
                <a:ea typeface="Times New Roman" panose="02020603050405020304" pitchFamily="18" charset="0"/>
                <a:cs typeface="Times New Roman" panose="02020603050405020304" pitchFamily="18" charset="0"/>
              </a:rPr>
              <a:t>promote positive relationships between communities</a:t>
            </a:r>
            <a:endParaRPr lang="en-GB" sz="1600" dirty="0">
              <a:latin typeface="Aptos" panose="020B0004020202020204" pitchFamily="34" charset="0"/>
              <a:ea typeface="Times New Roman" panose="02020603050405020304" pitchFamily="18" charset="0"/>
              <a:cs typeface="Times New Roman" panose="02020603050405020304" pitchFamily="18" charset="0"/>
            </a:endParaRPr>
          </a:p>
          <a:p>
            <a:pPr lvl="1" indent="-342900">
              <a:lnSpc>
                <a:spcPct val="107000"/>
              </a:lnSpc>
              <a:spcAft>
                <a:spcPts val="0"/>
              </a:spcAft>
              <a:buFont typeface="Symbol" panose="05050102010706020507" pitchFamily="18" charset="2"/>
              <a:buChar char=""/>
              <a:defRPr/>
            </a:pPr>
            <a:r>
              <a:rPr lang="en-GB" sz="1600" dirty="0">
                <a:ea typeface="Times New Roman" panose="02020603050405020304" pitchFamily="18" charset="0"/>
              </a:rPr>
              <a:t>build partnerships for the future</a:t>
            </a:r>
          </a:p>
          <a:p>
            <a:pPr>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63491" name="Picture 9">
            <a:extLst>
              <a:ext uri="{FF2B5EF4-FFF2-40B4-BE49-F238E27FC236}">
                <a16:creationId xmlns:a16="http://schemas.microsoft.com/office/drawing/2014/main" id="{7D05C125-B208-1442-1433-10F5B91AC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84B06C0F-0153-67AF-EBB9-64CF8B7D0D83}"/>
              </a:ext>
            </a:extLst>
          </p:cNvPr>
          <p:cNvSpPr>
            <a:spLocks noGrp="1" noChangeArrowheads="1"/>
          </p:cNvSpPr>
          <p:nvPr>
            <p:ph type="body" idx="1"/>
          </p:nvPr>
        </p:nvSpPr>
        <p:spPr>
          <a:xfrm>
            <a:off x="684213" y="1844675"/>
            <a:ext cx="7775575" cy="4319588"/>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defRPr/>
            </a:pPr>
            <a:r>
              <a:rPr lang="en-GB" sz="2000" b="1" dirty="0"/>
              <a:t>Q2.5 - </a:t>
            </a:r>
            <a:r>
              <a:rPr lang="en-GB" sz="2000" b="1" dirty="0">
                <a:ea typeface="Times New Roman" panose="02020603050405020304" pitchFamily="18" charset="0"/>
              </a:rPr>
              <a:t>Please describe the impact this project will make i.e. what is the difference this project will make to the lives of the people you will work with? (200 words)</a:t>
            </a:r>
          </a:p>
          <a:p>
            <a:pPr>
              <a:defRPr/>
            </a:pPr>
            <a:endParaRPr lang="en-GB" sz="2000" dirty="0">
              <a:ea typeface="Times New Roman" panose="02020603050405020304" pitchFamily="18" charset="0"/>
            </a:endParaRPr>
          </a:p>
          <a:p>
            <a:pPr>
              <a:defRPr/>
            </a:pPr>
            <a:r>
              <a:rPr lang="en-GB" sz="2000" dirty="0">
                <a:ea typeface="Times New Roman" panose="02020603050405020304" pitchFamily="18" charset="0"/>
              </a:rPr>
              <a:t>What difference for people and the and wider community</a:t>
            </a:r>
          </a:p>
          <a:p>
            <a:pPr>
              <a:defRPr/>
            </a:pPr>
            <a:r>
              <a:rPr lang="en-GB" sz="2000" dirty="0">
                <a:ea typeface="Times New Roman" panose="02020603050405020304" pitchFamily="18" charset="0"/>
              </a:rPr>
              <a:t>Highlight and talk about what this means on the ground</a:t>
            </a:r>
          </a:p>
          <a:p>
            <a:pPr>
              <a:defRPr/>
            </a:pPr>
            <a:r>
              <a:rPr lang="en-GB" sz="2000" dirty="0">
                <a:ea typeface="Times New Roman" panose="02020603050405020304" pitchFamily="18" charset="0"/>
              </a:rPr>
              <a:t>Link back to the programme aims - what will achieving the aim mean for people and your community</a:t>
            </a:r>
          </a:p>
          <a:p>
            <a:pPr>
              <a:defRPr/>
            </a:pPr>
            <a:r>
              <a:rPr lang="en-GB" sz="2000" dirty="0">
                <a:ea typeface="Times New Roman" panose="02020603050405020304" pitchFamily="18" charset="0"/>
              </a:rPr>
              <a:t>Make sure that this is realistic</a:t>
            </a:r>
          </a:p>
          <a:p>
            <a:pPr>
              <a:defRPr/>
            </a:pPr>
            <a:endParaRPr lang="en-GB" sz="2000" dirty="0">
              <a:ea typeface="Times New Roman" panose="02020603050405020304" pitchFamily="18" charset="0"/>
            </a:endParaRPr>
          </a:p>
          <a:p>
            <a:pPr>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65539" name="Picture 9">
            <a:extLst>
              <a:ext uri="{FF2B5EF4-FFF2-40B4-BE49-F238E27FC236}">
                <a16:creationId xmlns:a16="http://schemas.microsoft.com/office/drawing/2014/main" id="{40FB92F1-CF69-E9F4-65D1-93E99C28F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DEE2C46A-BE7B-E2E1-913B-80DA8AB71860}"/>
              </a:ext>
            </a:extLst>
          </p:cNvPr>
          <p:cNvSpPr>
            <a:spLocks noGrp="1" noChangeArrowheads="1"/>
          </p:cNvSpPr>
          <p:nvPr>
            <p:ph type="body" idx="1"/>
          </p:nvPr>
        </p:nvSpPr>
        <p:spPr>
          <a:xfrm>
            <a:off x="684213" y="1844675"/>
            <a:ext cx="7991475" cy="4319588"/>
          </a:xfrm>
        </p:spPr>
        <p:txBody>
          <a:bodyPr/>
          <a:lstStyle/>
          <a:p>
            <a:pPr marL="609600" indent="-609600" algn="ctr" eaLnBrk="1" hangingPunct="1">
              <a:lnSpc>
                <a:spcPct val="80000"/>
              </a:lnSpc>
              <a:buFontTx/>
              <a:buNone/>
              <a:defRPr/>
            </a:pPr>
            <a:endParaRPr lang="en-GB" sz="2400" b="1" dirty="0"/>
          </a:p>
          <a:p>
            <a:pPr marL="609600" indent="-609600" algn="ctr" eaLnBrk="1" hangingPunct="1">
              <a:lnSpc>
                <a:spcPct val="80000"/>
              </a:lnSpc>
              <a:buFontTx/>
              <a:buNone/>
              <a:defRPr/>
            </a:pPr>
            <a:endParaRPr lang="en-GB" sz="2400" b="1" dirty="0"/>
          </a:p>
          <a:p>
            <a:pPr marL="609600" indent="-609600" algn="ctr" eaLnBrk="1" hangingPunct="1">
              <a:lnSpc>
                <a:spcPct val="80000"/>
              </a:lnSpc>
              <a:buFontTx/>
              <a:buNone/>
              <a:defRPr/>
            </a:pPr>
            <a:r>
              <a:rPr lang="en-GB" sz="2800" b="1" dirty="0"/>
              <a:t>What does community cohesion </a:t>
            </a:r>
          </a:p>
          <a:p>
            <a:pPr marL="609600" indent="-609600" algn="ctr" eaLnBrk="1" hangingPunct="1">
              <a:lnSpc>
                <a:spcPct val="80000"/>
              </a:lnSpc>
              <a:buFontTx/>
              <a:buNone/>
              <a:defRPr/>
            </a:pPr>
            <a:r>
              <a:rPr lang="en-GB" sz="2800" b="1" dirty="0"/>
              <a:t>mean to you?</a:t>
            </a:r>
          </a:p>
          <a:p>
            <a:pPr marL="609600" indent="-609600" algn="ctr" eaLnBrk="1" hangingPunct="1">
              <a:lnSpc>
                <a:spcPct val="80000"/>
              </a:lnSpc>
              <a:buFontTx/>
              <a:buNone/>
              <a:defRPr/>
            </a:pPr>
            <a:endParaRPr lang="en-GB" sz="2400" b="1" dirty="0"/>
          </a:p>
          <a:p>
            <a:pPr marL="609600" indent="-609600" algn="ctr" eaLnBrk="1" hangingPunct="1">
              <a:lnSpc>
                <a:spcPct val="80000"/>
              </a:lnSpc>
              <a:buFontTx/>
              <a:buNone/>
              <a:defRPr/>
            </a:pPr>
            <a:endParaRPr lang="en-GB" sz="2400" b="1" dirty="0"/>
          </a:p>
          <a:p>
            <a:pPr marL="609600" indent="-609600" algn="ctr" eaLnBrk="1" hangingPunct="1">
              <a:lnSpc>
                <a:spcPct val="80000"/>
              </a:lnSpc>
              <a:buFontTx/>
              <a:buNone/>
              <a:defRPr/>
            </a:pPr>
            <a:r>
              <a:rPr lang="en-GB" sz="2400" dirty="0"/>
              <a:t>Break you into small groups 3-4 for you to discuss</a:t>
            </a:r>
          </a:p>
          <a:p>
            <a:pPr marL="609600" indent="-609600" algn="ctr" eaLnBrk="1" hangingPunct="1">
              <a:lnSpc>
                <a:spcPct val="80000"/>
              </a:lnSpc>
              <a:buFontTx/>
              <a:buNone/>
              <a:defRPr/>
            </a:pPr>
            <a:endParaRPr lang="en-GB" sz="2400" dirty="0"/>
          </a:p>
          <a:p>
            <a:pPr marL="609600" indent="-609600" algn="ctr" eaLnBrk="1" hangingPunct="1">
              <a:lnSpc>
                <a:spcPct val="80000"/>
              </a:lnSpc>
              <a:buFontTx/>
              <a:buNone/>
              <a:defRPr/>
            </a:pPr>
            <a:r>
              <a:rPr lang="en-GB" sz="2400" dirty="0"/>
              <a:t>Come and feedback in 10 minutes</a:t>
            </a:r>
          </a:p>
          <a:p>
            <a:pPr marL="0" indent="0">
              <a:buFontTx/>
              <a:buNone/>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a:p>
            <a:pPr>
              <a:buFontTx/>
              <a:buNone/>
              <a:defRPr/>
            </a:pPr>
            <a:r>
              <a:rPr lang="en-GB" sz="1800" dirty="0">
                <a:ea typeface="Times New Roman" panose="02020603050405020304" pitchFamily="18" charset="0"/>
              </a:rPr>
              <a:t> </a:t>
            </a:r>
            <a:endParaRPr lang="en-GB" sz="1800" dirty="0">
              <a:latin typeface="Times New Roman" panose="02020603050405020304" pitchFamily="18" charset="0"/>
              <a:ea typeface="Times New Roman" panose="02020603050405020304" pitchFamily="18" charset="0"/>
            </a:endParaRPr>
          </a:p>
          <a:p>
            <a:pPr marL="0" indent="0">
              <a:buFontTx/>
              <a:buNone/>
              <a:defRPr/>
            </a:pPr>
            <a:endParaRPr lang="en-US" sz="2400" dirty="0"/>
          </a:p>
        </p:txBody>
      </p:sp>
      <p:pic>
        <p:nvPicPr>
          <p:cNvPr id="10243" name="Picture 9">
            <a:extLst>
              <a:ext uri="{FF2B5EF4-FFF2-40B4-BE49-F238E27FC236}">
                <a16:creationId xmlns:a16="http://schemas.microsoft.com/office/drawing/2014/main" id="{BE29F6B0-5E34-FDD1-6B65-45E7A577D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F869DBCB-DF8E-5A49-0E15-A8E21E61937A}"/>
              </a:ext>
            </a:extLst>
          </p:cNvPr>
          <p:cNvSpPr>
            <a:spLocks noGrp="1" noChangeArrowheads="1"/>
          </p:cNvSpPr>
          <p:nvPr>
            <p:ph type="body" idx="1"/>
          </p:nvPr>
        </p:nvSpPr>
        <p:spPr>
          <a:xfrm>
            <a:off x="684213" y="1844675"/>
            <a:ext cx="7775575" cy="4319588"/>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buFontTx/>
              <a:buNone/>
              <a:defRPr/>
            </a:pPr>
            <a:r>
              <a:rPr lang="en-GB" sz="2000" dirty="0">
                <a:ea typeface="Times New Roman" panose="02020603050405020304" pitchFamily="18" charset="0"/>
              </a:rPr>
              <a:t>	</a:t>
            </a:r>
            <a:r>
              <a:rPr lang="en-GB" sz="2000" b="1" dirty="0">
                <a:ea typeface="Times New Roman" panose="02020603050405020304" pitchFamily="18" charset="0"/>
              </a:rPr>
              <a:t>Q2.5</a:t>
            </a:r>
            <a:r>
              <a:rPr lang="en-GB" sz="2000" dirty="0">
                <a:ea typeface="Times New Roman" panose="02020603050405020304" pitchFamily="18" charset="0"/>
              </a:rPr>
              <a:t> – The project will support community members across Radford bringing them together to share an interest in gardening, allotments and growing. </a:t>
            </a:r>
          </a:p>
          <a:p>
            <a:pPr>
              <a:buFontTx/>
              <a:buNone/>
              <a:defRPr/>
            </a:pPr>
            <a:endParaRPr lang="en-GB" sz="2000" dirty="0">
              <a:ea typeface="Times New Roman" panose="02020603050405020304" pitchFamily="18" charset="0"/>
            </a:endParaRPr>
          </a:p>
          <a:p>
            <a:pPr>
              <a:buFontTx/>
              <a:buNone/>
              <a:defRPr/>
            </a:pPr>
            <a:r>
              <a:rPr lang="en-GB" sz="2000" dirty="0">
                <a:ea typeface="Times New Roman" panose="02020603050405020304" pitchFamily="18" charset="0"/>
              </a:rPr>
              <a:t>	Through this we will learn about each others culture including foods and celebrations. Increasing this understanding will help people to build and understand each other and reduce community tensions.</a:t>
            </a:r>
            <a:endParaRPr lang="en-GB" sz="2000" dirty="0">
              <a:latin typeface="Times New Roman" panose="02020603050405020304" pitchFamily="18" charset="0"/>
              <a:ea typeface="Times New Roman" panose="02020603050405020304" pitchFamily="18" charset="0"/>
            </a:endParaRPr>
          </a:p>
          <a:p>
            <a:pPr marL="0" indent="0">
              <a:buFontTx/>
              <a:buNone/>
              <a:defRPr/>
            </a:pPr>
            <a:endParaRPr lang="en-GB" sz="2000" dirty="0">
              <a:ea typeface="Times New Roman" panose="02020603050405020304" pitchFamily="18" charset="0"/>
            </a:endParaRPr>
          </a:p>
          <a:p>
            <a:pPr>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67587" name="Picture 9">
            <a:extLst>
              <a:ext uri="{FF2B5EF4-FFF2-40B4-BE49-F238E27FC236}">
                <a16:creationId xmlns:a16="http://schemas.microsoft.com/office/drawing/2014/main" id="{EE98DE9B-111C-1972-FBE5-F5024C272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C0ADF7E-EEA9-8C98-0214-10BDD4C596FC}"/>
              </a:ext>
            </a:extLst>
          </p:cNvPr>
          <p:cNvSpPr>
            <a:spLocks noGrp="1" noChangeArrowheads="1"/>
          </p:cNvSpPr>
          <p:nvPr>
            <p:ph type="body" idx="1"/>
          </p:nvPr>
        </p:nvSpPr>
        <p:spPr>
          <a:xfrm>
            <a:off x="684213" y="1844675"/>
            <a:ext cx="7775575" cy="4319588"/>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buFontTx/>
              <a:buNone/>
              <a:defRPr/>
            </a:pPr>
            <a:r>
              <a:rPr lang="en-GB" sz="2000" dirty="0">
                <a:ea typeface="Times New Roman" panose="02020603050405020304" pitchFamily="18" charset="0"/>
              </a:rPr>
              <a:t>	</a:t>
            </a:r>
            <a:r>
              <a:rPr lang="en-GB" sz="2000" b="1" dirty="0">
                <a:ea typeface="Times New Roman" panose="02020603050405020304" pitchFamily="18" charset="0"/>
              </a:rPr>
              <a:t>Q2.5</a:t>
            </a:r>
            <a:r>
              <a:rPr lang="en-GB" sz="2000" dirty="0">
                <a:ea typeface="Times New Roman" panose="02020603050405020304" pitchFamily="18" charset="0"/>
              </a:rPr>
              <a:t> – The project will support community members across Radford </a:t>
            </a:r>
            <a:r>
              <a:rPr lang="en-GB" sz="2000" dirty="0">
                <a:highlight>
                  <a:srgbClr val="FFFF00"/>
                </a:highlight>
                <a:ea typeface="Times New Roman" panose="02020603050405020304" pitchFamily="18" charset="0"/>
              </a:rPr>
              <a:t>bringing them together to share an interest in gardening, allotments and growing</a:t>
            </a:r>
            <a:r>
              <a:rPr lang="en-GB" sz="2000" dirty="0">
                <a:ea typeface="Times New Roman" panose="02020603050405020304" pitchFamily="18" charset="0"/>
              </a:rPr>
              <a:t>. </a:t>
            </a:r>
          </a:p>
          <a:p>
            <a:pPr>
              <a:buFontTx/>
              <a:buNone/>
              <a:defRPr/>
            </a:pPr>
            <a:endParaRPr lang="en-GB" sz="2000" dirty="0">
              <a:ea typeface="Times New Roman" panose="02020603050405020304" pitchFamily="18" charset="0"/>
            </a:endParaRPr>
          </a:p>
          <a:p>
            <a:pPr>
              <a:buFontTx/>
              <a:buNone/>
              <a:defRPr/>
            </a:pPr>
            <a:r>
              <a:rPr lang="en-GB" sz="2000" dirty="0">
                <a:ea typeface="Times New Roman" panose="02020603050405020304" pitchFamily="18" charset="0"/>
              </a:rPr>
              <a:t>	Through this we will </a:t>
            </a:r>
            <a:r>
              <a:rPr lang="en-GB" sz="2000" dirty="0">
                <a:highlight>
                  <a:srgbClr val="FFFF00"/>
                </a:highlight>
                <a:ea typeface="Times New Roman" panose="02020603050405020304" pitchFamily="18" charset="0"/>
              </a:rPr>
              <a:t>learn about each others culture including foods and celebrations. </a:t>
            </a:r>
            <a:r>
              <a:rPr lang="en-GB" sz="2000" dirty="0">
                <a:ea typeface="Times New Roman" panose="02020603050405020304" pitchFamily="18" charset="0"/>
              </a:rPr>
              <a:t>Increasing this understanding will help people to build and understand each other and </a:t>
            </a:r>
            <a:r>
              <a:rPr lang="en-GB" sz="2000" dirty="0">
                <a:highlight>
                  <a:srgbClr val="FFFF00"/>
                </a:highlight>
                <a:ea typeface="Times New Roman" panose="02020603050405020304" pitchFamily="18" charset="0"/>
              </a:rPr>
              <a:t>reduce community tensions</a:t>
            </a:r>
            <a:r>
              <a:rPr lang="en-GB" sz="2000" dirty="0">
                <a:ea typeface="Times New Roman" panose="02020603050405020304" pitchFamily="18" charset="0"/>
              </a:rPr>
              <a:t>.</a:t>
            </a:r>
            <a:endParaRPr lang="en-GB" sz="2000" dirty="0">
              <a:latin typeface="Times New Roman" panose="02020603050405020304" pitchFamily="18" charset="0"/>
              <a:ea typeface="Times New Roman" panose="02020603050405020304" pitchFamily="18" charset="0"/>
            </a:endParaRPr>
          </a:p>
          <a:p>
            <a:pPr marL="0" indent="0">
              <a:buFontTx/>
              <a:buNone/>
              <a:defRPr/>
            </a:pPr>
            <a:endParaRPr lang="en-GB" sz="2000" dirty="0">
              <a:ea typeface="Times New Roman" panose="02020603050405020304" pitchFamily="18" charset="0"/>
            </a:endParaRPr>
          </a:p>
          <a:p>
            <a:pPr marL="0" indent="0">
              <a:buFontTx/>
              <a:buNone/>
              <a:defRPr/>
            </a:pPr>
            <a:r>
              <a:rPr lang="en-GB" sz="2000" dirty="0">
                <a:ea typeface="Times New Roman" panose="02020603050405020304" pitchFamily="18" charset="0"/>
              </a:rPr>
              <a:t>	</a:t>
            </a:r>
          </a:p>
          <a:p>
            <a:pPr>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69635" name="Picture 9">
            <a:extLst>
              <a:ext uri="{FF2B5EF4-FFF2-40B4-BE49-F238E27FC236}">
                <a16:creationId xmlns:a16="http://schemas.microsoft.com/office/drawing/2014/main" id="{C88391B3-49AC-DEFB-2179-3C1BA940A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E390A1CD-6E9E-5CB9-0E26-E398FCD15FCA}"/>
              </a:ext>
            </a:extLst>
          </p:cNvPr>
          <p:cNvSpPr>
            <a:spLocks noGrp="1" noChangeArrowheads="1"/>
          </p:cNvSpPr>
          <p:nvPr>
            <p:ph type="body" idx="1"/>
          </p:nvPr>
        </p:nvSpPr>
        <p:spPr>
          <a:xfrm>
            <a:off x="684213" y="1844675"/>
            <a:ext cx="7775575" cy="4654550"/>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defRPr/>
            </a:pPr>
            <a:r>
              <a:rPr lang="en-GB" sz="2000" b="1" dirty="0"/>
              <a:t>Q2.6 - </a:t>
            </a:r>
            <a:r>
              <a:rPr lang="en-GB" sz="2000" b="1" dirty="0">
                <a:ea typeface="Times New Roman" panose="02020603050405020304" pitchFamily="18" charset="0"/>
              </a:rPr>
              <a:t>Please describe your organisation’s track record of successfully managing similar projects, including which groups and communities you have worked with in the past, how many people you have supported and the difference your work made. (max 500 words)</a:t>
            </a:r>
          </a:p>
          <a:p>
            <a:pPr marL="0" indent="0">
              <a:buFontTx/>
              <a:buNone/>
              <a:defRPr/>
            </a:pPr>
            <a:endParaRPr lang="en-GB" sz="2000" dirty="0">
              <a:ea typeface="Times New Roman" panose="02020603050405020304" pitchFamily="18" charset="0"/>
            </a:endParaRPr>
          </a:p>
          <a:p>
            <a:pPr>
              <a:defRPr/>
            </a:pPr>
            <a:r>
              <a:rPr lang="en-GB" sz="2000" dirty="0">
                <a:ea typeface="Times New Roman" panose="02020603050405020304" pitchFamily="18" charset="0"/>
              </a:rPr>
              <a:t>Want to see you can do this – reach the people, communities and numbers you have detailed</a:t>
            </a:r>
          </a:p>
          <a:p>
            <a:pPr>
              <a:defRPr/>
            </a:pPr>
            <a:r>
              <a:rPr lang="en-GB" sz="2000" dirty="0">
                <a:ea typeface="Times New Roman" panose="02020603050405020304" pitchFamily="18" charset="0"/>
              </a:rPr>
              <a:t>Highlight previous projects – talk about your successes</a:t>
            </a:r>
          </a:p>
          <a:p>
            <a:pPr>
              <a:defRPr/>
            </a:pPr>
            <a:r>
              <a:rPr lang="en-GB" sz="2000" dirty="0">
                <a:ea typeface="Times New Roman" panose="02020603050405020304" pitchFamily="18" charset="0"/>
              </a:rPr>
              <a:t>How you track change – how do you know it was a success</a:t>
            </a:r>
          </a:p>
          <a:p>
            <a:pPr>
              <a:defRPr/>
            </a:pPr>
            <a:r>
              <a:rPr lang="en-GB" sz="2000" dirty="0">
                <a:ea typeface="Times New Roman" panose="02020603050405020304" pitchFamily="18" charset="0"/>
              </a:rPr>
              <a:t>Include how you manage projects and grants of this size – include staff and volunteer skills and experience</a:t>
            </a:r>
          </a:p>
          <a:p>
            <a:pPr>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71683" name="Picture 9">
            <a:extLst>
              <a:ext uri="{FF2B5EF4-FFF2-40B4-BE49-F238E27FC236}">
                <a16:creationId xmlns:a16="http://schemas.microsoft.com/office/drawing/2014/main" id="{B2C6B7C3-72AE-A2AD-EF97-463F38287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DA5AA97F-F986-C9AB-14B0-559BEFF9965A}"/>
              </a:ext>
            </a:extLst>
          </p:cNvPr>
          <p:cNvSpPr>
            <a:spLocks noGrp="1" noChangeArrowheads="1"/>
          </p:cNvSpPr>
          <p:nvPr>
            <p:ph type="body" idx="1"/>
          </p:nvPr>
        </p:nvSpPr>
        <p:spPr>
          <a:xfrm>
            <a:off x="684213" y="1844675"/>
            <a:ext cx="7775575" cy="4654550"/>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marL="0" indent="0">
              <a:buFontTx/>
              <a:buNone/>
              <a:tabLst>
                <a:tab pos="357188" algn="l"/>
              </a:tabLst>
              <a:defRPr/>
            </a:pPr>
            <a:r>
              <a:rPr lang="en-GB" sz="2000" b="1" dirty="0"/>
              <a:t>	Q2.6 </a:t>
            </a:r>
            <a:r>
              <a:rPr lang="en-GB" sz="2000" dirty="0"/>
              <a:t>–</a:t>
            </a:r>
            <a:r>
              <a:rPr lang="en-GB" sz="2000" b="1" dirty="0"/>
              <a:t> </a:t>
            </a:r>
            <a:r>
              <a:rPr lang="en-GB" sz="2000" dirty="0">
                <a:ea typeface="Times New Roman" panose="02020603050405020304" pitchFamily="18" charset="0"/>
              </a:rPr>
              <a:t>We have managed a number of grant funded projects 	from the city council and lottery sources in the last 2-3 years. 	Through these we have developed the allotment site and been 	able to increase our regular users from 15 up to 50 per week, 	and increased our volunteers from 5 to 12. This will be our first 	joint project with other community groups.</a:t>
            </a:r>
          </a:p>
        </p:txBody>
      </p:sp>
      <p:pic>
        <p:nvPicPr>
          <p:cNvPr id="73731" name="Picture 9">
            <a:extLst>
              <a:ext uri="{FF2B5EF4-FFF2-40B4-BE49-F238E27FC236}">
                <a16:creationId xmlns:a16="http://schemas.microsoft.com/office/drawing/2014/main" id="{F02A8783-E724-34FB-6FB8-EE7E61121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94C24E37-D666-A7B7-FF9F-3EBA82EE3E3C}"/>
              </a:ext>
            </a:extLst>
          </p:cNvPr>
          <p:cNvSpPr>
            <a:spLocks noGrp="1" noChangeArrowheads="1"/>
          </p:cNvSpPr>
          <p:nvPr>
            <p:ph type="body" idx="1"/>
          </p:nvPr>
        </p:nvSpPr>
        <p:spPr>
          <a:xfrm>
            <a:off x="684213" y="1844675"/>
            <a:ext cx="7775575" cy="4654550"/>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marL="0" indent="0">
              <a:buFontTx/>
              <a:buNone/>
              <a:tabLst>
                <a:tab pos="357188" algn="l"/>
              </a:tabLst>
              <a:defRPr/>
            </a:pPr>
            <a:r>
              <a:rPr lang="en-GB" sz="2000" b="1" dirty="0"/>
              <a:t>	Q2.6 </a:t>
            </a:r>
            <a:r>
              <a:rPr lang="en-GB" sz="2000" dirty="0"/>
              <a:t>–</a:t>
            </a:r>
            <a:r>
              <a:rPr lang="en-GB" sz="2000" b="1" dirty="0"/>
              <a:t> </a:t>
            </a:r>
            <a:r>
              <a:rPr lang="en-GB" sz="2000" dirty="0">
                <a:ea typeface="Times New Roman" panose="02020603050405020304" pitchFamily="18" charset="0"/>
              </a:rPr>
              <a:t>We have managed a number of grant funded projects 	from the </a:t>
            </a:r>
            <a:r>
              <a:rPr lang="en-GB" sz="2000" dirty="0">
                <a:highlight>
                  <a:srgbClr val="FFFF00"/>
                </a:highlight>
                <a:ea typeface="Times New Roman" panose="02020603050405020304" pitchFamily="18" charset="0"/>
              </a:rPr>
              <a:t>city council and lottery sources in the last 2-3 years</a:t>
            </a:r>
            <a:r>
              <a:rPr lang="en-GB" sz="2000" dirty="0">
                <a:ea typeface="Times New Roman" panose="02020603050405020304" pitchFamily="18" charset="0"/>
              </a:rPr>
              <a:t>. 	Through these we have developed the allotment site and been 	able to increase our regular users from </a:t>
            </a:r>
            <a:r>
              <a:rPr lang="en-GB" sz="2000" dirty="0">
                <a:highlight>
                  <a:srgbClr val="FFFF00"/>
                </a:highlight>
                <a:ea typeface="Times New Roman" panose="02020603050405020304" pitchFamily="18" charset="0"/>
              </a:rPr>
              <a:t>15 up to 50 per week</a:t>
            </a:r>
            <a:r>
              <a:rPr lang="en-GB" sz="2000" dirty="0">
                <a:ea typeface="Times New Roman" panose="02020603050405020304" pitchFamily="18" charset="0"/>
              </a:rPr>
              <a:t>, 	and increased our volunteers from 5 to 12. This will be our </a:t>
            </a:r>
            <a:r>
              <a:rPr lang="en-GB" sz="2000" dirty="0">
                <a:highlight>
                  <a:srgbClr val="FFFF00"/>
                </a:highlight>
                <a:ea typeface="Times New Roman" panose="02020603050405020304" pitchFamily="18" charset="0"/>
              </a:rPr>
              <a:t>first 	joint project with other community groups</a:t>
            </a:r>
            <a:r>
              <a:rPr lang="en-GB" sz="2000" dirty="0">
                <a:ea typeface="Times New Roman" panose="02020603050405020304" pitchFamily="18" charset="0"/>
              </a:rPr>
              <a:t>.</a:t>
            </a:r>
          </a:p>
        </p:txBody>
      </p:sp>
      <p:pic>
        <p:nvPicPr>
          <p:cNvPr id="75779" name="Picture 9">
            <a:extLst>
              <a:ext uri="{FF2B5EF4-FFF2-40B4-BE49-F238E27FC236}">
                <a16:creationId xmlns:a16="http://schemas.microsoft.com/office/drawing/2014/main" id="{98AD2649-7332-D295-2F29-FEDEEBE92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401F6840-6D5E-5F81-6D4B-68438DBCF573}"/>
              </a:ext>
            </a:extLst>
          </p:cNvPr>
          <p:cNvSpPr>
            <a:spLocks noGrp="1" noChangeArrowheads="1"/>
          </p:cNvSpPr>
          <p:nvPr>
            <p:ph type="body" idx="1"/>
          </p:nvPr>
        </p:nvSpPr>
        <p:spPr>
          <a:xfrm>
            <a:off x="684213" y="1844675"/>
            <a:ext cx="8128000" cy="4654550"/>
          </a:xfrm>
        </p:spPr>
        <p:txBody>
          <a:bodyPr/>
          <a:lstStyle/>
          <a:p>
            <a:pPr marL="609600" indent="-609600" eaLnBrk="1" hangingPunct="1">
              <a:lnSpc>
                <a:spcPct val="80000"/>
              </a:lnSpc>
              <a:buFontTx/>
              <a:buNone/>
              <a:defRPr/>
            </a:pPr>
            <a:r>
              <a:rPr lang="en-GB" sz="2400" b="1" dirty="0"/>
              <a:t>Section 2 – Your plan and impact</a:t>
            </a:r>
          </a:p>
          <a:p>
            <a:pPr marL="0" indent="0">
              <a:buFontTx/>
              <a:buNone/>
              <a:defRPr/>
            </a:pPr>
            <a:endParaRPr lang="en-US" sz="2000" i="1" dirty="0"/>
          </a:p>
          <a:p>
            <a:pPr>
              <a:defRPr/>
            </a:pPr>
            <a:r>
              <a:rPr lang="en-GB" sz="2000" b="1" dirty="0">
                <a:ea typeface="Times New Roman" panose="02020603050405020304" pitchFamily="18" charset="0"/>
              </a:rPr>
              <a:t>Question for Medium grants only</a:t>
            </a:r>
            <a:endParaRPr lang="en-US" sz="2000" b="1" i="1" dirty="0"/>
          </a:p>
          <a:p>
            <a:pPr>
              <a:defRPr/>
            </a:pPr>
            <a:r>
              <a:rPr lang="en-GB" sz="2000" b="1" dirty="0"/>
              <a:t>Q2.7 - </a:t>
            </a:r>
            <a:r>
              <a:rPr lang="en-GB" sz="2000" b="1" dirty="0">
                <a:ea typeface="Times New Roman" panose="02020603050405020304" pitchFamily="18" charset="0"/>
              </a:rPr>
              <a:t>What risks do you envisage and what will you do to mitigate against them? (max 500 words) </a:t>
            </a:r>
          </a:p>
          <a:p>
            <a:pPr marL="0" indent="0">
              <a:buFontTx/>
              <a:buNone/>
              <a:defRPr/>
            </a:pPr>
            <a:endParaRPr lang="en-GB" sz="2000" dirty="0">
              <a:ea typeface="Times New Roman" panose="02020603050405020304" pitchFamily="18" charset="0"/>
            </a:endParaRPr>
          </a:p>
          <a:p>
            <a:pPr>
              <a:defRPr/>
            </a:pPr>
            <a:r>
              <a:rPr lang="en-GB" sz="2000" dirty="0">
                <a:ea typeface="Times New Roman" panose="02020603050405020304" pitchFamily="18" charset="0"/>
              </a:rPr>
              <a:t>What could go wrong?</a:t>
            </a:r>
          </a:p>
          <a:p>
            <a:pPr>
              <a:defRPr/>
            </a:pPr>
            <a:r>
              <a:rPr lang="en-GB" sz="2000" dirty="0">
                <a:ea typeface="Times New Roman" panose="02020603050405020304" pitchFamily="18" charset="0"/>
              </a:rPr>
              <a:t>Have you identified main risks, and what you will do to reduce them</a:t>
            </a:r>
          </a:p>
          <a:p>
            <a:pPr>
              <a:defRPr/>
            </a:pPr>
            <a:r>
              <a:rPr lang="en-GB" sz="2000" dirty="0">
                <a:ea typeface="Times New Roman" panose="02020603050405020304" pitchFamily="18" charset="0"/>
              </a:rPr>
              <a:t>Do you have existing systems such as a risk register or chart</a:t>
            </a:r>
          </a:p>
          <a:p>
            <a:pPr>
              <a:defRPr/>
            </a:pPr>
            <a:r>
              <a:rPr lang="en-GB" sz="2000" dirty="0">
                <a:ea typeface="Times New Roman" panose="02020603050405020304" pitchFamily="18" charset="0"/>
              </a:rPr>
              <a:t>Look to you to explain both the risk and the mitigation</a:t>
            </a:r>
          </a:p>
          <a:p>
            <a:pPr marL="0" indent="0">
              <a:buFontTx/>
              <a:buNone/>
              <a:defRPr/>
            </a:pPr>
            <a:endParaRPr lang="en-GB" sz="2000" dirty="0">
              <a:ea typeface="Times New Roman" panose="02020603050405020304" pitchFamily="18" charset="0"/>
            </a:endParaRPr>
          </a:p>
        </p:txBody>
      </p:sp>
      <p:pic>
        <p:nvPicPr>
          <p:cNvPr id="77827" name="Picture 9">
            <a:extLst>
              <a:ext uri="{FF2B5EF4-FFF2-40B4-BE49-F238E27FC236}">
                <a16:creationId xmlns:a16="http://schemas.microsoft.com/office/drawing/2014/main" id="{DD119097-8117-93D7-9D73-BC7C74FCA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98FE2C36-E204-156F-0039-B976E50D9EC2}"/>
              </a:ext>
            </a:extLst>
          </p:cNvPr>
          <p:cNvSpPr>
            <a:spLocks noGrp="1" noChangeArrowheads="1"/>
          </p:cNvSpPr>
          <p:nvPr>
            <p:ph type="body" idx="1"/>
          </p:nvPr>
        </p:nvSpPr>
        <p:spPr>
          <a:xfrm>
            <a:off x="684213" y="1844675"/>
            <a:ext cx="7775575" cy="4654550"/>
          </a:xfrm>
        </p:spPr>
        <p:txBody>
          <a:bodyPr/>
          <a:lstStyle/>
          <a:p>
            <a:pPr marL="609600" indent="-609600" eaLnBrk="1" hangingPunct="1">
              <a:lnSpc>
                <a:spcPct val="80000"/>
              </a:lnSpc>
              <a:buFontTx/>
              <a:buNone/>
              <a:defRPr/>
            </a:pPr>
            <a:r>
              <a:rPr lang="en-GB" sz="2400" b="1" dirty="0"/>
              <a:t>Section 3 – Budget</a:t>
            </a:r>
          </a:p>
          <a:p>
            <a:pPr marL="0" indent="0">
              <a:buFontTx/>
              <a:buNone/>
              <a:defRPr/>
            </a:pPr>
            <a:endParaRPr lang="en-US" sz="2000" i="1" dirty="0"/>
          </a:p>
          <a:p>
            <a:pPr>
              <a:defRPr/>
            </a:pPr>
            <a:r>
              <a:rPr lang="en-GB" sz="2000" dirty="0">
                <a:ea typeface="Times New Roman" panose="02020603050405020304" pitchFamily="18" charset="0"/>
              </a:rPr>
              <a:t>Total project cost</a:t>
            </a:r>
          </a:p>
          <a:p>
            <a:pPr>
              <a:defRPr/>
            </a:pPr>
            <a:r>
              <a:rPr lang="en-GB" sz="2000" dirty="0">
                <a:ea typeface="Times New Roman" panose="02020603050405020304" pitchFamily="18" charset="0"/>
              </a:rPr>
              <a:t>Amount requested from this application</a:t>
            </a:r>
            <a:endParaRPr lang="en-GB" sz="1200" dirty="0">
              <a:ea typeface="Times New Roman" panose="02020603050405020304" pitchFamily="18" charset="0"/>
            </a:endParaRPr>
          </a:p>
          <a:p>
            <a:pPr>
              <a:defRPr/>
            </a:pPr>
            <a:r>
              <a:rPr lang="en-GB" sz="2000" dirty="0">
                <a:ea typeface="Times New Roman" panose="02020603050405020304" pitchFamily="18" charset="0"/>
              </a:rPr>
              <a:t>Table on other sources – successful or pending</a:t>
            </a:r>
          </a:p>
          <a:p>
            <a:pPr marL="0" indent="0">
              <a:buFontTx/>
              <a:buNone/>
              <a:defRPr/>
            </a:pPr>
            <a:endParaRPr lang="en-GB" sz="2000" dirty="0">
              <a:ea typeface="Times New Roman" panose="02020603050405020304" pitchFamily="18" charset="0"/>
            </a:endParaRPr>
          </a:p>
        </p:txBody>
      </p:sp>
      <p:pic>
        <p:nvPicPr>
          <p:cNvPr id="79875" name="Picture 9">
            <a:extLst>
              <a:ext uri="{FF2B5EF4-FFF2-40B4-BE49-F238E27FC236}">
                <a16:creationId xmlns:a16="http://schemas.microsoft.com/office/drawing/2014/main" id="{4D1FDC44-2CE2-D95A-19AF-1FBDA4C1D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CCD7C775-4B38-CD4E-273D-47C255067D98}"/>
              </a:ext>
            </a:extLst>
          </p:cNvPr>
          <p:cNvGraphicFramePr>
            <a:graphicFrameLocks noGrp="1"/>
          </p:cNvGraphicFramePr>
          <p:nvPr/>
        </p:nvGraphicFramePr>
        <p:xfrm>
          <a:off x="684213" y="4149725"/>
          <a:ext cx="7775576" cy="2195512"/>
        </p:xfrm>
        <a:graphic>
          <a:graphicData uri="http://schemas.openxmlformats.org/drawingml/2006/table">
            <a:tbl>
              <a:tblPr firstRow="1" bandRow="1">
                <a:tableStyleId>{5DA37D80-6434-44D0-A028-1B22A696006F}</a:tableStyleId>
              </a:tblPr>
              <a:tblGrid>
                <a:gridCol w="1943894">
                  <a:extLst>
                    <a:ext uri="{9D8B030D-6E8A-4147-A177-3AD203B41FA5}">
                      <a16:colId xmlns:a16="http://schemas.microsoft.com/office/drawing/2014/main" val="20000"/>
                    </a:ext>
                  </a:extLst>
                </a:gridCol>
                <a:gridCol w="143983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303613">
                  <a:extLst>
                    <a:ext uri="{9D8B030D-6E8A-4147-A177-3AD203B41FA5}">
                      <a16:colId xmlns:a16="http://schemas.microsoft.com/office/drawing/2014/main" val="20003"/>
                    </a:ext>
                  </a:extLst>
                </a:gridCol>
              </a:tblGrid>
              <a:tr h="915022">
                <a:tc>
                  <a:txBody>
                    <a:bodyPr/>
                    <a:lstStyle/>
                    <a:p>
                      <a:r>
                        <a:rPr lang="en-GB" sz="1800" dirty="0"/>
                        <a:t>Name of Funder</a:t>
                      </a:r>
                    </a:p>
                  </a:txBody>
                  <a:tcPr marT="45752" marB="45752">
                    <a:solidFill>
                      <a:srgbClr val="99CC00"/>
                    </a:solidFill>
                  </a:tcPr>
                </a:tc>
                <a:tc>
                  <a:txBody>
                    <a:bodyPr/>
                    <a:lstStyle/>
                    <a:p>
                      <a:r>
                        <a:rPr lang="en-GB" sz="1800" dirty="0"/>
                        <a:t>Amount applied for</a:t>
                      </a:r>
                    </a:p>
                  </a:txBody>
                  <a:tcPr marT="45752" marB="45752">
                    <a:solidFill>
                      <a:srgbClr val="99CC00"/>
                    </a:solidFill>
                  </a:tcPr>
                </a:tc>
                <a:tc>
                  <a:txBody>
                    <a:bodyPr/>
                    <a:lstStyle/>
                    <a:p>
                      <a:r>
                        <a:rPr lang="en-GB" sz="1800" dirty="0"/>
                        <a:t>Purpose of funding</a:t>
                      </a:r>
                    </a:p>
                  </a:txBody>
                  <a:tcPr marT="45752" marB="45752">
                    <a:solidFill>
                      <a:srgbClr val="99CC00"/>
                    </a:solidFill>
                  </a:tcPr>
                </a:tc>
                <a:tc>
                  <a:txBody>
                    <a:bodyPr/>
                    <a:lstStyle/>
                    <a:p>
                      <a:r>
                        <a:rPr lang="en-GB" sz="1800" dirty="0"/>
                        <a:t>Status (Successful / Pending</a:t>
                      </a:r>
                    </a:p>
                  </a:txBody>
                  <a:tcPr marT="45752" marB="45752">
                    <a:solidFill>
                      <a:srgbClr val="99CC00"/>
                    </a:solidFill>
                  </a:tcPr>
                </a:tc>
                <a:extLst>
                  <a:ext uri="{0D108BD9-81ED-4DB2-BD59-A6C34878D82A}">
                    <a16:rowId xmlns:a16="http://schemas.microsoft.com/office/drawing/2014/main" val="10000"/>
                  </a:ext>
                </a:extLst>
              </a:tr>
              <a:tr h="640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Forever Notts</a:t>
                      </a:r>
                    </a:p>
                    <a:p>
                      <a:endParaRPr lang="en-GB" sz="1800" dirty="0"/>
                    </a:p>
                  </a:txBody>
                  <a:tcPr marT="45752" marB="45752">
                    <a:noFill/>
                  </a:tcPr>
                </a:tc>
                <a:tc>
                  <a:txBody>
                    <a:bodyPr/>
                    <a:lstStyle/>
                    <a:p>
                      <a:r>
                        <a:rPr lang="en-GB" sz="1800" dirty="0"/>
                        <a:t>£2,500</a:t>
                      </a:r>
                    </a:p>
                  </a:txBody>
                  <a:tcPr marT="45752" marB="45752">
                    <a:noFill/>
                  </a:tcPr>
                </a:tc>
                <a:tc>
                  <a:txBody>
                    <a:bodyPr/>
                    <a:lstStyle/>
                    <a:p>
                      <a:r>
                        <a:rPr lang="en-GB" sz="1800" dirty="0"/>
                        <a:t>Community Outreach</a:t>
                      </a:r>
                    </a:p>
                  </a:txBody>
                  <a:tcPr marT="45752" marB="45752">
                    <a:noFill/>
                  </a:tcPr>
                </a:tc>
                <a:tc>
                  <a:txBody>
                    <a:bodyPr/>
                    <a:lstStyle/>
                    <a:p>
                      <a:r>
                        <a:rPr lang="en-GB" sz="1800" dirty="0"/>
                        <a:t>Successful – starting April 2026</a:t>
                      </a:r>
                    </a:p>
                  </a:txBody>
                  <a:tcPr marT="45752" marB="45752">
                    <a:noFill/>
                  </a:tcPr>
                </a:tc>
                <a:extLst>
                  <a:ext uri="{0D108BD9-81ED-4DB2-BD59-A6C34878D82A}">
                    <a16:rowId xmlns:a16="http://schemas.microsoft.com/office/drawing/2014/main" val="10001"/>
                  </a:ext>
                </a:extLst>
              </a:tr>
              <a:tr h="640245">
                <a:tc>
                  <a:txBody>
                    <a:bodyPr/>
                    <a:lstStyle/>
                    <a:p>
                      <a:r>
                        <a:rPr lang="en-GB" sz="1800" dirty="0"/>
                        <a:t>National Lottery</a:t>
                      </a:r>
                    </a:p>
                  </a:txBody>
                  <a:tcPr marT="45752" marB="45752">
                    <a:noFill/>
                  </a:tcPr>
                </a:tc>
                <a:tc>
                  <a:txBody>
                    <a:bodyPr/>
                    <a:lstStyle/>
                    <a:p>
                      <a:r>
                        <a:rPr lang="en-GB" sz="1800" dirty="0"/>
                        <a:t>£12,500</a:t>
                      </a:r>
                    </a:p>
                  </a:txBody>
                  <a:tcPr marT="45752" marB="45752">
                    <a:noFill/>
                  </a:tcPr>
                </a:tc>
                <a:tc>
                  <a:txBody>
                    <a:bodyPr/>
                    <a:lstStyle/>
                    <a:p>
                      <a:r>
                        <a:rPr lang="en-GB" sz="1800" dirty="0"/>
                        <a:t>Community Outreach</a:t>
                      </a:r>
                    </a:p>
                  </a:txBody>
                  <a:tcPr marT="45752" marB="45752">
                    <a:noFill/>
                  </a:tcPr>
                </a:tc>
                <a:tc>
                  <a:txBody>
                    <a:bodyPr/>
                    <a:lstStyle/>
                    <a:p>
                      <a:r>
                        <a:rPr lang="en-GB" sz="1800" dirty="0"/>
                        <a:t>Pending – expect to hear in July 2026</a:t>
                      </a:r>
                    </a:p>
                  </a:txBody>
                  <a:tcPr marT="45752" marB="45752">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F1068B37-7336-AECA-8125-613D2835211F}"/>
              </a:ext>
            </a:extLst>
          </p:cNvPr>
          <p:cNvSpPr>
            <a:spLocks noGrp="1" noChangeArrowheads="1"/>
          </p:cNvSpPr>
          <p:nvPr>
            <p:ph type="body" idx="1"/>
          </p:nvPr>
        </p:nvSpPr>
        <p:spPr>
          <a:xfrm>
            <a:off x="684213" y="1844675"/>
            <a:ext cx="7775575" cy="4654550"/>
          </a:xfrm>
        </p:spPr>
        <p:txBody>
          <a:bodyPr/>
          <a:lstStyle/>
          <a:p>
            <a:pPr marL="609600" indent="-609600" eaLnBrk="1" hangingPunct="1">
              <a:lnSpc>
                <a:spcPct val="80000"/>
              </a:lnSpc>
              <a:buFontTx/>
              <a:buNone/>
              <a:defRPr/>
            </a:pPr>
            <a:r>
              <a:rPr lang="en-GB" sz="2400" b="1" dirty="0"/>
              <a:t>Section 3 – Budget</a:t>
            </a:r>
          </a:p>
          <a:p>
            <a:pPr marL="0" indent="0">
              <a:buFontTx/>
              <a:buNone/>
              <a:defRPr/>
            </a:pPr>
            <a:endParaRPr lang="en-US" sz="2000" i="1" dirty="0"/>
          </a:p>
          <a:p>
            <a:pPr>
              <a:defRPr/>
            </a:pPr>
            <a:r>
              <a:rPr lang="en-GB" sz="2000" dirty="0">
                <a:ea typeface="Times New Roman" panose="02020603050405020304" pitchFamily="18" charset="0"/>
              </a:rPr>
              <a:t>Budget table</a:t>
            </a:r>
          </a:p>
          <a:p>
            <a:pPr lvl="1">
              <a:defRPr/>
            </a:pPr>
            <a:r>
              <a:rPr lang="en-GB" sz="2000" dirty="0">
                <a:ea typeface="Times New Roman" panose="02020603050405020304" pitchFamily="18" charset="0"/>
              </a:rPr>
              <a:t>Item/Headings – show separately </a:t>
            </a:r>
          </a:p>
          <a:p>
            <a:pPr lvl="1">
              <a:defRPr/>
            </a:pPr>
            <a:r>
              <a:rPr lang="en-GB" sz="2000" dirty="0">
                <a:ea typeface="Times New Roman" panose="02020603050405020304" pitchFamily="18" charset="0"/>
              </a:rPr>
              <a:t>Amount from this grant and Amount from other funders</a:t>
            </a:r>
          </a:p>
          <a:p>
            <a:pPr lvl="1">
              <a:defRPr/>
            </a:pPr>
            <a:r>
              <a:rPr lang="en-GB" sz="2000" dirty="0">
                <a:ea typeface="Times New Roman" panose="02020603050405020304" pitchFamily="18" charset="0"/>
              </a:rPr>
              <a:t>Show calculations in this table</a:t>
            </a:r>
          </a:p>
          <a:p>
            <a:pPr lvl="1">
              <a:defRPr/>
            </a:pPr>
            <a:r>
              <a:rPr lang="en-GB" sz="2000" dirty="0">
                <a:ea typeface="Times New Roman" panose="02020603050405020304" pitchFamily="18" charset="0"/>
              </a:rPr>
              <a:t>Add totals at the bottom</a:t>
            </a:r>
          </a:p>
          <a:p>
            <a:pPr marL="457200" lvl="1" indent="0">
              <a:buFontTx/>
              <a:buNone/>
              <a:defRPr/>
            </a:pPr>
            <a:endParaRPr lang="en-GB" sz="2000" dirty="0">
              <a:ea typeface="Times New Roman" panose="02020603050405020304" pitchFamily="18" charset="0"/>
            </a:endParaRPr>
          </a:p>
          <a:p>
            <a:pPr>
              <a:defRPr/>
            </a:pPr>
            <a:r>
              <a:rPr lang="en-GB" sz="2000" dirty="0">
                <a:ea typeface="Times New Roman" panose="02020603050405020304" pitchFamily="18" charset="0"/>
              </a:rPr>
              <a:t>Any single items over £250 must be supported by further information - a quote, page taken from or copied from a catalogue, or a screen shot of a webpage.</a:t>
            </a:r>
          </a:p>
          <a:p>
            <a:pPr>
              <a:defRPr/>
            </a:pPr>
            <a:r>
              <a:rPr lang="en-GB" sz="2000" dirty="0">
                <a:ea typeface="Times New Roman" panose="02020603050405020304" pitchFamily="18" charset="0"/>
              </a:rPr>
              <a:t>A job description if you intend to employ staff</a:t>
            </a:r>
          </a:p>
          <a:p>
            <a:pPr marL="457200" lvl="1" indent="0">
              <a:buFontTx/>
              <a:buNone/>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81923" name="Picture 9">
            <a:extLst>
              <a:ext uri="{FF2B5EF4-FFF2-40B4-BE49-F238E27FC236}">
                <a16:creationId xmlns:a16="http://schemas.microsoft.com/office/drawing/2014/main" id="{3805D34B-3E35-8685-12FC-331FB1730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BD95157-BF5A-61DB-9A02-12B2EA5B8A0D}"/>
              </a:ext>
            </a:extLst>
          </p:cNvPr>
          <p:cNvSpPr>
            <a:spLocks noGrp="1" noChangeArrowheads="1"/>
          </p:cNvSpPr>
          <p:nvPr>
            <p:ph type="body" idx="1"/>
          </p:nvPr>
        </p:nvSpPr>
        <p:spPr>
          <a:xfrm>
            <a:off x="684213" y="1844675"/>
            <a:ext cx="7775575" cy="4654550"/>
          </a:xfrm>
        </p:spPr>
        <p:txBody>
          <a:bodyPr/>
          <a:lstStyle/>
          <a:p>
            <a:pPr marL="609600" indent="-609600" eaLnBrk="1" hangingPunct="1">
              <a:lnSpc>
                <a:spcPct val="80000"/>
              </a:lnSpc>
              <a:buFontTx/>
              <a:buNone/>
              <a:defRPr/>
            </a:pPr>
            <a:r>
              <a:rPr lang="en-GB" sz="2400" b="1" dirty="0"/>
              <a:t>Section 3 – Budget</a:t>
            </a:r>
          </a:p>
          <a:p>
            <a:pPr marL="0" indent="0">
              <a:buFontTx/>
              <a:buNone/>
              <a:defRPr/>
            </a:pPr>
            <a:endParaRPr lang="en-US" sz="2000" i="1" dirty="0"/>
          </a:p>
          <a:p>
            <a:pPr marL="0" indent="0">
              <a:buFontTx/>
              <a:buNone/>
              <a:defRPr/>
            </a:pPr>
            <a:endParaRPr lang="en-GB" sz="2000" dirty="0">
              <a:ea typeface="Times New Roman" panose="02020603050405020304" pitchFamily="18" charset="0"/>
            </a:endParaRPr>
          </a:p>
        </p:txBody>
      </p:sp>
      <p:pic>
        <p:nvPicPr>
          <p:cNvPr id="83971" name="Picture 9">
            <a:extLst>
              <a:ext uri="{FF2B5EF4-FFF2-40B4-BE49-F238E27FC236}">
                <a16:creationId xmlns:a16="http://schemas.microsoft.com/office/drawing/2014/main" id="{682AAEAB-EEF4-25A8-F55C-5D5C2EB27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00DC1DD1-3D6E-FB1C-017E-843A8D810D9D}"/>
              </a:ext>
            </a:extLst>
          </p:cNvPr>
          <p:cNvGraphicFramePr>
            <a:graphicFrameLocks noGrp="1"/>
          </p:cNvGraphicFramePr>
          <p:nvPr/>
        </p:nvGraphicFramePr>
        <p:xfrm>
          <a:off x="684213" y="2492375"/>
          <a:ext cx="7488237" cy="2982912"/>
        </p:xfrm>
        <a:graphic>
          <a:graphicData uri="http://schemas.openxmlformats.org/drawingml/2006/table">
            <a:tbl>
              <a:tblPr firstRow="1" bandRow="1">
                <a:tableStyleId>{5DA37D80-6434-44D0-A028-1B22A696006F}</a:tableStyleId>
              </a:tblPr>
              <a:tblGrid>
                <a:gridCol w="2735677">
                  <a:extLst>
                    <a:ext uri="{9D8B030D-6E8A-4147-A177-3AD203B41FA5}">
                      <a16:colId xmlns:a16="http://schemas.microsoft.com/office/drawing/2014/main" val="20000"/>
                    </a:ext>
                  </a:extLst>
                </a:gridCol>
                <a:gridCol w="2352733">
                  <a:extLst>
                    <a:ext uri="{9D8B030D-6E8A-4147-A177-3AD203B41FA5}">
                      <a16:colId xmlns:a16="http://schemas.microsoft.com/office/drawing/2014/main" val="20001"/>
                    </a:ext>
                  </a:extLst>
                </a:gridCol>
                <a:gridCol w="2399827">
                  <a:extLst>
                    <a:ext uri="{9D8B030D-6E8A-4147-A177-3AD203B41FA5}">
                      <a16:colId xmlns:a16="http://schemas.microsoft.com/office/drawing/2014/main" val="20002"/>
                    </a:ext>
                  </a:extLst>
                </a:gridCol>
              </a:tblGrid>
              <a:tr h="640293">
                <a:tc>
                  <a:txBody>
                    <a:bodyPr/>
                    <a:lstStyle/>
                    <a:p>
                      <a:r>
                        <a:rPr lang="en-GB" sz="1800" dirty="0"/>
                        <a:t>Item</a:t>
                      </a:r>
                    </a:p>
                  </a:txBody>
                  <a:tcPr marL="91445" marR="91445" marT="45735" marB="45735">
                    <a:solidFill>
                      <a:srgbClr val="99CC00"/>
                    </a:solidFill>
                  </a:tcPr>
                </a:tc>
                <a:tc>
                  <a:txBody>
                    <a:bodyPr/>
                    <a:lstStyle/>
                    <a:p>
                      <a:r>
                        <a:rPr lang="en-GB" sz="1800" dirty="0"/>
                        <a:t>Amount from this grant</a:t>
                      </a:r>
                    </a:p>
                  </a:txBody>
                  <a:tcPr marL="91445" marR="91445" marT="45735" marB="45735">
                    <a:solidFill>
                      <a:srgbClr val="99CC00"/>
                    </a:solidFill>
                  </a:tcPr>
                </a:tc>
                <a:tc>
                  <a:txBody>
                    <a:bodyPr/>
                    <a:lstStyle/>
                    <a:p>
                      <a:r>
                        <a:rPr lang="en-GB" sz="1800" dirty="0"/>
                        <a:t>Amount from other funder</a:t>
                      </a:r>
                    </a:p>
                  </a:txBody>
                  <a:tcPr marL="91445" marR="91445" marT="45735" marB="45735">
                    <a:solidFill>
                      <a:srgbClr val="99CC00"/>
                    </a:solidFill>
                  </a:tcPr>
                </a:tc>
                <a:extLst>
                  <a:ext uri="{0D108BD9-81ED-4DB2-BD59-A6C34878D82A}">
                    <a16:rowId xmlns:a16="http://schemas.microsoft.com/office/drawing/2014/main" val="10000"/>
                  </a:ext>
                </a:extLst>
              </a:tr>
              <a:tr h="640293">
                <a:tc>
                  <a:txBody>
                    <a:bodyPr/>
                    <a:lstStyle/>
                    <a:p>
                      <a:r>
                        <a:rPr lang="en-GB" sz="1800" dirty="0"/>
                        <a:t>Support Worker (7-hours per week @ £15ph)</a:t>
                      </a:r>
                    </a:p>
                  </a:txBody>
                  <a:tcPr marL="91445" marR="91445" marT="45735" marB="45735">
                    <a:noFill/>
                  </a:tcPr>
                </a:tc>
                <a:tc>
                  <a:txBody>
                    <a:bodyPr/>
                    <a:lstStyle/>
                    <a:p>
                      <a:r>
                        <a:rPr lang="en-GB" sz="1800" dirty="0"/>
                        <a:t>£5,460</a:t>
                      </a:r>
                    </a:p>
                  </a:txBody>
                  <a:tcPr marL="91445" marR="91445" marT="45735" marB="45735">
                    <a:noFill/>
                  </a:tcPr>
                </a:tc>
                <a:tc>
                  <a:txBody>
                    <a:bodyPr/>
                    <a:lstStyle/>
                    <a:p>
                      <a:r>
                        <a:rPr lang="en-GB" sz="1800" dirty="0"/>
                        <a:t>£2,500</a:t>
                      </a:r>
                    </a:p>
                  </a:txBody>
                  <a:tcPr marL="91445" marR="91445" marT="45735" marB="45735">
                    <a:noFill/>
                  </a:tcPr>
                </a:tc>
                <a:extLst>
                  <a:ext uri="{0D108BD9-81ED-4DB2-BD59-A6C34878D82A}">
                    <a16:rowId xmlns:a16="http://schemas.microsoft.com/office/drawing/2014/main" val="10001"/>
                  </a:ext>
                </a:extLst>
              </a:tr>
              <a:tr h="640293">
                <a:tc>
                  <a:txBody>
                    <a:bodyPr/>
                    <a:lstStyle/>
                    <a:p>
                      <a:r>
                        <a:rPr lang="en-GB" sz="1800" dirty="0"/>
                        <a:t>Room hire (£50 per session x 26 sessions)</a:t>
                      </a:r>
                    </a:p>
                  </a:txBody>
                  <a:tcPr marL="91445" marR="91445" marT="45735" marB="45735">
                    <a:noFill/>
                  </a:tcPr>
                </a:tc>
                <a:tc>
                  <a:txBody>
                    <a:bodyPr/>
                    <a:lstStyle/>
                    <a:p>
                      <a:r>
                        <a:rPr lang="en-GB" sz="1800" dirty="0"/>
                        <a:t>£1,300</a:t>
                      </a:r>
                    </a:p>
                  </a:txBody>
                  <a:tcPr marL="91445" marR="91445" marT="45735" marB="45735">
                    <a:noFill/>
                  </a:tcPr>
                </a:tc>
                <a:tc>
                  <a:txBody>
                    <a:bodyPr/>
                    <a:lstStyle/>
                    <a:p>
                      <a:r>
                        <a:rPr lang="en-GB" sz="1800" dirty="0"/>
                        <a:t>£0</a:t>
                      </a:r>
                    </a:p>
                  </a:txBody>
                  <a:tcPr marL="91445" marR="91445" marT="45735" marB="45735">
                    <a:noFill/>
                  </a:tcPr>
                </a:tc>
                <a:extLst>
                  <a:ext uri="{0D108BD9-81ED-4DB2-BD59-A6C34878D82A}">
                    <a16:rowId xmlns:a16="http://schemas.microsoft.com/office/drawing/2014/main" val="10002"/>
                  </a:ext>
                </a:extLst>
              </a:tr>
              <a:tr h="691070">
                <a:tc>
                  <a:txBody>
                    <a:bodyPr/>
                    <a:lstStyle/>
                    <a:p>
                      <a:r>
                        <a:rPr lang="en-GB" sz="1800" dirty="0"/>
                        <a:t>Refreshments (£10 per session x 26 sessions)</a:t>
                      </a:r>
                    </a:p>
                  </a:txBody>
                  <a:tcPr marL="91445" marR="91445" marT="45735" marB="45735">
                    <a:noFill/>
                  </a:tcPr>
                </a:tc>
                <a:tc>
                  <a:txBody>
                    <a:bodyPr/>
                    <a:lstStyle/>
                    <a:p>
                      <a:r>
                        <a:rPr lang="en-GB" sz="1800" dirty="0"/>
                        <a:t>£260</a:t>
                      </a:r>
                    </a:p>
                  </a:txBody>
                  <a:tcPr marL="91445" marR="91445" marT="45735" marB="45735">
                    <a:noFill/>
                  </a:tcPr>
                </a:tc>
                <a:tc>
                  <a:txBody>
                    <a:bodyPr/>
                    <a:lstStyle/>
                    <a:p>
                      <a:r>
                        <a:rPr lang="en-GB" sz="1800" dirty="0"/>
                        <a:t>£0</a:t>
                      </a:r>
                    </a:p>
                  </a:txBody>
                  <a:tcPr marL="91445" marR="91445" marT="45735" marB="45735">
                    <a:noFill/>
                  </a:tcPr>
                </a:tc>
                <a:extLst>
                  <a:ext uri="{0D108BD9-81ED-4DB2-BD59-A6C34878D82A}">
                    <a16:rowId xmlns:a16="http://schemas.microsoft.com/office/drawing/2014/main" val="10003"/>
                  </a:ext>
                </a:extLst>
              </a:tr>
              <a:tr h="370963">
                <a:tc>
                  <a:txBody>
                    <a:bodyPr/>
                    <a:lstStyle/>
                    <a:p>
                      <a:r>
                        <a:rPr lang="en-GB" sz="1800" b="1" dirty="0"/>
                        <a:t>TOTALS</a:t>
                      </a:r>
                    </a:p>
                  </a:txBody>
                  <a:tcPr marL="91445" marR="91445" marT="45735" marB="45735">
                    <a:noFill/>
                  </a:tcPr>
                </a:tc>
                <a:tc>
                  <a:txBody>
                    <a:bodyPr/>
                    <a:lstStyle/>
                    <a:p>
                      <a:r>
                        <a:rPr lang="en-GB" sz="1800" dirty="0"/>
                        <a:t>£7,020</a:t>
                      </a:r>
                    </a:p>
                  </a:txBody>
                  <a:tcPr marL="91445" marR="91445" marT="45735" marB="45735">
                    <a:noFill/>
                  </a:tcPr>
                </a:tc>
                <a:tc>
                  <a:txBody>
                    <a:bodyPr/>
                    <a:lstStyle/>
                    <a:p>
                      <a:r>
                        <a:rPr lang="en-GB" sz="1800" dirty="0"/>
                        <a:t>£2,500</a:t>
                      </a:r>
                    </a:p>
                  </a:txBody>
                  <a:tcPr marL="91445" marR="91445" marT="45735" marB="45735">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3C86F907-FA22-8822-A7EC-2EB04B3FD94F}"/>
              </a:ext>
            </a:extLst>
          </p:cNvPr>
          <p:cNvSpPr>
            <a:spLocks noGrp="1" noChangeArrowheads="1"/>
          </p:cNvSpPr>
          <p:nvPr>
            <p:ph type="body" idx="1"/>
          </p:nvPr>
        </p:nvSpPr>
        <p:spPr>
          <a:xfrm>
            <a:off x="684213" y="1844675"/>
            <a:ext cx="7775575" cy="4654550"/>
          </a:xfrm>
        </p:spPr>
        <p:txBody>
          <a:bodyPr/>
          <a:lstStyle/>
          <a:p>
            <a:pPr marL="609600" indent="-609600" eaLnBrk="1" hangingPunct="1">
              <a:lnSpc>
                <a:spcPct val="80000"/>
              </a:lnSpc>
              <a:buFontTx/>
              <a:buNone/>
              <a:defRPr/>
            </a:pPr>
            <a:r>
              <a:rPr lang="en-GB" sz="2400" b="1" dirty="0"/>
              <a:t>Section 4 – Support received</a:t>
            </a:r>
          </a:p>
          <a:p>
            <a:pPr marL="0" indent="0">
              <a:buFontTx/>
              <a:buNone/>
              <a:defRPr/>
            </a:pPr>
            <a:endParaRPr lang="en-US" sz="2000" i="1" dirty="0"/>
          </a:p>
          <a:p>
            <a:pPr>
              <a:defRPr/>
            </a:pPr>
            <a:r>
              <a:rPr lang="en-GB" sz="2000" dirty="0">
                <a:ea typeface="Times New Roman" panose="02020603050405020304" pitchFamily="18" charset="0"/>
              </a:rPr>
              <a:t>Who has helped you with the application</a:t>
            </a:r>
          </a:p>
          <a:p>
            <a:pPr lvl="1">
              <a:defRPr/>
            </a:pPr>
            <a:r>
              <a:rPr lang="en-GB" sz="2000" dirty="0">
                <a:ea typeface="Times New Roman" panose="02020603050405020304" pitchFamily="18" charset="0"/>
              </a:rPr>
              <a:t>Online 1-to-1 meeting to discuss your project</a:t>
            </a:r>
          </a:p>
          <a:p>
            <a:pPr lvl="1">
              <a:defRPr/>
            </a:pPr>
            <a:r>
              <a:rPr lang="en-GB" sz="2000" dirty="0">
                <a:ea typeface="Times New Roman" panose="02020603050405020304" pitchFamily="18" charset="0"/>
              </a:rPr>
              <a:t>Or have you had support from elsewhere</a:t>
            </a:r>
          </a:p>
          <a:p>
            <a:pPr>
              <a:defRPr/>
            </a:pPr>
            <a:endParaRPr lang="en-GB" sz="2000" dirty="0">
              <a:ea typeface="Times New Roman" panose="02020603050405020304" pitchFamily="18" charset="0"/>
            </a:endParaRPr>
          </a:p>
          <a:p>
            <a:pPr>
              <a:defRPr/>
            </a:pPr>
            <a:r>
              <a:rPr lang="en-GB" sz="2000" dirty="0">
                <a:ea typeface="Times New Roman" panose="02020603050405020304" pitchFamily="18" charset="0"/>
              </a:rPr>
              <a:t>If working in partnership, have you spoken to the partners </a:t>
            </a:r>
          </a:p>
          <a:p>
            <a:pPr lvl="1">
              <a:defRPr/>
            </a:pPr>
            <a:r>
              <a:rPr lang="en-GB" sz="2000" dirty="0">
                <a:ea typeface="Times New Roman" panose="02020603050405020304" pitchFamily="18" charset="0"/>
              </a:rPr>
              <a:t>If in partnership, should be saying Yes</a:t>
            </a:r>
          </a:p>
          <a:p>
            <a:pPr lvl="1">
              <a:defRPr/>
            </a:pPr>
            <a:r>
              <a:rPr lang="en-GB" sz="2000" dirty="0">
                <a:ea typeface="Times New Roman" panose="02020603050405020304" pitchFamily="18" charset="0"/>
              </a:rPr>
              <a:t>We want to see that you have spoken with partners and that they are on-board</a:t>
            </a:r>
          </a:p>
          <a:p>
            <a:pPr marL="0" indent="0">
              <a:buFontTx/>
              <a:buNone/>
              <a:defRPr/>
            </a:pPr>
            <a:endParaRPr lang="en-GB" sz="2000" dirty="0">
              <a:ea typeface="Times New Roman" panose="02020603050405020304" pitchFamily="18" charset="0"/>
            </a:endParaRPr>
          </a:p>
        </p:txBody>
      </p:sp>
      <p:pic>
        <p:nvPicPr>
          <p:cNvPr id="86019" name="Picture 9">
            <a:extLst>
              <a:ext uri="{FF2B5EF4-FFF2-40B4-BE49-F238E27FC236}">
                <a16:creationId xmlns:a16="http://schemas.microsoft.com/office/drawing/2014/main" id="{F042ED0B-0505-ADCE-E2DC-BBAC7C0C5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351D7355-1F05-0621-E03A-07718E2884FB}"/>
              </a:ext>
            </a:extLst>
          </p:cNvPr>
          <p:cNvSpPr>
            <a:spLocks noGrp="1" noChangeArrowheads="1"/>
          </p:cNvSpPr>
          <p:nvPr>
            <p:ph type="body" idx="1"/>
          </p:nvPr>
        </p:nvSpPr>
        <p:spPr>
          <a:xfrm>
            <a:off x="684213" y="1844675"/>
            <a:ext cx="7991475" cy="4319588"/>
          </a:xfrm>
        </p:spPr>
        <p:txBody>
          <a:bodyPr/>
          <a:lstStyle/>
          <a:p>
            <a:pPr marL="609600" indent="-609600" eaLnBrk="1" hangingPunct="1">
              <a:lnSpc>
                <a:spcPct val="80000"/>
              </a:lnSpc>
              <a:buFontTx/>
              <a:buNone/>
              <a:defRPr/>
            </a:pPr>
            <a:r>
              <a:rPr lang="en-GB" sz="2400" b="1" dirty="0"/>
              <a:t>Background of CC &amp; HC Grants</a:t>
            </a:r>
          </a:p>
          <a:p>
            <a:pPr marL="0" indent="0">
              <a:buFontTx/>
              <a:buNone/>
              <a:defRPr/>
            </a:pPr>
            <a:endParaRPr lang="en-GB" sz="2000" dirty="0">
              <a:ea typeface="Times New Roman" panose="02020603050405020304" pitchFamily="18" charset="0"/>
            </a:endParaRPr>
          </a:p>
          <a:p>
            <a:pPr marL="0" indent="0">
              <a:buFontTx/>
              <a:buNone/>
              <a:defRPr/>
            </a:pPr>
            <a:r>
              <a:rPr lang="en-GB" sz="2400" dirty="0">
                <a:ea typeface="Times New Roman" panose="02020603050405020304" pitchFamily="18" charset="0"/>
              </a:rPr>
              <a:t>Funding is in response to the significant and widespread disorder which led to negative behaviours within local communities in 2024, and comes from the Ministry of Housing, Communities and Local Government (MHCLG)</a:t>
            </a:r>
          </a:p>
          <a:p>
            <a:pPr marL="0" indent="0">
              <a:buFontTx/>
              <a:buNone/>
              <a:defRPr/>
            </a:pPr>
            <a:endParaRPr lang="en-GB" sz="2000" dirty="0">
              <a:ea typeface="Times New Roman" panose="02020603050405020304" pitchFamily="18" charset="0"/>
            </a:endParaRPr>
          </a:p>
          <a:p>
            <a:pPr marL="0" indent="0">
              <a:buFontTx/>
              <a:buNone/>
              <a:defRPr/>
            </a:pPr>
            <a:r>
              <a:rPr lang="en-GB" sz="2400" dirty="0">
                <a:ea typeface="Times New Roman" panose="02020603050405020304" pitchFamily="18" charset="0"/>
              </a:rPr>
              <a:t>The purpose of the grant programme is to:</a:t>
            </a:r>
            <a:endParaRPr lang="en-GB" sz="2400" dirty="0">
              <a:latin typeface="Times New Roman" panose="02020603050405020304" pitchFamily="18" charset="0"/>
              <a:ea typeface="Times New Roman" panose="02020603050405020304" pitchFamily="18" charset="0"/>
            </a:endParaRPr>
          </a:p>
          <a:p>
            <a:pPr>
              <a:defRPr/>
            </a:pPr>
            <a:r>
              <a:rPr lang="en-GB" sz="2400" dirty="0">
                <a:ea typeface="Times New Roman" panose="02020603050405020304" pitchFamily="18" charset="0"/>
              </a:rPr>
              <a:t>Reduce the risk of further public disorder in the future</a:t>
            </a:r>
            <a:endParaRPr lang="en-GB" sz="2400" dirty="0">
              <a:latin typeface="Times New Roman" panose="02020603050405020304" pitchFamily="18" charset="0"/>
              <a:ea typeface="Times New Roman" panose="02020603050405020304" pitchFamily="18" charset="0"/>
            </a:endParaRPr>
          </a:p>
          <a:p>
            <a:pPr>
              <a:defRPr/>
            </a:pPr>
            <a:r>
              <a:rPr lang="en-GB" sz="2400" dirty="0">
                <a:ea typeface="Times New Roman" panose="02020603050405020304" pitchFamily="18" charset="0"/>
              </a:rPr>
              <a:t>Rebuild social trust and promote cohesion between communities</a:t>
            </a:r>
            <a:endParaRPr lang="en-GB" sz="2400" dirty="0">
              <a:latin typeface="Times New Roman" panose="02020603050405020304" pitchFamily="18" charset="0"/>
              <a:ea typeface="Times New Roman" panose="02020603050405020304" pitchFamily="18" charset="0"/>
            </a:endParaRPr>
          </a:p>
          <a:p>
            <a:pPr marL="0" indent="0">
              <a:buFontTx/>
              <a:buNone/>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a:p>
            <a:pPr>
              <a:buFontTx/>
              <a:buNone/>
              <a:defRPr/>
            </a:pPr>
            <a:r>
              <a:rPr lang="en-GB" sz="1800" dirty="0">
                <a:ea typeface="Times New Roman" panose="02020603050405020304" pitchFamily="18" charset="0"/>
              </a:rPr>
              <a:t> </a:t>
            </a:r>
            <a:endParaRPr lang="en-GB" sz="1800" dirty="0">
              <a:latin typeface="Times New Roman" panose="02020603050405020304" pitchFamily="18" charset="0"/>
              <a:ea typeface="Times New Roman" panose="02020603050405020304" pitchFamily="18" charset="0"/>
            </a:endParaRPr>
          </a:p>
          <a:p>
            <a:pPr marL="0" indent="0">
              <a:buFontTx/>
              <a:buNone/>
              <a:defRPr/>
            </a:pPr>
            <a:endParaRPr lang="en-US" sz="2400" dirty="0"/>
          </a:p>
        </p:txBody>
      </p:sp>
      <p:pic>
        <p:nvPicPr>
          <p:cNvPr id="12291" name="Picture 9">
            <a:extLst>
              <a:ext uri="{FF2B5EF4-FFF2-40B4-BE49-F238E27FC236}">
                <a16:creationId xmlns:a16="http://schemas.microsoft.com/office/drawing/2014/main" id="{F0CAF6CD-8ED5-B8E4-D9EC-ED246A474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E5C537C7-BF3C-EA0D-44E9-659CADF71FAA}"/>
              </a:ext>
            </a:extLst>
          </p:cNvPr>
          <p:cNvSpPr>
            <a:spLocks noGrp="1" noChangeArrowheads="1"/>
          </p:cNvSpPr>
          <p:nvPr>
            <p:ph type="body" idx="1"/>
          </p:nvPr>
        </p:nvSpPr>
        <p:spPr>
          <a:xfrm>
            <a:off x="684213" y="1844675"/>
            <a:ext cx="7775575" cy="4654550"/>
          </a:xfrm>
        </p:spPr>
        <p:txBody>
          <a:bodyPr/>
          <a:lstStyle/>
          <a:p>
            <a:pPr marL="609600" indent="-609600" eaLnBrk="1" hangingPunct="1">
              <a:lnSpc>
                <a:spcPct val="80000"/>
              </a:lnSpc>
              <a:buFontTx/>
              <a:buNone/>
              <a:defRPr/>
            </a:pPr>
            <a:r>
              <a:rPr lang="en-GB" sz="2400" b="1" dirty="0"/>
              <a:t>Section 5 – References</a:t>
            </a:r>
          </a:p>
          <a:p>
            <a:pPr marL="0" indent="0">
              <a:buFontTx/>
              <a:buNone/>
              <a:defRPr/>
            </a:pPr>
            <a:endParaRPr lang="en-US" sz="2000" i="1" dirty="0"/>
          </a:p>
          <a:p>
            <a:pPr>
              <a:defRPr/>
            </a:pPr>
            <a:r>
              <a:rPr lang="en-GB" sz="2000" dirty="0">
                <a:ea typeface="Times New Roman" panose="02020603050405020304" pitchFamily="18" charset="0"/>
              </a:rPr>
              <a:t>2 References for your organisations work</a:t>
            </a:r>
          </a:p>
          <a:p>
            <a:pPr lvl="1">
              <a:defRPr/>
            </a:pPr>
            <a:r>
              <a:rPr lang="en-GB" sz="2000" dirty="0">
                <a:ea typeface="Times New Roman" panose="02020603050405020304" pitchFamily="18" charset="0"/>
              </a:rPr>
              <a:t>Name</a:t>
            </a:r>
          </a:p>
          <a:p>
            <a:pPr lvl="1">
              <a:defRPr/>
            </a:pPr>
            <a:r>
              <a:rPr lang="en-GB" sz="2000" dirty="0">
                <a:ea typeface="Times New Roman" panose="02020603050405020304" pitchFamily="18" charset="0"/>
              </a:rPr>
              <a:t>Organisation</a:t>
            </a:r>
          </a:p>
          <a:p>
            <a:pPr lvl="1">
              <a:defRPr/>
            </a:pPr>
            <a:r>
              <a:rPr lang="en-GB" sz="2000" dirty="0">
                <a:ea typeface="Times New Roman" panose="02020603050405020304" pitchFamily="18" charset="0"/>
              </a:rPr>
              <a:t>Email and Telephone</a:t>
            </a:r>
          </a:p>
          <a:p>
            <a:pPr>
              <a:defRPr/>
            </a:pPr>
            <a:endParaRPr lang="en-GB" sz="2000" dirty="0">
              <a:ea typeface="Times New Roman" panose="02020603050405020304" pitchFamily="18" charset="0"/>
            </a:endParaRPr>
          </a:p>
          <a:p>
            <a:pPr>
              <a:defRPr/>
            </a:pPr>
            <a:r>
              <a:rPr lang="en-GB" sz="2000" dirty="0">
                <a:ea typeface="Times New Roman" panose="02020603050405020304" pitchFamily="18" charset="0"/>
              </a:rPr>
              <a:t>Make sure they are people we can approach</a:t>
            </a:r>
          </a:p>
          <a:p>
            <a:pPr lvl="1">
              <a:defRPr/>
            </a:pPr>
            <a:r>
              <a:rPr lang="en-GB" sz="2000" dirty="0">
                <a:ea typeface="Times New Roman" panose="02020603050405020304" pitchFamily="18" charset="0"/>
              </a:rPr>
              <a:t>Get their approval</a:t>
            </a:r>
          </a:p>
          <a:p>
            <a:pPr lvl="1">
              <a:defRPr/>
            </a:pPr>
            <a:r>
              <a:rPr lang="en-GB" sz="2000" dirty="0">
                <a:ea typeface="Times New Roman" panose="02020603050405020304" pitchFamily="18" charset="0"/>
              </a:rPr>
              <a:t>Make sure they know about the project and your application</a:t>
            </a:r>
          </a:p>
          <a:p>
            <a:pPr lvl="1">
              <a:defRPr/>
            </a:pPr>
            <a:r>
              <a:rPr lang="en-GB" sz="2000" dirty="0">
                <a:ea typeface="Times New Roman" panose="02020603050405020304" pitchFamily="18" charset="0"/>
              </a:rPr>
              <a:t>People who can advocate and be positive about your work</a:t>
            </a:r>
            <a:endParaRPr lang="en-GB" sz="16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88067" name="Picture 9">
            <a:extLst>
              <a:ext uri="{FF2B5EF4-FFF2-40B4-BE49-F238E27FC236}">
                <a16:creationId xmlns:a16="http://schemas.microsoft.com/office/drawing/2014/main" id="{4C59696A-9DB9-E92C-7695-738DB2D54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EF40072E-A0CF-B365-C96F-70890C470AD3}"/>
              </a:ext>
            </a:extLst>
          </p:cNvPr>
          <p:cNvSpPr>
            <a:spLocks noGrp="1" noChangeArrowheads="1"/>
          </p:cNvSpPr>
          <p:nvPr>
            <p:ph type="body" idx="1"/>
          </p:nvPr>
        </p:nvSpPr>
        <p:spPr>
          <a:xfrm>
            <a:off x="684213" y="1844675"/>
            <a:ext cx="7775575" cy="4654550"/>
          </a:xfrm>
        </p:spPr>
        <p:txBody>
          <a:bodyPr/>
          <a:lstStyle/>
          <a:p>
            <a:pPr marL="609600" indent="-609600" eaLnBrk="1" hangingPunct="1">
              <a:lnSpc>
                <a:spcPct val="80000"/>
              </a:lnSpc>
              <a:buFontTx/>
              <a:buNone/>
              <a:defRPr/>
            </a:pPr>
            <a:r>
              <a:rPr lang="en-GB" sz="2400" b="1" dirty="0"/>
              <a:t>Section 6 – Grant agreement</a:t>
            </a:r>
          </a:p>
          <a:p>
            <a:pPr marL="0" indent="0">
              <a:buFontTx/>
              <a:buNone/>
              <a:defRPr/>
            </a:pPr>
            <a:endParaRPr lang="en-US" sz="2000" i="1" dirty="0"/>
          </a:p>
          <a:p>
            <a:pPr>
              <a:defRPr/>
            </a:pPr>
            <a:r>
              <a:rPr lang="en-GB" sz="2000" dirty="0">
                <a:ea typeface="Times New Roman" panose="02020603050405020304" pitchFamily="18" charset="0"/>
              </a:rPr>
              <a:t>Read through and make sure you can meet the requirements</a:t>
            </a:r>
          </a:p>
          <a:p>
            <a:pPr>
              <a:defRPr/>
            </a:pPr>
            <a:r>
              <a:rPr lang="en-GB" sz="2000" dirty="0">
                <a:ea typeface="Times New Roman" panose="02020603050405020304" pitchFamily="18" charset="0"/>
              </a:rPr>
              <a:t>Final sign-off by you also needed</a:t>
            </a:r>
          </a:p>
          <a:p>
            <a:pPr marL="0" indent="0">
              <a:buFontTx/>
              <a:buNone/>
              <a:defRPr/>
            </a:pPr>
            <a:endParaRPr lang="en-GB" sz="2000" dirty="0">
              <a:ea typeface="Times New Roman" panose="02020603050405020304" pitchFamily="18" charset="0"/>
            </a:endParaRPr>
          </a:p>
          <a:p>
            <a:pPr marL="0" indent="0">
              <a:buFontTx/>
              <a:buNone/>
              <a:defRPr/>
            </a:pPr>
            <a:r>
              <a:rPr lang="en-GB" sz="2000" b="1" dirty="0">
                <a:ea typeface="Times New Roman" panose="02020603050405020304" pitchFamily="18" charset="0"/>
              </a:rPr>
              <a:t>Appendices – Checklist and Payment details</a:t>
            </a:r>
          </a:p>
          <a:p>
            <a:pPr>
              <a:defRPr/>
            </a:pPr>
            <a:r>
              <a:rPr lang="en-GB" sz="2000" dirty="0">
                <a:ea typeface="Times New Roman" panose="02020603050405020304" pitchFamily="18" charset="0"/>
              </a:rPr>
              <a:t>Check the checklist and that you have the required documents ready to attach and send</a:t>
            </a:r>
          </a:p>
          <a:p>
            <a:pPr>
              <a:defRPr/>
            </a:pPr>
            <a:r>
              <a:rPr lang="en-GB" sz="2000" dirty="0">
                <a:ea typeface="Times New Roman" panose="02020603050405020304" pitchFamily="18" charset="0"/>
              </a:rPr>
              <a:t>Double check this – majority of applications have missing documents</a:t>
            </a:r>
          </a:p>
          <a:p>
            <a:pPr marL="0" indent="0">
              <a:buFontTx/>
              <a:buNone/>
              <a:defRPr/>
            </a:pPr>
            <a:endParaRPr lang="en-GB" sz="2000" dirty="0">
              <a:ea typeface="Times New Roman" panose="02020603050405020304" pitchFamily="18" charset="0"/>
            </a:endParaRPr>
          </a:p>
        </p:txBody>
      </p:sp>
      <p:pic>
        <p:nvPicPr>
          <p:cNvPr id="90115" name="Picture 9">
            <a:extLst>
              <a:ext uri="{FF2B5EF4-FFF2-40B4-BE49-F238E27FC236}">
                <a16:creationId xmlns:a16="http://schemas.microsoft.com/office/drawing/2014/main" id="{2A01A492-6760-1F45-D613-8620946EF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AC6AA7C-13EB-8B52-49CF-17B9B9726328}"/>
              </a:ext>
            </a:extLst>
          </p:cNvPr>
          <p:cNvSpPr>
            <a:spLocks noGrp="1" noChangeArrowheads="1"/>
          </p:cNvSpPr>
          <p:nvPr>
            <p:ph type="body" idx="1"/>
          </p:nvPr>
        </p:nvSpPr>
        <p:spPr>
          <a:xfrm>
            <a:off x="684213" y="1844675"/>
            <a:ext cx="7343775" cy="4654550"/>
          </a:xfrm>
        </p:spPr>
        <p:txBody>
          <a:bodyPr/>
          <a:lstStyle/>
          <a:p>
            <a:pPr marL="609600" indent="-609600" eaLnBrk="1" hangingPunct="1">
              <a:lnSpc>
                <a:spcPct val="80000"/>
              </a:lnSpc>
              <a:buFontTx/>
              <a:buNone/>
              <a:defRPr/>
            </a:pPr>
            <a:r>
              <a:rPr lang="en-GB" sz="2400" b="1" dirty="0"/>
              <a:t>Monitoring and Reporting</a:t>
            </a:r>
          </a:p>
          <a:p>
            <a:pPr marL="0" indent="0">
              <a:buFontTx/>
              <a:buNone/>
              <a:defRPr/>
            </a:pPr>
            <a:endParaRPr lang="en-US" sz="2000" i="1" dirty="0"/>
          </a:p>
          <a:p>
            <a:pPr>
              <a:defRPr/>
            </a:pPr>
            <a:r>
              <a:rPr lang="en-GB" sz="2000" dirty="0"/>
              <a:t>End of Project Reporting Form - 4 weeks after the end of the funded activity</a:t>
            </a:r>
          </a:p>
          <a:p>
            <a:pPr>
              <a:defRPr/>
            </a:pPr>
            <a:r>
              <a:rPr lang="en-GB" sz="2000" dirty="0"/>
              <a:t>Face-to-face monitoring visit by the CC&amp;HCO to a live funded activity</a:t>
            </a:r>
          </a:p>
          <a:p>
            <a:pPr marL="0" indent="0">
              <a:buFontTx/>
              <a:buNone/>
              <a:defRPr/>
            </a:pPr>
            <a:endParaRPr lang="en-GB" sz="2000" dirty="0"/>
          </a:p>
          <a:p>
            <a:pPr>
              <a:defRPr/>
            </a:pPr>
            <a:r>
              <a:rPr lang="en-GB" sz="2000" dirty="0"/>
              <a:t>Ask participants to complete the Community Cohesion and Hate Crime Grants impact survey </a:t>
            </a:r>
            <a:r>
              <a:rPr lang="en-GB" sz="2000" u="sng" dirty="0">
                <a:hlinkClick r:id="rId3"/>
              </a:rPr>
              <a:t>Community Cohesion and Hate Crime Grants impact survey – Fill in form</a:t>
            </a:r>
            <a:endParaRPr lang="en-GB" sz="2000" dirty="0"/>
          </a:p>
          <a:p>
            <a:pPr marL="0" indent="0">
              <a:buFontTx/>
              <a:buNone/>
              <a:defRPr/>
            </a:pPr>
            <a:endParaRPr lang="en-GB" sz="2000" dirty="0">
              <a:ea typeface="Times New Roman" panose="02020603050405020304" pitchFamily="18" charset="0"/>
            </a:endParaRPr>
          </a:p>
          <a:p>
            <a:pPr marL="0" indent="0">
              <a:buFontTx/>
              <a:buNone/>
              <a:defRPr/>
            </a:pPr>
            <a:endParaRPr lang="en-GB" sz="2000" dirty="0">
              <a:ea typeface="Times New Roman" panose="02020603050405020304" pitchFamily="18" charset="0"/>
            </a:endParaRPr>
          </a:p>
        </p:txBody>
      </p:sp>
      <p:pic>
        <p:nvPicPr>
          <p:cNvPr id="92163" name="Picture 9">
            <a:extLst>
              <a:ext uri="{FF2B5EF4-FFF2-40B4-BE49-F238E27FC236}">
                <a16:creationId xmlns:a16="http://schemas.microsoft.com/office/drawing/2014/main" id="{AD293B33-F28B-C5BF-66BA-0DF149BD6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92D67FE1-6CFF-FC82-59DB-DED438E1C3AC}"/>
              </a:ext>
            </a:extLst>
          </p:cNvPr>
          <p:cNvSpPr>
            <a:spLocks noGrp="1" noChangeArrowheads="1"/>
          </p:cNvSpPr>
          <p:nvPr>
            <p:ph type="body" idx="1"/>
          </p:nvPr>
        </p:nvSpPr>
        <p:spPr>
          <a:xfrm>
            <a:off x="0" y="1700213"/>
            <a:ext cx="8675688" cy="4065587"/>
          </a:xfrm>
        </p:spPr>
        <p:txBody>
          <a:bodyPr/>
          <a:lstStyle/>
          <a:p>
            <a:pPr marL="914400" lvl="1" indent="-457200" eaLnBrk="1" hangingPunct="1">
              <a:buFontTx/>
              <a:buNone/>
            </a:pPr>
            <a:r>
              <a:rPr lang="en-GB" altLang="en-US" sz="3200" b="1">
                <a:solidFill>
                  <a:srgbClr val="000000"/>
                </a:solidFill>
                <a:cs typeface="Times New Roman" panose="02020603050405020304" pitchFamily="18" charset="0"/>
              </a:rPr>
              <a:t>	</a:t>
            </a:r>
          </a:p>
          <a:p>
            <a:pPr marL="914400" lvl="1" indent="-457200" eaLnBrk="1" hangingPunct="1">
              <a:buFontTx/>
              <a:buNone/>
            </a:pPr>
            <a:endParaRPr lang="en-GB" altLang="en-US" sz="3200" b="1">
              <a:solidFill>
                <a:srgbClr val="000000"/>
              </a:solidFill>
              <a:cs typeface="Times New Roman" panose="02020603050405020304" pitchFamily="18" charset="0"/>
            </a:endParaRPr>
          </a:p>
          <a:p>
            <a:pPr marL="914400" lvl="1" indent="-457200" algn="ctr" eaLnBrk="1" hangingPunct="1">
              <a:buFontTx/>
              <a:buNone/>
            </a:pPr>
            <a:r>
              <a:rPr lang="en-GB" altLang="en-US" sz="3200" b="1">
                <a:solidFill>
                  <a:srgbClr val="000000"/>
                </a:solidFill>
                <a:cs typeface="Times New Roman" panose="02020603050405020304" pitchFamily="18" charset="0"/>
              </a:rPr>
              <a:t>Any questions?</a:t>
            </a:r>
          </a:p>
        </p:txBody>
      </p:sp>
      <p:pic>
        <p:nvPicPr>
          <p:cNvPr id="94211" name="Picture 5">
            <a:extLst>
              <a:ext uri="{FF2B5EF4-FFF2-40B4-BE49-F238E27FC236}">
                <a16:creationId xmlns:a16="http://schemas.microsoft.com/office/drawing/2014/main" id="{156581A2-88A3-0E3B-EC58-DD8C968BD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EDFF5C4-0FF9-2CBB-D5A9-83C3560F3A53}"/>
              </a:ext>
            </a:extLst>
          </p:cNvPr>
          <p:cNvSpPr>
            <a:spLocks noGrp="1" noChangeArrowheads="1"/>
          </p:cNvSpPr>
          <p:nvPr>
            <p:ph type="body" idx="1"/>
          </p:nvPr>
        </p:nvSpPr>
        <p:spPr>
          <a:xfrm>
            <a:off x="684213" y="1844675"/>
            <a:ext cx="7559675" cy="4319588"/>
          </a:xfrm>
        </p:spPr>
        <p:txBody>
          <a:bodyPr/>
          <a:lstStyle/>
          <a:p>
            <a:pPr marL="609600" indent="-609600" eaLnBrk="1" hangingPunct="1">
              <a:lnSpc>
                <a:spcPct val="80000"/>
              </a:lnSpc>
              <a:buFontTx/>
              <a:buNone/>
              <a:defRPr/>
            </a:pPr>
            <a:r>
              <a:rPr lang="en-GB" sz="2400" b="1" dirty="0"/>
              <a:t>CC &amp; HC Grant – Developing your application</a:t>
            </a:r>
          </a:p>
          <a:p>
            <a:pPr marL="609600" indent="-609600" eaLnBrk="1" hangingPunct="1">
              <a:lnSpc>
                <a:spcPct val="80000"/>
              </a:lnSpc>
              <a:buFontTx/>
              <a:buNone/>
              <a:defRPr/>
            </a:pPr>
            <a:endParaRPr lang="en-GB" sz="2000" b="1" dirty="0"/>
          </a:p>
          <a:p>
            <a:pPr eaLnBrk="1" hangingPunct="1">
              <a:lnSpc>
                <a:spcPct val="90000"/>
              </a:lnSpc>
              <a:defRPr/>
            </a:pPr>
            <a:r>
              <a:rPr lang="en-US" altLang="en-US" sz="2000" dirty="0"/>
              <a:t>Should involve a team from the organisation – and where needed external partners</a:t>
            </a:r>
          </a:p>
          <a:p>
            <a:pPr eaLnBrk="1" hangingPunct="1">
              <a:lnSpc>
                <a:spcPct val="90000"/>
              </a:lnSpc>
              <a:defRPr/>
            </a:pPr>
            <a:r>
              <a:rPr lang="en-US" altLang="en-US" sz="2000" dirty="0"/>
              <a:t>Focus upon the difference made for people and the community, not just what you will deliver</a:t>
            </a:r>
          </a:p>
          <a:p>
            <a:pPr eaLnBrk="1" hangingPunct="1">
              <a:lnSpc>
                <a:spcPct val="90000"/>
              </a:lnSpc>
              <a:defRPr/>
            </a:pPr>
            <a:r>
              <a:rPr lang="en-US" altLang="en-US" sz="2000" dirty="0">
                <a:solidFill>
                  <a:srgbClr val="000000"/>
                </a:solidFill>
              </a:rPr>
              <a:t>Assume the funder doesn’t know you, your work, your community</a:t>
            </a:r>
          </a:p>
          <a:p>
            <a:pPr lvl="1" eaLnBrk="1" hangingPunct="1">
              <a:lnSpc>
                <a:spcPct val="90000"/>
              </a:lnSpc>
              <a:defRPr/>
            </a:pPr>
            <a:r>
              <a:rPr lang="en-US" altLang="en-US" sz="2000" dirty="0">
                <a:solidFill>
                  <a:srgbClr val="000000"/>
                </a:solidFill>
              </a:rPr>
              <a:t>Make your bid clear</a:t>
            </a:r>
          </a:p>
          <a:p>
            <a:pPr lvl="1" eaLnBrk="1" hangingPunct="1">
              <a:lnSpc>
                <a:spcPct val="90000"/>
              </a:lnSpc>
              <a:defRPr/>
            </a:pPr>
            <a:r>
              <a:rPr lang="en-US" altLang="en-US" sz="2000" dirty="0">
                <a:solidFill>
                  <a:srgbClr val="000000"/>
                </a:solidFill>
              </a:rPr>
              <a:t>Explain what you want to do and how it will work</a:t>
            </a:r>
          </a:p>
          <a:p>
            <a:pPr lvl="1" eaLnBrk="1" hangingPunct="1">
              <a:lnSpc>
                <a:spcPct val="90000"/>
              </a:lnSpc>
              <a:defRPr/>
            </a:pPr>
            <a:r>
              <a:rPr lang="en-US" altLang="en-US" sz="2000" dirty="0">
                <a:solidFill>
                  <a:srgbClr val="000000"/>
                </a:solidFill>
              </a:rPr>
              <a:t>You are more likely to be the expert so try not to over complicate your application</a:t>
            </a:r>
          </a:p>
          <a:p>
            <a:pPr lvl="1" eaLnBrk="1" hangingPunct="1">
              <a:lnSpc>
                <a:spcPct val="90000"/>
              </a:lnSpc>
              <a:defRPr/>
            </a:pPr>
            <a:r>
              <a:rPr lang="en-US" altLang="en-US" sz="2000" dirty="0" err="1">
                <a:solidFill>
                  <a:srgbClr val="000000"/>
                </a:solidFill>
              </a:rPr>
              <a:t>Minimise</a:t>
            </a:r>
            <a:r>
              <a:rPr lang="en-US" altLang="en-US" sz="2000" dirty="0">
                <a:solidFill>
                  <a:srgbClr val="000000"/>
                </a:solidFill>
              </a:rPr>
              <a:t> jargon, buzzwords and acronyms</a:t>
            </a:r>
            <a:endParaRPr lang="en-GB" sz="1600" dirty="0">
              <a:ea typeface="Times New Roman" panose="02020603050405020304" pitchFamily="18" charset="0"/>
            </a:endParaRPr>
          </a:p>
        </p:txBody>
      </p:sp>
      <p:pic>
        <p:nvPicPr>
          <p:cNvPr id="96259" name="Picture 9">
            <a:extLst>
              <a:ext uri="{FF2B5EF4-FFF2-40B4-BE49-F238E27FC236}">
                <a16:creationId xmlns:a16="http://schemas.microsoft.com/office/drawing/2014/main" id="{C991C106-FEAD-CDC7-F09B-CD69DB5BA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D48FE3F6-B509-3943-E331-C1132008B235}"/>
              </a:ext>
            </a:extLst>
          </p:cNvPr>
          <p:cNvSpPr>
            <a:spLocks noGrp="1" noChangeArrowheads="1"/>
          </p:cNvSpPr>
          <p:nvPr>
            <p:ph type="body" idx="1"/>
          </p:nvPr>
        </p:nvSpPr>
        <p:spPr>
          <a:xfrm>
            <a:off x="684213" y="1844675"/>
            <a:ext cx="7559675" cy="4319588"/>
          </a:xfrm>
        </p:spPr>
        <p:txBody>
          <a:bodyPr/>
          <a:lstStyle/>
          <a:p>
            <a:pPr marL="609600" indent="-609600" eaLnBrk="1" hangingPunct="1">
              <a:lnSpc>
                <a:spcPct val="80000"/>
              </a:lnSpc>
              <a:buFontTx/>
              <a:buNone/>
              <a:defRPr/>
            </a:pPr>
            <a:r>
              <a:rPr lang="en-GB" sz="2400" b="1" dirty="0"/>
              <a:t>CC &amp; HC Grant – Developing your application</a:t>
            </a:r>
          </a:p>
          <a:p>
            <a:pPr marL="609600" indent="-609600" eaLnBrk="1" hangingPunct="1">
              <a:lnSpc>
                <a:spcPct val="80000"/>
              </a:lnSpc>
              <a:buFontTx/>
              <a:buNone/>
              <a:defRPr/>
            </a:pPr>
            <a:endParaRPr lang="en-GB" sz="2000" b="1" dirty="0"/>
          </a:p>
          <a:p>
            <a:pPr eaLnBrk="1" hangingPunct="1">
              <a:lnSpc>
                <a:spcPct val="90000"/>
              </a:lnSpc>
              <a:defRPr/>
            </a:pPr>
            <a:r>
              <a:rPr lang="en-US" altLang="en-US" sz="2000" dirty="0">
                <a:solidFill>
                  <a:srgbClr val="000000"/>
                </a:solidFill>
              </a:rPr>
              <a:t>Writing your application takes time</a:t>
            </a:r>
          </a:p>
          <a:p>
            <a:pPr lvl="1" eaLnBrk="1" hangingPunct="1">
              <a:lnSpc>
                <a:spcPct val="90000"/>
              </a:lnSpc>
              <a:defRPr/>
            </a:pPr>
            <a:r>
              <a:rPr lang="en-US" altLang="en-US" sz="2000" dirty="0">
                <a:solidFill>
                  <a:srgbClr val="000000"/>
                </a:solidFill>
              </a:rPr>
              <a:t>Use Word or similar</a:t>
            </a:r>
          </a:p>
          <a:p>
            <a:pPr lvl="1" eaLnBrk="1" hangingPunct="1">
              <a:lnSpc>
                <a:spcPct val="90000"/>
              </a:lnSpc>
              <a:defRPr/>
            </a:pPr>
            <a:r>
              <a:rPr lang="en-US" altLang="en-US" sz="2000" dirty="0">
                <a:solidFill>
                  <a:srgbClr val="000000"/>
                </a:solidFill>
              </a:rPr>
              <a:t>Easier to edit, carry out spell checks and word counts</a:t>
            </a:r>
          </a:p>
          <a:p>
            <a:pPr lvl="1" eaLnBrk="1" hangingPunct="1">
              <a:lnSpc>
                <a:spcPct val="90000"/>
              </a:lnSpc>
              <a:defRPr/>
            </a:pPr>
            <a:r>
              <a:rPr lang="en-US" altLang="en-US" sz="2000" dirty="0">
                <a:solidFill>
                  <a:srgbClr val="000000"/>
                </a:solidFill>
              </a:rPr>
              <a:t>Go over word counts and edit back</a:t>
            </a:r>
          </a:p>
          <a:p>
            <a:pPr lvl="1" eaLnBrk="1" hangingPunct="1">
              <a:lnSpc>
                <a:spcPct val="90000"/>
              </a:lnSpc>
              <a:defRPr/>
            </a:pPr>
            <a:r>
              <a:rPr lang="en-US" altLang="en-US" sz="2000" dirty="0">
                <a:solidFill>
                  <a:srgbClr val="000000"/>
                </a:solidFill>
              </a:rPr>
              <a:t>Draft and Re-draft</a:t>
            </a:r>
          </a:p>
          <a:p>
            <a:pPr lvl="1" eaLnBrk="1" hangingPunct="1">
              <a:lnSpc>
                <a:spcPct val="90000"/>
              </a:lnSpc>
              <a:defRPr/>
            </a:pPr>
            <a:r>
              <a:rPr lang="en-US" altLang="en-US" sz="2000" dirty="0">
                <a:solidFill>
                  <a:srgbClr val="000000"/>
                </a:solidFill>
              </a:rPr>
              <a:t>Try not to use AI</a:t>
            </a:r>
          </a:p>
          <a:p>
            <a:pPr marL="933450" lvl="1" indent="-533400" eaLnBrk="1" hangingPunct="1">
              <a:lnSpc>
                <a:spcPct val="90000"/>
              </a:lnSpc>
              <a:defRPr/>
            </a:pPr>
            <a:endParaRPr lang="en-US" altLang="en-US" sz="2000" dirty="0">
              <a:solidFill>
                <a:srgbClr val="000000"/>
              </a:solidFill>
            </a:endParaRPr>
          </a:p>
          <a:p>
            <a:pPr eaLnBrk="1" hangingPunct="1">
              <a:lnSpc>
                <a:spcPct val="90000"/>
              </a:lnSpc>
              <a:defRPr/>
            </a:pPr>
            <a:r>
              <a:rPr lang="en-US" altLang="en-US" sz="2000" dirty="0">
                <a:solidFill>
                  <a:srgbClr val="000000"/>
                </a:solidFill>
              </a:rPr>
              <a:t>Get someone else to read your proposal</a:t>
            </a:r>
          </a:p>
          <a:p>
            <a:pPr lvl="1" eaLnBrk="1" hangingPunct="1">
              <a:lnSpc>
                <a:spcPct val="90000"/>
              </a:lnSpc>
              <a:defRPr/>
            </a:pPr>
            <a:r>
              <a:rPr lang="en-US" altLang="en-US" sz="2000" dirty="0">
                <a:solidFill>
                  <a:srgbClr val="000000"/>
                </a:solidFill>
              </a:rPr>
              <a:t>Does it make sense</a:t>
            </a:r>
          </a:p>
          <a:p>
            <a:pPr lvl="1" eaLnBrk="1" hangingPunct="1">
              <a:lnSpc>
                <a:spcPct val="90000"/>
              </a:lnSpc>
              <a:defRPr/>
            </a:pPr>
            <a:r>
              <a:rPr lang="en-US" altLang="en-US" sz="2000" dirty="0">
                <a:solidFill>
                  <a:srgbClr val="000000"/>
                </a:solidFill>
              </a:rPr>
              <a:t>Does it answer the questions asked</a:t>
            </a:r>
          </a:p>
        </p:txBody>
      </p:sp>
      <p:pic>
        <p:nvPicPr>
          <p:cNvPr id="98307" name="Picture 9">
            <a:extLst>
              <a:ext uri="{FF2B5EF4-FFF2-40B4-BE49-F238E27FC236}">
                <a16:creationId xmlns:a16="http://schemas.microsoft.com/office/drawing/2014/main" id="{688E390E-AB71-5F33-6398-D27189822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1871976-D524-401C-1FFE-2238D09F9886}"/>
              </a:ext>
            </a:extLst>
          </p:cNvPr>
          <p:cNvSpPr>
            <a:spLocks noGrp="1" noChangeArrowheads="1"/>
          </p:cNvSpPr>
          <p:nvPr>
            <p:ph type="body" idx="1"/>
          </p:nvPr>
        </p:nvSpPr>
        <p:spPr>
          <a:xfrm>
            <a:off x="684213" y="1844675"/>
            <a:ext cx="7559675" cy="4319588"/>
          </a:xfrm>
        </p:spPr>
        <p:txBody>
          <a:bodyPr/>
          <a:lstStyle/>
          <a:p>
            <a:pPr marL="0" indent="0" eaLnBrk="1" hangingPunct="1">
              <a:lnSpc>
                <a:spcPct val="80000"/>
              </a:lnSpc>
              <a:buFontTx/>
              <a:buNone/>
              <a:defRPr/>
            </a:pPr>
            <a:r>
              <a:rPr lang="en-GB" sz="2400" b="1" dirty="0"/>
              <a:t>CC &amp; HC Grant – </a:t>
            </a:r>
            <a:r>
              <a:rPr lang="en-GB" sz="2400" b="1" dirty="0">
                <a:ea typeface="Times New Roman" panose="02020603050405020304" pitchFamily="18" charset="0"/>
              </a:rPr>
              <a:t>Final Tips</a:t>
            </a:r>
          </a:p>
          <a:p>
            <a:pPr marL="0" indent="0" eaLnBrk="1" hangingPunct="1">
              <a:lnSpc>
                <a:spcPct val="80000"/>
              </a:lnSpc>
              <a:buFontTx/>
              <a:buNone/>
              <a:defRPr/>
            </a:pPr>
            <a:endParaRPr lang="en-GB" sz="2400" b="1" dirty="0">
              <a:ea typeface="Times New Roman" panose="02020603050405020304" pitchFamily="18" charset="0"/>
            </a:endParaRPr>
          </a:p>
          <a:p>
            <a:pPr>
              <a:defRPr/>
            </a:pPr>
            <a:r>
              <a:rPr lang="en-US" sz="2000" dirty="0"/>
              <a:t>Check your budget</a:t>
            </a:r>
          </a:p>
          <a:p>
            <a:pPr lvl="1">
              <a:defRPr/>
            </a:pPr>
            <a:r>
              <a:rPr lang="en-US" sz="2000" dirty="0"/>
              <a:t>Make sure you include everything you need</a:t>
            </a:r>
          </a:p>
          <a:p>
            <a:pPr lvl="1">
              <a:defRPr/>
            </a:pPr>
            <a:r>
              <a:rPr lang="en-US" sz="2000" dirty="0"/>
              <a:t>Make sure it adds up</a:t>
            </a:r>
          </a:p>
          <a:p>
            <a:pPr lvl="1">
              <a:defRPr/>
            </a:pPr>
            <a:r>
              <a:rPr lang="en-US" sz="2000" dirty="0"/>
              <a:t>Keep your notes on how it has been calculated</a:t>
            </a:r>
          </a:p>
          <a:p>
            <a:pPr lvl="1">
              <a:defRPr/>
            </a:pPr>
            <a:endParaRPr lang="en-US" sz="2000" dirty="0"/>
          </a:p>
          <a:p>
            <a:pPr>
              <a:defRPr/>
            </a:pPr>
            <a:r>
              <a:rPr lang="en-US" sz="2000" dirty="0"/>
              <a:t>Save a copy of you bid and documents </a:t>
            </a:r>
          </a:p>
          <a:p>
            <a:pPr lvl="1">
              <a:defRPr/>
            </a:pPr>
            <a:r>
              <a:rPr lang="en-US" sz="2000" dirty="0"/>
              <a:t>Can refer to if you get questions</a:t>
            </a:r>
          </a:p>
          <a:p>
            <a:pPr lvl="1">
              <a:defRPr/>
            </a:pPr>
            <a:r>
              <a:rPr lang="en-US" sz="2000" dirty="0"/>
              <a:t>Can go back to if you are successful</a:t>
            </a:r>
          </a:p>
          <a:p>
            <a:pPr lvl="1">
              <a:defRPr/>
            </a:pPr>
            <a:r>
              <a:rPr lang="en-US" sz="2000" dirty="0"/>
              <a:t>Email a copy of the submission to yourself</a:t>
            </a:r>
            <a:endParaRPr lang="en-US" sz="1600" dirty="0"/>
          </a:p>
          <a:p>
            <a:pPr>
              <a:defRPr/>
            </a:pPr>
            <a:endParaRPr lang="en-US" sz="1600" dirty="0"/>
          </a:p>
        </p:txBody>
      </p:sp>
      <p:pic>
        <p:nvPicPr>
          <p:cNvPr id="100355" name="Picture 9">
            <a:extLst>
              <a:ext uri="{FF2B5EF4-FFF2-40B4-BE49-F238E27FC236}">
                <a16:creationId xmlns:a16="http://schemas.microsoft.com/office/drawing/2014/main" id="{A35E5C4D-F276-9A16-E4F2-14CCB3F10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5F9B457-B119-E384-641D-22C5607DB0B6}"/>
              </a:ext>
            </a:extLst>
          </p:cNvPr>
          <p:cNvSpPr>
            <a:spLocks noGrp="1" noChangeArrowheads="1"/>
          </p:cNvSpPr>
          <p:nvPr>
            <p:ph type="body" idx="1"/>
          </p:nvPr>
        </p:nvSpPr>
        <p:spPr>
          <a:xfrm>
            <a:off x="684213" y="1844675"/>
            <a:ext cx="7559675" cy="4319588"/>
          </a:xfrm>
        </p:spPr>
        <p:txBody>
          <a:bodyPr/>
          <a:lstStyle/>
          <a:p>
            <a:pPr marL="609600" indent="-609600" eaLnBrk="1" hangingPunct="1">
              <a:lnSpc>
                <a:spcPct val="80000"/>
              </a:lnSpc>
              <a:buFontTx/>
              <a:buNone/>
              <a:defRPr/>
            </a:pPr>
            <a:endParaRPr lang="en-GB" sz="2400" b="1" dirty="0"/>
          </a:p>
          <a:p>
            <a:pPr marL="0" indent="0" eaLnBrk="1" hangingPunct="1">
              <a:lnSpc>
                <a:spcPct val="80000"/>
              </a:lnSpc>
              <a:buFontTx/>
              <a:buNone/>
              <a:defRPr/>
            </a:pPr>
            <a:r>
              <a:rPr lang="en-GB" sz="2400" b="1" dirty="0">
                <a:ea typeface="Times New Roman" panose="02020603050405020304" pitchFamily="18" charset="0"/>
              </a:rPr>
              <a:t>Submitting your application</a:t>
            </a:r>
          </a:p>
          <a:p>
            <a:pPr>
              <a:defRPr/>
            </a:pPr>
            <a:r>
              <a:rPr lang="en-US" sz="2000" dirty="0"/>
              <a:t>Deadline is </a:t>
            </a:r>
            <a:r>
              <a:rPr lang="en-US" sz="2000" b="1" dirty="0"/>
              <a:t>midnight Monday 9</a:t>
            </a:r>
            <a:r>
              <a:rPr lang="en-US" sz="2000" b="1" baseline="30000" dirty="0"/>
              <a:t>th</a:t>
            </a:r>
            <a:r>
              <a:rPr lang="en-US" sz="2000" b="1" dirty="0"/>
              <a:t> March</a:t>
            </a:r>
          </a:p>
          <a:p>
            <a:pPr lvl="1">
              <a:defRPr/>
            </a:pPr>
            <a:r>
              <a:rPr lang="en-US" sz="2000" b="1" dirty="0"/>
              <a:t>Must submit everything all together – one email</a:t>
            </a:r>
          </a:p>
          <a:p>
            <a:pPr lvl="1">
              <a:defRPr/>
            </a:pPr>
            <a:r>
              <a:rPr lang="en-US" sz="2000" dirty="0"/>
              <a:t>Send this to: </a:t>
            </a:r>
            <a:r>
              <a:rPr lang="en-US" sz="2000" dirty="0">
                <a:hlinkClick r:id="rId3"/>
              </a:rPr>
              <a:t>community.cohesion@nottinghamcity.gov.uk</a:t>
            </a:r>
            <a:r>
              <a:rPr lang="en-US" sz="2000" dirty="0"/>
              <a:t> </a:t>
            </a:r>
          </a:p>
          <a:p>
            <a:pPr lvl="1">
              <a:defRPr/>
            </a:pPr>
            <a:endParaRPr lang="en-US" sz="2000" dirty="0"/>
          </a:p>
          <a:p>
            <a:pPr>
              <a:defRPr/>
            </a:pPr>
            <a:r>
              <a:rPr lang="en-US" sz="2000" dirty="0"/>
              <a:t>We may come back to you for more information</a:t>
            </a:r>
          </a:p>
          <a:p>
            <a:pPr>
              <a:defRPr/>
            </a:pPr>
            <a:r>
              <a:rPr lang="en-US" sz="2000" dirty="0"/>
              <a:t>Applications going to a joint panel</a:t>
            </a:r>
          </a:p>
          <a:p>
            <a:pPr>
              <a:defRPr/>
            </a:pPr>
            <a:r>
              <a:rPr lang="en-US" sz="2000" dirty="0"/>
              <a:t>Outcome of your application end April 2026</a:t>
            </a:r>
          </a:p>
          <a:p>
            <a:pPr marL="457200" lvl="1" indent="0">
              <a:buFontTx/>
              <a:buNone/>
              <a:defRPr/>
            </a:pPr>
            <a:endParaRPr lang="en-US" sz="1600" dirty="0"/>
          </a:p>
          <a:p>
            <a:pPr>
              <a:defRPr/>
            </a:pPr>
            <a:endParaRPr lang="en-US" sz="1600" dirty="0"/>
          </a:p>
        </p:txBody>
      </p:sp>
      <p:pic>
        <p:nvPicPr>
          <p:cNvPr id="102403" name="Picture 9">
            <a:extLst>
              <a:ext uri="{FF2B5EF4-FFF2-40B4-BE49-F238E27FC236}">
                <a16:creationId xmlns:a16="http://schemas.microsoft.com/office/drawing/2014/main" id="{B86AE594-6641-E3C1-7338-4BC5110B1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B87A321-2FCC-B48C-6324-9F42B3D7AEE2}"/>
              </a:ext>
            </a:extLst>
          </p:cNvPr>
          <p:cNvSpPr>
            <a:spLocks noGrp="1" noChangeArrowheads="1"/>
          </p:cNvSpPr>
          <p:nvPr>
            <p:ph type="body" idx="1"/>
          </p:nvPr>
        </p:nvSpPr>
        <p:spPr>
          <a:xfrm>
            <a:off x="684213" y="1844675"/>
            <a:ext cx="7848600" cy="4319588"/>
          </a:xfrm>
        </p:spPr>
        <p:txBody>
          <a:bodyPr/>
          <a:lstStyle/>
          <a:p>
            <a:pPr marL="609600" indent="-609600" eaLnBrk="1" hangingPunct="1">
              <a:lnSpc>
                <a:spcPct val="80000"/>
              </a:lnSpc>
              <a:buFontTx/>
              <a:buNone/>
              <a:defRPr/>
            </a:pPr>
            <a:r>
              <a:rPr lang="en-GB" sz="2400" b="1" dirty="0"/>
              <a:t>Background of CC &amp; HC Grants</a:t>
            </a:r>
          </a:p>
          <a:p>
            <a:pPr marL="0" indent="0">
              <a:buFontTx/>
              <a:buNone/>
              <a:defRPr/>
            </a:pPr>
            <a:endParaRPr lang="en-GB" sz="2000" dirty="0">
              <a:ea typeface="Times New Roman" panose="02020603050405020304" pitchFamily="18" charset="0"/>
            </a:endParaRPr>
          </a:p>
          <a:p>
            <a:pPr marL="0" indent="0">
              <a:buFontTx/>
              <a:buNone/>
              <a:defRPr/>
            </a:pPr>
            <a:r>
              <a:rPr lang="en-GB" sz="2400" dirty="0">
                <a:ea typeface="Times New Roman" panose="02020603050405020304" pitchFamily="18" charset="0"/>
              </a:rPr>
              <a:t>The impact of the grants programme and any grants made are to:</a:t>
            </a:r>
          </a:p>
          <a:p>
            <a:pPr>
              <a:defRPr/>
            </a:pPr>
            <a:r>
              <a:rPr lang="en-GB" sz="2400" dirty="0">
                <a:ea typeface="Times New Roman" panose="02020603050405020304" pitchFamily="18" charset="0"/>
              </a:rPr>
              <a:t>Improve community cohesion and understanding between individuals, communities and groups from different backgrounds, beliefs and cultures in Nottingham City</a:t>
            </a:r>
            <a:endParaRPr lang="en-GB" sz="2400" dirty="0">
              <a:latin typeface="Times New Roman" panose="02020603050405020304" pitchFamily="18" charset="0"/>
              <a:ea typeface="Times New Roman" panose="02020603050405020304" pitchFamily="18" charset="0"/>
            </a:endParaRPr>
          </a:p>
          <a:p>
            <a:pPr>
              <a:defRPr/>
            </a:pPr>
            <a:r>
              <a:rPr lang="en-GB" sz="2400" dirty="0">
                <a:ea typeface="Times New Roman" panose="02020603050405020304" pitchFamily="18" charset="0"/>
              </a:rPr>
              <a:t>Reduce the risk of hate crime, micro-aggressions and radicalisation</a:t>
            </a:r>
            <a:endParaRPr lang="en-GB" sz="2400" dirty="0">
              <a:latin typeface="Times New Roman" panose="02020603050405020304" pitchFamily="18" charset="0"/>
              <a:ea typeface="Times New Roman" panose="02020603050405020304" pitchFamily="18" charset="0"/>
            </a:endParaRPr>
          </a:p>
          <a:p>
            <a:pPr>
              <a:defRPr/>
            </a:pPr>
            <a:endParaRPr lang="en-US" sz="2400" dirty="0"/>
          </a:p>
        </p:txBody>
      </p:sp>
      <p:pic>
        <p:nvPicPr>
          <p:cNvPr id="14339" name="Picture 9">
            <a:extLst>
              <a:ext uri="{FF2B5EF4-FFF2-40B4-BE49-F238E27FC236}">
                <a16:creationId xmlns:a16="http://schemas.microsoft.com/office/drawing/2014/main" id="{C3F36E28-82F8-06FF-5BC2-E008D9E61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030BE0C5-15B8-0990-D570-5D884875B9C0}"/>
              </a:ext>
            </a:extLst>
          </p:cNvPr>
          <p:cNvSpPr>
            <a:spLocks noGrp="1" noChangeArrowheads="1"/>
          </p:cNvSpPr>
          <p:nvPr>
            <p:ph type="body" idx="1"/>
          </p:nvPr>
        </p:nvSpPr>
        <p:spPr>
          <a:xfrm>
            <a:off x="684213" y="1844675"/>
            <a:ext cx="7848600" cy="4319588"/>
          </a:xfrm>
        </p:spPr>
        <p:txBody>
          <a:bodyPr/>
          <a:lstStyle/>
          <a:p>
            <a:pPr marL="609600" indent="-609600" eaLnBrk="1" hangingPunct="1">
              <a:lnSpc>
                <a:spcPct val="80000"/>
              </a:lnSpc>
              <a:buFontTx/>
              <a:buNone/>
              <a:defRPr/>
            </a:pPr>
            <a:r>
              <a:rPr lang="en-GB" sz="2400" b="1" dirty="0"/>
              <a:t>Background of CC &amp; HC Grants</a:t>
            </a:r>
          </a:p>
          <a:p>
            <a:pPr marL="0" indent="0">
              <a:buFontTx/>
              <a:buNone/>
              <a:defRPr/>
            </a:pPr>
            <a:endParaRPr lang="en-GB" sz="2000" dirty="0">
              <a:ea typeface="Times New Roman" panose="02020603050405020304" pitchFamily="18" charset="0"/>
            </a:endParaRPr>
          </a:p>
          <a:p>
            <a:pPr marL="0" indent="0">
              <a:buFontTx/>
              <a:buNone/>
              <a:defRPr/>
            </a:pPr>
            <a:r>
              <a:rPr lang="en-GB" sz="2400" dirty="0">
                <a:ea typeface="Times New Roman" panose="02020603050405020304" pitchFamily="18" charset="0"/>
              </a:rPr>
              <a:t>Last year Nottingham City Council made:</a:t>
            </a:r>
          </a:p>
          <a:p>
            <a:pPr>
              <a:defRPr/>
            </a:pPr>
            <a:r>
              <a:rPr lang="en-GB" sz="2400" dirty="0">
                <a:ea typeface="Times New Roman" panose="02020603050405020304" pitchFamily="18" charset="0"/>
              </a:rPr>
              <a:t>1 Large grant – Nottingham More in Common Partnership (Communities Inc, Renewal Trust, NCVS, Jo Cox Foundation, NTU)</a:t>
            </a:r>
          </a:p>
          <a:p>
            <a:pPr>
              <a:defRPr/>
            </a:pPr>
            <a:r>
              <a:rPr lang="en-GB" sz="2400" dirty="0">
                <a:ea typeface="Times New Roman" panose="02020603050405020304" pitchFamily="18" charset="0"/>
              </a:rPr>
              <a:t>11 Medium grants</a:t>
            </a:r>
          </a:p>
          <a:p>
            <a:pPr>
              <a:defRPr/>
            </a:pPr>
            <a:r>
              <a:rPr lang="en-GB" sz="2400" dirty="0">
                <a:ea typeface="Times New Roman" panose="02020603050405020304" pitchFamily="18" charset="0"/>
              </a:rPr>
              <a:t>11 Small grants</a:t>
            </a:r>
          </a:p>
          <a:p>
            <a:pPr>
              <a:defRPr/>
            </a:pPr>
            <a:endParaRPr lang="en-GB" sz="2400" dirty="0">
              <a:ea typeface="Times New Roman" panose="02020603050405020304" pitchFamily="18" charset="0"/>
            </a:endParaRPr>
          </a:p>
          <a:p>
            <a:pPr marL="0" indent="0">
              <a:buFontTx/>
              <a:buNone/>
              <a:defRPr/>
            </a:pPr>
            <a:r>
              <a:rPr lang="en-GB" sz="2400" dirty="0">
                <a:ea typeface="Times New Roman" panose="02020603050405020304" pitchFamily="18" charset="0"/>
              </a:rPr>
              <a:t>Current grantees cannot apply, looking to build upon and encourage applications from other organisations</a:t>
            </a:r>
          </a:p>
        </p:txBody>
      </p:sp>
      <p:pic>
        <p:nvPicPr>
          <p:cNvPr id="16387" name="Picture 9">
            <a:extLst>
              <a:ext uri="{FF2B5EF4-FFF2-40B4-BE49-F238E27FC236}">
                <a16:creationId xmlns:a16="http://schemas.microsoft.com/office/drawing/2014/main" id="{403C92EE-CAEF-1843-CA00-634413B5A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a:extLst>
              <a:ext uri="{FF2B5EF4-FFF2-40B4-BE49-F238E27FC236}">
                <a16:creationId xmlns:a16="http://schemas.microsoft.com/office/drawing/2014/main" id="{D71823F3-DBB8-542A-C133-434CEB58B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Graphic 1">
            <a:extLst>
              <a:ext uri="{FF2B5EF4-FFF2-40B4-BE49-F238E27FC236}">
                <a16:creationId xmlns:a16="http://schemas.microsoft.com/office/drawing/2014/main" id="{FA1E6917-A3CD-F322-D10A-ADF02679A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484313"/>
            <a:ext cx="617696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24ED60AF-29CD-6B9D-7913-5029D6829FEF}"/>
              </a:ext>
            </a:extLst>
          </p:cNvPr>
          <p:cNvSpPr>
            <a:spLocks noGrp="1" noChangeArrowheads="1"/>
          </p:cNvSpPr>
          <p:nvPr>
            <p:ph type="body" idx="1"/>
          </p:nvPr>
        </p:nvSpPr>
        <p:spPr>
          <a:xfrm>
            <a:off x="684213" y="1844675"/>
            <a:ext cx="8128000" cy="4319588"/>
          </a:xfrm>
        </p:spPr>
        <p:txBody>
          <a:bodyPr/>
          <a:lstStyle/>
          <a:p>
            <a:pPr marL="609600" indent="-609600" eaLnBrk="1" hangingPunct="1">
              <a:lnSpc>
                <a:spcPct val="80000"/>
              </a:lnSpc>
              <a:buFontTx/>
              <a:buNone/>
              <a:defRPr/>
            </a:pPr>
            <a:r>
              <a:rPr lang="en-GB" sz="2400" b="1" dirty="0"/>
              <a:t>Background of CC &amp; HC Grants</a:t>
            </a:r>
          </a:p>
          <a:p>
            <a:pPr marL="609600" indent="-609600" eaLnBrk="1" hangingPunct="1">
              <a:lnSpc>
                <a:spcPct val="80000"/>
              </a:lnSpc>
              <a:buFontTx/>
              <a:buNone/>
              <a:defRPr/>
            </a:pPr>
            <a:endParaRPr lang="en-GB" sz="2000" b="1" dirty="0"/>
          </a:p>
          <a:p>
            <a:pPr marL="609600" indent="-609600" eaLnBrk="1" hangingPunct="1">
              <a:lnSpc>
                <a:spcPct val="80000"/>
              </a:lnSpc>
              <a:buFontTx/>
              <a:buNone/>
              <a:defRPr/>
            </a:pPr>
            <a:r>
              <a:rPr lang="en-GB" sz="2400" dirty="0"/>
              <a:t>Additional priorities for this round:</a:t>
            </a:r>
          </a:p>
          <a:p>
            <a:pPr>
              <a:defRPr/>
            </a:pPr>
            <a:r>
              <a:rPr lang="en-GB" sz="2400" dirty="0">
                <a:ea typeface="Times New Roman" panose="02020603050405020304" pitchFamily="18" charset="0"/>
              </a:rPr>
              <a:t>Projects working in the Aspley, Clifton, Bulwell, Bestwood, Meadows, Broxtowe and Wollaton wards </a:t>
            </a:r>
            <a:endParaRPr lang="en-GB" sz="1200" dirty="0">
              <a:ea typeface="Times New Roman" panose="02020603050405020304" pitchFamily="18" charset="0"/>
            </a:endParaRPr>
          </a:p>
          <a:p>
            <a:pPr>
              <a:defRPr/>
            </a:pPr>
            <a:r>
              <a:rPr lang="en-GB" sz="2400" dirty="0">
                <a:ea typeface="Times New Roman" panose="02020603050405020304" pitchFamily="18" charset="0"/>
              </a:rPr>
              <a:t>Projects engaging White British men, women and young people</a:t>
            </a:r>
          </a:p>
          <a:p>
            <a:pPr>
              <a:buFontTx/>
              <a:buNone/>
              <a:defRPr/>
            </a:pPr>
            <a:endParaRPr lang="en-GB" sz="2400" dirty="0">
              <a:ea typeface="Times New Roman" panose="02020603050405020304" pitchFamily="18" charset="0"/>
            </a:endParaRPr>
          </a:p>
          <a:p>
            <a:pPr marL="0" indent="0">
              <a:buFontTx/>
              <a:buNone/>
              <a:defRPr/>
            </a:pPr>
            <a:r>
              <a:rPr lang="en-GB" sz="2400" dirty="0">
                <a:ea typeface="Times New Roman" panose="02020603050405020304" pitchFamily="18" charset="0"/>
              </a:rPr>
              <a:t>These groups are currently under-represented within this funding stream</a:t>
            </a:r>
          </a:p>
          <a:p>
            <a:pPr marL="0" indent="0">
              <a:spcBef>
                <a:spcPts val="0"/>
              </a:spcBef>
              <a:spcAft>
                <a:spcPts val="0"/>
              </a:spcAft>
              <a:buFontTx/>
              <a:buNone/>
              <a:defRPr/>
            </a:pPr>
            <a:endParaRPr lang="en-GB" sz="2000" dirty="0">
              <a:ea typeface="Times New Roman" panose="02020603050405020304" pitchFamily="18" charset="0"/>
            </a:endParaRPr>
          </a:p>
        </p:txBody>
      </p:sp>
      <p:pic>
        <p:nvPicPr>
          <p:cNvPr id="20483" name="Picture 9">
            <a:extLst>
              <a:ext uri="{FF2B5EF4-FFF2-40B4-BE49-F238E27FC236}">
                <a16:creationId xmlns:a16="http://schemas.microsoft.com/office/drawing/2014/main" id="{52C3F703-9DF7-32A7-DA7E-53D6C2E50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C6929B24-EA55-6B4C-E1E0-83091FCC9630}"/>
              </a:ext>
            </a:extLst>
          </p:cNvPr>
          <p:cNvSpPr>
            <a:spLocks noGrp="1" noChangeArrowheads="1"/>
          </p:cNvSpPr>
          <p:nvPr>
            <p:ph type="body" idx="1"/>
          </p:nvPr>
        </p:nvSpPr>
        <p:spPr>
          <a:xfrm>
            <a:off x="684213" y="1844675"/>
            <a:ext cx="8128000" cy="4319588"/>
          </a:xfrm>
        </p:spPr>
        <p:txBody>
          <a:bodyPr/>
          <a:lstStyle/>
          <a:p>
            <a:pPr marL="609600" indent="-609600" eaLnBrk="1" hangingPunct="1">
              <a:lnSpc>
                <a:spcPct val="80000"/>
              </a:lnSpc>
              <a:buFontTx/>
              <a:buNone/>
              <a:defRPr/>
            </a:pPr>
            <a:r>
              <a:rPr lang="en-GB" sz="2400" b="1" dirty="0"/>
              <a:t>Aims for CC &amp; HC Grants</a:t>
            </a:r>
          </a:p>
          <a:p>
            <a:pPr marL="609600" indent="-609600" eaLnBrk="1" hangingPunct="1">
              <a:lnSpc>
                <a:spcPct val="80000"/>
              </a:lnSpc>
              <a:buFontTx/>
              <a:buNone/>
              <a:defRPr/>
            </a:pPr>
            <a:endParaRPr lang="en-GB" sz="2000" b="1" dirty="0"/>
          </a:p>
          <a:p>
            <a:pPr marL="609600" indent="-609600" eaLnBrk="1" hangingPunct="1">
              <a:lnSpc>
                <a:spcPct val="80000"/>
              </a:lnSpc>
              <a:buFontTx/>
              <a:buNone/>
              <a:defRPr/>
            </a:pPr>
            <a:r>
              <a:rPr lang="en-GB" sz="2400" dirty="0"/>
              <a:t>7 Aims overall</a:t>
            </a:r>
          </a:p>
          <a:p>
            <a:pPr marL="609600" indent="-609600" eaLnBrk="1" hangingPunct="1">
              <a:lnSpc>
                <a:spcPct val="80000"/>
              </a:lnSpc>
              <a:buFontTx/>
              <a:buNone/>
              <a:defRPr/>
            </a:pPr>
            <a:endParaRPr lang="en-GB" sz="2400" dirty="0"/>
          </a:p>
          <a:p>
            <a:pPr marL="609600" indent="-609600" eaLnBrk="1" hangingPunct="1">
              <a:lnSpc>
                <a:spcPct val="80000"/>
              </a:lnSpc>
              <a:buFontTx/>
              <a:buNone/>
              <a:defRPr/>
            </a:pPr>
            <a:r>
              <a:rPr lang="en-GB" sz="2400" dirty="0"/>
              <a:t>Your project must meet at least 1</a:t>
            </a:r>
          </a:p>
          <a:p>
            <a:pPr marL="609600" indent="-609600" eaLnBrk="1" hangingPunct="1">
              <a:lnSpc>
                <a:spcPct val="80000"/>
              </a:lnSpc>
              <a:buFontTx/>
              <a:buNone/>
              <a:defRPr/>
            </a:pPr>
            <a:endParaRPr lang="en-GB" sz="2000" b="1" dirty="0"/>
          </a:p>
          <a:p>
            <a:pPr>
              <a:spcBef>
                <a:spcPts val="0"/>
              </a:spcBef>
              <a:spcAft>
                <a:spcPts val="0"/>
              </a:spcAft>
              <a:defRPr/>
            </a:pPr>
            <a:r>
              <a:rPr lang="en-GB" sz="2400" dirty="0">
                <a:ea typeface="Times New Roman" panose="02020603050405020304" pitchFamily="18" charset="0"/>
              </a:rPr>
              <a:t>Rebuild social trust and promote cohesion between communities</a:t>
            </a:r>
            <a:endParaRPr lang="en-GB" sz="24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400" dirty="0">
                <a:ea typeface="Times New Roman" panose="02020603050405020304" pitchFamily="18" charset="0"/>
              </a:rPr>
              <a:t>Increase equity and inclusion</a:t>
            </a:r>
            <a:endParaRPr lang="en-GB" sz="2400" dirty="0">
              <a:latin typeface="Times New Roman" panose="02020603050405020304" pitchFamily="18" charset="0"/>
              <a:ea typeface="Times New Roman" panose="02020603050405020304" pitchFamily="18" charset="0"/>
            </a:endParaRPr>
          </a:p>
          <a:p>
            <a:pPr>
              <a:spcBef>
                <a:spcPts val="0"/>
              </a:spcBef>
              <a:spcAft>
                <a:spcPts val="0"/>
              </a:spcAft>
              <a:defRPr/>
            </a:pPr>
            <a:r>
              <a:rPr lang="en-GB" sz="2400" dirty="0">
                <a:ea typeface="Times New Roman" panose="02020603050405020304" pitchFamily="18" charset="0"/>
              </a:rPr>
              <a:t>Increase community engagement, participation, and a sense of belonging</a:t>
            </a:r>
          </a:p>
          <a:p>
            <a:pPr>
              <a:spcBef>
                <a:spcPts val="0"/>
              </a:spcBef>
              <a:spcAft>
                <a:spcPts val="0"/>
              </a:spcAft>
              <a:defRPr/>
            </a:pPr>
            <a:endParaRPr lang="en-GB" sz="2000" dirty="0">
              <a:ea typeface="Times New Roman" panose="02020603050405020304" pitchFamily="18" charset="0"/>
            </a:endParaRPr>
          </a:p>
          <a:p>
            <a:pPr marL="609600" indent="-609600" eaLnBrk="1" hangingPunct="1">
              <a:lnSpc>
                <a:spcPct val="80000"/>
              </a:lnSpc>
              <a:buFontTx/>
              <a:buNone/>
              <a:defRPr/>
            </a:pPr>
            <a:endParaRPr lang="en-GB" sz="2000" dirty="0"/>
          </a:p>
        </p:txBody>
      </p:sp>
      <p:pic>
        <p:nvPicPr>
          <p:cNvPr id="22531" name="Picture 9">
            <a:extLst>
              <a:ext uri="{FF2B5EF4-FFF2-40B4-BE49-F238E27FC236}">
                <a16:creationId xmlns:a16="http://schemas.microsoft.com/office/drawing/2014/main" id="{85FCC5F2-FBE1-ACD3-8C87-0B3076364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358775"/>
            <a:ext cx="2720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BC Children in Need Powerpoint Template">
  <a:themeElements>
    <a:clrScheme name="BBC Children in Nee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BC Children in Need Powerpoint Template">
      <a:majorFont>
        <a:latin typeface="Gill Sans"/>
        <a:ea typeface=""/>
        <a:cs typeface="Arial"/>
      </a:majorFont>
      <a:minorFont>
        <a:latin typeface="Gill San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BC Children in Nee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BC Children in Need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BC Children in Need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BC Children in Need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BC Children in Need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BC Children in Need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BC Children in Need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BC Children in Need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BC Children in Need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BC Children in Need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BC Children in Need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BC Children in Need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9405</TotalTime>
  <Words>3364</Words>
  <Application>Microsoft Office PowerPoint</Application>
  <PresentationFormat>On-screen Show (4:3)</PresentationFormat>
  <Paragraphs>466</Paragraphs>
  <Slides>47</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Aptos</vt:lpstr>
      <vt:lpstr>Arial</vt:lpstr>
      <vt:lpstr>Gill Sans</vt:lpstr>
      <vt:lpstr>Symbol</vt:lpstr>
      <vt:lpstr>Times New Roman</vt:lpstr>
      <vt:lpstr>Default Design</vt:lpstr>
      <vt:lpstr>BBC Children in Need Powerpoint Template</vt:lpstr>
      <vt:lpstr>      Nottingham City Council Community Cohesion &amp; Hate Crime Grants 2026-27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Regeneration East Midlands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East Midlands Funders’ Forum</dc:title>
  <dc:creator>REM Office</dc:creator>
  <cp:lastModifiedBy>Hester Kapur</cp:lastModifiedBy>
  <cp:revision>488</cp:revision>
  <cp:lastPrinted>2026-02-23T20:28:07Z</cp:lastPrinted>
  <dcterms:created xsi:type="dcterms:W3CDTF">2005-06-22T08:36:13Z</dcterms:created>
  <dcterms:modified xsi:type="dcterms:W3CDTF">2026-02-24T14:25:27Z</dcterms:modified>
</cp:coreProperties>
</file>