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8" r:id="rId8"/>
    <p:sldId id="264" r:id="rId9"/>
    <p:sldId id="267" r:id="rId10"/>
    <p:sldId id="272" r:id="rId11"/>
    <p:sldId id="261" r:id="rId12"/>
    <p:sldId id="265" r:id="rId13"/>
    <p:sldId id="266" r:id="rId14"/>
  </p:sldIdLst>
  <p:sldSz cx="5321300" cy="3784600"/>
  <p:notesSz cx="5321300" cy="3784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 varScale="1">
        <p:scale>
          <a:sx n="112" d="100"/>
          <a:sy n="112" d="100"/>
        </p:scale>
        <p:origin x="133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781" y="59184"/>
            <a:ext cx="5239380" cy="367350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05598" y="174417"/>
            <a:ext cx="4920615" cy="2460625"/>
          </a:xfrm>
          <a:custGeom>
            <a:avLst/>
            <a:gdLst/>
            <a:ahLst/>
            <a:cxnLst/>
            <a:rect l="l" t="t" r="r" b="b"/>
            <a:pathLst>
              <a:path w="4920615" h="2460625">
                <a:moveTo>
                  <a:pt x="4920516" y="2460364"/>
                </a:moveTo>
                <a:lnTo>
                  <a:pt x="0" y="2460364"/>
                </a:lnTo>
                <a:lnTo>
                  <a:pt x="0" y="0"/>
                </a:lnTo>
                <a:lnTo>
                  <a:pt x="4920516" y="0"/>
                </a:lnTo>
                <a:lnTo>
                  <a:pt x="4920516" y="2460364"/>
                </a:lnTo>
                <a:close/>
              </a:path>
            </a:pathLst>
          </a:custGeom>
          <a:solidFill>
            <a:srgbClr val="BFD6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13726" y="1093010"/>
            <a:ext cx="2100197" cy="5219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76336" y="1983986"/>
            <a:ext cx="4374977" cy="402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33A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333A4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33A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382" y="870458"/>
            <a:ext cx="2317527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3739" y="870458"/>
            <a:ext cx="2317527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33A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5587" y="12"/>
            <a:ext cx="5119370" cy="2766695"/>
          </a:xfrm>
          <a:custGeom>
            <a:avLst/>
            <a:gdLst/>
            <a:ahLst/>
            <a:cxnLst/>
            <a:rect l="l" t="t" r="r" b="b"/>
            <a:pathLst>
              <a:path w="5119370" h="2766695">
                <a:moveTo>
                  <a:pt x="5118874" y="0"/>
                </a:moveTo>
                <a:lnTo>
                  <a:pt x="1647609" y="0"/>
                </a:lnTo>
                <a:lnTo>
                  <a:pt x="1647609" y="174409"/>
                </a:lnTo>
                <a:lnTo>
                  <a:pt x="0" y="174409"/>
                </a:lnTo>
                <a:lnTo>
                  <a:pt x="0" y="2634780"/>
                </a:lnTo>
                <a:lnTo>
                  <a:pt x="1647609" y="2634780"/>
                </a:lnTo>
                <a:lnTo>
                  <a:pt x="1647609" y="2766136"/>
                </a:lnTo>
                <a:lnTo>
                  <a:pt x="5118874" y="2766136"/>
                </a:lnTo>
                <a:lnTo>
                  <a:pt x="5118874" y="0"/>
                </a:lnTo>
                <a:close/>
              </a:path>
            </a:pathLst>
          </a:custGeom>
          <a:solidFill>
            <a:srgbClr val="BFD63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62415" y="3406032"/>
            <a:ext cx="896411" cy="2956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791" y="71369"/>
            <a:ext cx="4942067" cy="1019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333A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772" y="794283"/>
            <a:ext cx="4336104" cy="2543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333A4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1401" y="3519678"/>
            <a:ext cx="1704848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382" y="3519678"/>
            <a:ext cx="1225359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35908" y="3519678"/>
            <a:ext cx="1225359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334" y="332721"/>
            <a:ext cx="462343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b="1" spc="-5" dirty="0">
                <a:solidFill>
                  <a:srgbClr val="FFFFFF"/>
                </a:solidFill>
                <a:latin typeface="Arial"/>
                <a:cs typeface="Arial"/>
              </a:rPr>
              <a:t>Nottingham</a:t>
            </a:r>
            <a:r>
              <a:rPr sz="31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FFFFFF"/>
                </a:solidFill>
                <a:latin typeface="Arial"/>
                <a:cs typeface="Arial"/>
              </a:rPr>
              <a:t>City</a:t>
            </a:r>
            <a:r>
              <a:rPr sz="31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FFFFFF"/>
                </a:solidFill>
                <a:latin typeface="Arial"/>
                <a:cs typeface="Arial"/>
              </a:rPr>
              <a:t>Council</a:t>
            </a:r>
            <a:endParaRPr sz="3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6363" y="1308551"/>
            <a:ext cx="2355850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47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Budget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Consultatio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n 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GB" sz="3000" b="1" spc="-5" dirty="0">
                <a:solidFill>
                  <a:srgbClr val="FFFFFF"/>
                </a:solidFill>
                <a:latin typeface="Arial"/>
                <a:cs typeface="Arial"/>
              </a:rPr>
              <a:t>4/25</a:t>
            </a:r>
            <a:endParaRPr sz="30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2415" y="3406035"/>
            <a:ext cx="896411" cy="2956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324475" cy="3781425"/>
            <a:chOff x="0" y="0"/>
            <a:chExt cx="5324475" cy="378142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324475" cy="3781425"/>
            </a:xfrm>
            <a:custGeom>
              <a:avLst/>
              <a:gdLst/>
              <a:ahLst/>
              <a:cxnLst/>
              <a:rect l="l" t="t" r="r" b="b"/>
              <a:pathLst>
                <a:path w="5324475" h="3781425">
                  <a:moveTo>
                    <a:pt x="5324475" y="1547495"/>
                  </a:moveTo>
                  <a:lnTo>
                    <a:pt x="4909921" y="720369"/>
                  </a:lnTo>
                  <a:lnTo>
                    <a:pt x="3429838" y="1462189"/>
                  </a:lnTo>
                  <a:lnTo>
                    <a:pt x="3429749" y="1461998"/>
                  </a:lnTo>
                  <a:lnTo>
                    <a:pt x="3408769" y="1472514"/>
                  </a:lnTo>
                  <a:lnTo>
                    <a:pt x="3408769" y="0"/>
                  </a:lnTo>
                  <a:lnTo>
                    <a:pt x="0" y="0"/>
                  </a:lnTo>
                  <a:lnTo>
                    <a:pt x="0" y="3781412"/>
                  </a:lnTo>
                  <a:lnTo>
                    <a:pt x="2266823" y="3781412"/>
                  </a:lnTo>
                  <a:lnTo>
                    <a:pt x="3441700" y="3781425"/>
                  </a:lnTo>
                  <a:lnTo>
                    <a:pt x="3982859" y="3510191"/>
                  </a:lnTo>
                  <a:lnTo>
                    <a:pt x="3982961" y="3510369"/>
                  </a:lnTo>
                  <a:lnTo>
                    <a:pt x="5324475" y="2838018"/>
                  </a:lnTo>
                  <a:lnTo>
                    <a:pt x="5324475" y="1547495"/>
                  </a:lnTo>
                  <a:close/>
                </a:path>
              </a:pathLst>
            </a:custGeom>
            <a:solidFill>
              <a:srgbClr val="BFD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615" y="72364"/>
              <a:ext cx="5197475" cy="3652520"/>
            </a:xfrm>
            <a:custGeom>
              <a:avLst/>
              <a:gdLst/>
              <a:ahLst/>
              <a:cxnLst/>
              <a:rect l="l" t="t" r="r" b="b"/>
              <a:pathLst>
                <a:path w="5197475" h="3652520">
                  <a:moveTo>
                    <a:pt x="5196979" y="2719679"/>
                  </a:moveTo>
                  <a:lnTo>
                    <a:pt x="5194465" y="2714663"/>
                  </a:lnTo>
                  <a:lnTo>
                    <a:pt x="5194465" y="0"/>
                  </a:lnTo>
                  <a:lnTo>
                    <a:pt x="1818678" y="0"/>
                  </a:lnTo>
                  <a:lnTo>
                    <a:pt x="0" y="38"/>
                  </a:lnTo>
                  <a:lnTo>
                    <a:pt x="0" y="3652355"/>
                  </a:lnTo>
                  <a:lnTo>
                    <a:pt x="3337699" y="3652355"/>
                  </a:lnTo>
                  <a:lnTo>
                    <a:pt x="3337699" y="3649713"/>
                  </a:lnTo>
                  <a:lnTo>
                    <a:pt x="3338436" y="3651173"/>
                  </a:lnTo>
                  <a:lnTo>
                    <a:pt x="5196979" y="27196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6695" y="197045"/>
            <a:ext cx="442202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Budget</a:t>
            </a:r>
            <a:r>
              <a:rPr sz="2400" spc="-60" dirty="0"/>
              <a:t> </a:t>
            </a:r>
            <a:r>
              <a:rPr sz="2400" spc="-5" dirty="0"/>
              <a:t>proposals</a:t>
            </a:r>
            <a:r>
              <a:rPr lang="en-GB" sz="2400" spc="-5" dirty="0"/>
              <a:t> </a:t>
            </a:r>
            <a:r>
              <a:rPr lang="en-GB" sz="2400" b="0" spc="-5" dirty="0"/>
              <a:t>continued</a:t>
            </a:r>
            <a:endParaRPr sz="2400" b="0" dirty="0"/>
          </a:p>
        </p:txBody>
      </p:sp>
      <p:sp>
        <p:nvSpPr>
          <p:cNvPr id="7" name="object 7"/>
          <p:cNvSpPr txBox="1"/>
          <p:nvPr/>
        </p:nvSpPr>
        <p:spPr>
          <a:xfrm>
            <a:off x="225078" y="673100"/>
            <a:ext cx="4415155" cy="4149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Reduce all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linkbus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services to statutory minimum provision, remove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Easylink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withdraw funding contribution to the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Medilink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Re-structure and reduce tiers and overall capacity in Adult Social Care Assessment function.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Close or sell the two existing in-house residential homes as a business and provide care through external providers as required. </a:t>
            </a: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Establish city wide baseline level for mechanical sweeping of the highway and other maintained areas of once every 12 weeks.</a:t>
            </a:r>
          </a:p>
          <a:p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Introduce charges for garden waste collection.</a:t>
            </a: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281257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5324475" cy="3781425"/>
            <a:chOff x="0" y="12"/>
            <a:chExt cx="5324475" cy="378142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324475" cy="3781425"/>
            </a:xfrm>
            <a:custGeom>
              <a:avLst/>
              <a:gdLst/>
              <a:ahLst/>
              <a:cxnLst/>
              <a:rect l="l" t="t" r="r" b="b"/>
              <a:pathLst>
                <a:path w="5324475" h="3781425">
                  <a:moveTo>
                    <a:pt x="5324475" y="1547495"/>
                  </a:moveTo>
                  <a:lnTo>
                    <a:pt x="4909921" y="720369"/>
                  </a:lnTo>
                  <a:lnTo>
                    <a:pt x="3429838" y="1462189"/>
                  </a:lnTo>
                  <a:lnTo>
                    <a:pt x="3429749" y="1461998"/>
                  </a:lnTo>
                  <a:lnTo>
                    <a:pt x="3408769" y="1472514"/>
                  </a:lnTo>
                  <a:lnTo>
                    <a:pt x="3408769" y="0"/>
                  </a:lnTo>
                  <a:lnTo>
                    <a:pt x="0" y="0"/>
                  </a:lnTo>
                  <a:lnTo>
                    <a:pt x="0" y="3781425"/>
                  </a:lnTo>
                  <a:lnTo>
                    <a:pt x="2266835" y="3781425"/>
                  </a:lnTo>
                  <a:lnTo>
                    <a:pt x="3408769" y="3781425"/>
                  </a:lnTo>
                  <a:lnTo>
                    <a:pt x="3441687" y="3781425"/>
                  </a:lnTo>
                  <a:lnTo>
                    <a:pt x="3982859" y="3510191"/>
                  </a:lnTo>
                  <a:lnTo>
                    <a:pt x="3982961" y="3510369"/>
                  </a:lnTo>
                  <a:lnTo>
                    <a:pt x="5324475" y="2838005"/>
                  </a:lnTo>
                  <a:lnTo>
                    <a:pt x="5324475" y="1547495"/>
                  </a:lnTo>
                  <a:close/>
                </a:path>
              </a:pathLst>
            </a:custGeom>
            <a:solidFill>
              <a:srgbClr val="BFD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615" y="72364"/>
              <a:ext cx="5197475" cy="3652520"/>
            </a:xfrm>
            <a:custGeom>
              <a:avLst/>
              <a:gdLst/>
              <a:ahLst/>
              <a:cxnLst/>
              <a:rect l="l" t="t" r="r" b="b"/>
              <a:pathLst>
                <a:path w="5197475" h="3652520">
                  <a:moveTo>
                    <a:pt x="5196979" y="2719679"/>
                  </a:moveTo>
                  <a:lnTo>
                    <a:pt x="5194465" y="2714663"/>
                  </a:lnTo>
                  <a:lnTo>
                    <a:pt x="5194465" y="0"/>
                  </a:lnTo>
                  <a:lnTo>
                    <a:pt x="1818678" y="0"/>
                  </a:lnTo>
                  <a:lnTo>
                    <a:pt x="0" y="38"/>
                  </a:lnTo>
                  <a:lnTo>
                    <a:pt x="0" y="3652355"/>
                  </a:lnTo>
                  <a:lnTo>
                    <a:pt x="3337699" y="3652355"/>
                  </a:lnTo>
                  <a:lnTo>
                    <a:pt x="3337699" y="3649713"/>
                  </a:lnTo>
                  <a:lnTo>
                    <a:pt x="3338436" y="3651173"/>
                  </a:lnTo>
                  <a:lnTo>
                    <a:pt x="5196979" y="27196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2791" y="71369"/>
            <a:ext cx="4942067" cy="3741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99"/>
              </a:lnSpc>
              <a:spcBef>
                <a:spcPts val="100"/>
              </a:spcBef>
            </a:pPr>
            <a:r>
              <a:rPr spc="-5" dirty="0"/>
              <a:t>Council Tax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5752" y="673100"/>
            <a:ext cx="5029200" cy="1886414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 are proposing to raise Council Tax by 4.99% as permitted under Government proposals – made up of 2.99% Council Tax and a further 2% precept specifically towards Adult Social Care costs.  </a:t>
            </a:r>
          </a:p>
          <a:p>
            <a:pPr>
              <a:lnSpc>
                <a:spcPct val="100000"/>
              </a:lnSpc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80% of Nottingham’s homes are in the two lowest Council Tax bands A and B  – almost twice the national average – which means we are able to raise less through increasing Council Tax than many other councils.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However, due to changes in the way the Government funds councils, a much higher proportion of our funding is now expected to come from Council Tax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324475" cy="3781425"/>
            <a:chOff x="0" y="0"/>
            <a:chExt cx="5324475" cy="378142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324475" cy="3781425"/>
            </a:xfrm>
            <a:custGeom>
              <a:avLst/>
              <a:gdLst/>
              <a:ahLst/>
              <a:cxnLst/>
              <a:rect l="l" t="t" r="r" b="b"/>
              <a:pathLst>
                <a:path w="5324475" h="3781425">
                  <a:moveTo>
                    <a:pt x="5324475" y="1547495"/>
                  </a:moveTo>
                  <a:lnTo>
                    <a:pt x="4909921" y="720369"/>
                  </a:lnTo>
                  <a:lnTo>
                    <a:pt x="3429838" y="1462189"/>
                  </a:lnTo>
                  <a:lnTo>
                    <a:pt x="3429749" y="1461998"/>
                  </a:lnTo>
                  <a:lnTo>
                    <a:pt x="3408769" y="1472514"/>
                  </a:lnTo>
                  <a:lnTo>
                    <a:pt x="3408769" y="0"/>
                  </a:lnTo>
                  <a:lnTo>
                    <a:pt x="0" y="0"/>
                  </a:lnTo>
                  <a:lnTo>
                    <a:pt x="0" y="3781425"/>
                  </a:lnTo>
                  <a:lnTo>
                    <a:pt x="2266835" y="3781425"/>
                  </a:lnTo>
                  <a:lnTo>
                    <a:pt x="3408769" y="3781425"/>
                  </a:lnTo>
                  <a:lnTo>
                    <a:pt x="3441700" y="3781425"/>
                  </a:lnTo>
                  <a:lnTo>
                    <a:pt x="3982859" y="3510191"/>
                  </a:lnTo>
                  <a:lnTo>
                    <a:pt x="3982961" y="3510369"/>
                  </a:lnTo>
                  <a:lnTo>
                    <a:pt x="5324475" y="2838018"/>
                  </a:lnTo>
                  <a:lnTo>
                    <a:pt x="5324475" y="1547495"/>
                  </a:lnTo>
                  <a:close/>
                </a:path>
              </a:pathLst>
            </a:custGeom>
            <a:solidFill>
              <a:srgbClr val="BFD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615" y="72351"/>
              <a:ext cx="5197475" cy="3652520"/>
            </a:xfrm>
            <a:custGeom>
              <a:avLst/>
              <a:gdLst/>
              <a:ahLst/>
              <a:cxnLst/>
              <a:rect l="l" t="t" r="r" b="b"/>
              <a:pathLst>
                <a:path w="5197475" h="3652520">
                  <a:moveTo>
                    <a:pt x="5196979" y="2719692"/>
                  </a:moveTo>
                  <a:lnTo>
                    <a:pt x="5194465" y="2714675"/>
                  </a:lnTo>
                  <a:lnTo>
                    <a:pt x="5194465" y="0"/>
                  </a:lnTo>
                  <a:lnTo>
                    <a:pt x="1818678" y="0"/>
                  </a:lnTo>
                  <a:lnTo>
                    <a:pt x="0" y="50"/>
                  </a:lnTo>
                  <a:lnTo>
                    <a:pt x="0" y="3652367"/>
                  </a:lnTo>
                  <a:lnTo>
                    <a:pt x="3337699" y="3652367"/>
                  </a:lnTo>
                  <a:lnTo>
                    <a:pt x="3337699" y="3649726"/>
                  </a:lnTo>
                  <a:lnTo>
                    <a:pt x="3338436" y="3651186"/>
                  </a:lnTo>
                  <a:lnTo>
                    <a:pt x="5196979" y="27196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2940" y="133204"/>
            <a:ext cx="199643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Next</a:t>
            </a:r>
            <a:r>
              <a:rPr sz="2400" spc="-70" dirty="0"/>
              <a:t> </a:t>
            </a:r>
            <a:r>
              <a:rPr lang="en-GB" sz="2400" spc="-5" dirty="0"/>
              <a:t>s</a:t>
            </a:r>
            <a:r>
              <a:rPr sz="2400" spc="-5" dirty="0" err="1"/>
              <a:t>teps</a:t>
            </a:r>
            <a:endParaRPr sz="2400" dirty="0"/>
          </a:p>
        </p:txBody>
      </p:sp>
      <p:sp>
        <p:nvSpPr>
          <p:cNvPr id="7" name="object 7"/>
          <p:cNvSpPr txBox="1"/>
          <p:nvPr/>
        </p:nvSpPr>
        <p:spPr>
          <a:xfrm>
            <a:off x="374650" y="901700"/>
            <a:ext cx="4314190" cy="2303003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310"/>
              </a:spcBef>
              <a:buFont typeface="Arial" panose="020B0604020202020204" pitchFamily="34" charset="0"/>
              <a:buChar char="•"/>
            </a:pP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Budget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consultation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takes place until 16 January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.</a:t>
            </a:r>
            <a:r>
              <a:rPr lang="en-GB" sz="1200" spc="-10" dirty="0">
                <a:solidFill>
                  <a:srgbClr val="333A40"/>
                </a:solidFill>
                <a:latin typeface="Arial MT"/>
                <a:cs typeface="Arial MT"/>
              </a:rPr>
              <a:t> Have your say at:</a:t>
            </a:r>
          </a:p>
          <a:p>
            <a:pPr marL="298450" indent="-285750">
              <a:lnSpc>
                <a:spcPct val="100000"/>
              </a:lnSpc>
              <a:spcBef>
                <a:spcPts val="310"/>
              </a:spcBef>
              <a:buFont typeface="Arial" panose="020B0604020202020204" pitchFamily="34" charset="0"/>
              <a:buChar char="•"/>
            </a:pPr>
            <a:endParaRPr lang="en-GB" sz="1200" b="1" spc="-10" dirty="0">
              <a:solidFill>
                <a:srgbClr val="333A40"/>
              </a:solidFill>
              <a:latin typeface="Arial MT"/>
              <a:cs typeface="Arial MT"/>
            </a:endParaRPr>
          </a:p>
          <a:p>
            <a:pPr marL="12700">
              <a:spcBef>
                <a:spcPts val="310"/>
              </a:spcBef>
            </a:pPr>
            <a:r>
              <a:rPr lang="en-GB" sz="1200" b="1" spc="-10" dirty="0">
                <a:solidFill>
                  <a:srgbClr val="333A40"/>
                </a:solidFill>
                <a:latin typeface="Arial MT"/>
                <a:cs typeface="Arial MT"/>
              </a:rPr>
              <a:t>       www.nottinghamcity.gov.uk/engage-nottingham-hub</a:t>
            </a:r>
            <a:endParaRPr lang="en-GB" sz="1200" dirty="0">
              <a:latin typeface="Arial MT"/>
              <a:cs typeface="Arial MT"/>
            </a:endParaRPr>
          </a:p>
          <a:p>
            <a:pPr marL="298450" indent="-285750">
              <a:lnSpc>
                <a:spcPct val="100000"/>
              </a:lnSpc>
              <a:spcBef>
                <a:spcPts val="310"/>
              </a:spcBef>
              <a:buFont typeface="Arial" panose="020B0604020202020204" pitchFamily="34" charset="0"/>
              <a:buChar char="•"/>
            </a:pPr>
            <a:endParaRPr lang="en-GB" sz="1200" b="1" spc="-10" dirty="0">
              <a:solidFill>
                <a:srgbClr val="333A40"/>
              </a:solidFill>
              <a:latin typeface="Arial MT"/>
              <a:cs typeface="Arial MT"/>
            </a:endParaRPr>
          </a:p>
          <a:p>
            <a:pPr marL="298450" marR="5080" indent="-285750">
              <a:lnSpc>
                <a:spcPct val="112200"/>
              </a:lnSpc>
              <a:buFont typeface="Arial" panose="020B0604020202020204" pitchFamily="34" charset="0"/>
              <a:buChar char="•"/>
            </a:pPr>
            <a:r>
              <a:rPr lang="en-GB" sz="1200" spc="-10" dirty="0">
                <a:solidFill>
                  <a:srgbClr val="333A40"/>
                </a:solidFill>
                <a:latin typeface="Arial MT"/>
                <a:cs typeface="Arial MT"/>
              </a:rPr>
              <a:t>The draft Budget and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M</a:t>
            </a:r>
            <a:r>
              <a:rPr lang="en-GB" sz="1200" spc="-10" dirty="0" err="1">
                <a:solidFill>
                  <a:srgbClr val="333A40"/>
                </a:solidFill>
                <a:latin typeface="Arial MT"/>
                <a:cs typeface="Arial MT"/>
              </a:rPr>
              <a:t>edium</a:t>
            </a:r>
            <a:r>
              <a:rPr lang="en-GB" sz="1200" spc="-10" dirty="0">
                <a:solidFill>
                  <a:srgbClr val="333A40"/>
                </a:solidFill>
                <a:latin typeface="Arial MT"/>
                <a:cs typeface="Arial MT"/>
              </a:rPr>
              <a:t> Term Financial Plan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will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be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considered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by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the council’s 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Executive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Board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in </a:t>
            </a:r>
            <a:r>
              <a:rPr sz="1200" spc="-38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February 202</a:t>
            </a:r>
            <a:r>
              <a:rPr lang="en-GB" sz="1200" spc="-10" dirty="0">
                <a:solidFill>
                  <a:srgbClr val="333A40"/>
                </a:solidFill>
                <a:latin typeface="Arial MT"/>
                <a:cs typeface="Arial MT"/>
              </a:rPr>
              <a:t>4</a:t>
            </a:r>
          </a:p>
          <a:p>
            <a:pPr marL="298450" marR="5080" indent="-285750">
              <a:lnSpc>
                <a:spcPct val="112200"/>
              </a:lnSpc>
              <a:buFont typeface="Arial" panose="020B0604020202020204" pitchFamily="34" charset="0"/>
              <a:buChar char="•"/>
            </a:pPr>
            <a:endParaRPr sz="1200" dirty="0">
              <a:latin typeface="Arial MT"/>
              <a:cs typeface="Arial MT"/>
            </a:endParaRPr>
          </a:p>
          <a:p>
            <a:pPr marL="298450" marR="157480" indent="-285750">
              <a:lnSpc>
                <a:spcPct val="112200"/>
              </a:lnSpc>
              <a:buFont typeface="Arial" panose="020B0604020202020204" pitchFamily="34" charset="0"/>
              <a:buChar char="•"/>
            </a:pP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Final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approval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at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the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Full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Council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meeting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lang="en-GB" sz="1200" spc="-5">
                <a:solidFill>
                  <a:srgbClr val="333A40"/>
                </a:solidFill>
                <a:latin typeface="Arial MT"/>
                <a:cs typeface="Arial MT"/>
              </a:rPr>
              <a:t>on</a:t>
            </a:r>
            <a:r>
              <a:rPr sz="120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26 February</a:t>
            </a:r>
            <a:r>
              <a:rPr lang="en-GB"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lang="en-GB" sz="1200" spc="-39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lang="en-GB" sz="1200" spc="-10" dirty="0">
                <a:solidFill>
                  <a:srgbClr val="333A40"/>
                </a:solidFill>
                <a:latin typeface="Arial MT"/>
                <a:cs typeface="Arial MT"/>
              </a:rPr>
              <a:t>2024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39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endParaRPr sz="12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Thank</a:t>
            </a:r>
            <a:r>
              <a:rPr spc="-60" dirty="0"/>
              <a:t> </a:t>
            </a:r>
            <a:r>
              <a:rPr spc="-5" dirty="0"/>
              <a:t>you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120"/>
              </a:spcBef>
            </a:pPr>
            <a:r>
              <a:rPr spc="10" dirty="0"/>
              <a:t>Do</a:t>
            </a:r>
            <a:r>
              <a:rPr spc="-5" dirty="0"/>
              <a:t> </a:t>
            </a:r>
            <a:r>
              <a:rPr spc="5" dirty="0"/>
              <a:t>you</a:t>
            </a:r>
            <a:r>
              <a:rPr spc="-5" dirty="0"/>
              <a:t> </a:t>
            </a:r>
            <a:r>
              <a:rPr spc="5" dirty="0"/>
              <a:t>have</a:t>
            </a:r>
            <a:r>
              <a:rPr dirty="0"/>
              <a:t> </a:t>
            </a:r>
            <a:r>
              <a:rPr spc="5" dirty="0"/>
              <a:t>any</a:t>
            </a:r>
            <a:r>
              <a:rPr spc="-5" dirty="0"/>
              <a:t> </a:t>
            </a:r>
            <a:r>
              <a:rPr spc="5" dirty="0"/>
              <a:t>questions?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2415" y="3406035"/>
            <a:ext cx="896411" cy="2956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324475" cy="3781425"/>
            <a:chOff x="0" y="0"/>
            <a:chExt cx="5324475" cy="378142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324475" cy="3781425"/>
            </a:xfrm>
            <a:custGeom>
              <a:avLst/>
              <a:gdLst/>
              <a:ahLst/>
              <a:cxnLst/>
              <a:rect l="l" t="t" r="r" b="b"/>
              <a:pathLst>
                <a:path w="5324475" h="3781425">
                  <a:moveTo>
                    <a:pt x="5324475" y="1547495"/>
                  </a:moveTo>
                  <a:lnTo>
                    <a:pt x="4909921" y="720382"/>
                  </a:lnTo>
                  <a:lnTo>
                    <a:pt x="3429838" y="1462189"/>
                  </a:lnTo>
                  <a:lnTo>
                    <a:pt x="3429749" y="1461998"/>
                  </a:lnTo>
                  <a:lnTo>
                    <a:pt x="3408769" y="1472514"/>
                  </a:lnTo>
                  <a:lnTo>
                    <a:pt x="3408769" y="0"/>
                  </a:lnTo>
                  <a:lnTo>
                    <a:pt x="0" y="0"/>
                  </a:lnTo>
                  <a:lnTo>
                    <a:pt x="0" y="3781425"/>
                  </a:lnTo>
                  <a:lnTo>
                    <a:pt x="2266835" y="3781425"/>
                  </a:lnTo>
                  <a:lnTo>
                    <a:pt x="3408769" y="3781425"/>
                  </a:lnTo>
                  <a:lnTo>
                    <a:pt x="3441687" y="3781425"/>
                  </a:lnTo>
                  <a:lnTo>
                    <a:pt x="3982859" y="3510191"/>
                  </a:lnTo>
                  <a:lnTo>
                    <a:pt x="3982961" y="3510369"/>
                  </a:lnTo>
                  <a:lnTo>
                    <a:pt x="5324475" y="2838018"/>
                  </a:lnTo>
                  <a:lnTo>
                    <a:pt x="5324475" y="1547495"/>
                  </a:lnTo>
                  <a:close/>
                </a:path>
              </a:pathLst>
            </a:custGeom>
            <a:solidFill>
              <a:srgbClr val="BFD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615" y="72364"/>
              <a:ext cx="5197475" cy="3652520"/>
            </a:xfrm>
            <a:custGeom>
              <a:avLst/>
              <a:gdLst/>
              <a:ahLst/>
              <a:cxnLst/>
              <a:rect l="l" t="t" r="r" b="b"/>
              <a:pathLst>
                <a:path w="5197475" h="3652520">
                  <a:moveTo>
                    <a:pt x="5196979" y="2719679"/>
                  </a:moveTo>
                  <a:lnTo>
                    <a:pt x="5194465" y="2714663"/>
                  </a:lnTo>
                  <a:lnTo>
                    <a:pt x="5194465" y="0"/>
                  </a:lnTo>
                  <a:lnTo>
                    <a:pt x="1818678" y="0"/>
                  </a:lnTo>
                  <a:lnTo>
                    <a:pt x="0" y="38"/>
                  </a:lnTo>
                  <a:lnTo>
                    <a:pt x="0" y="3652355"/>
                  </a:lnTo>
                  <a:lnTo>
                    <a:pt x="3337699" y="3652355"/>
                  </a:lnTo>
                  <a:lnTo>
                    <a:pt x="3337699" y="3649713"/>
                  </a:lnTo>
                  <a:lnTo>
                    <a:pt x="3338436" y="3651173"/>
                  </a:lnTo>
                  <a:lnTo>
                    <a:pt x="5196979" y="27196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3089" y="133205"/>
            <a:ext cx="4391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Why</a:t>
            </a:r>
            <a:r>
              <a:rPr sz="2400" spc="-15" dirty="0"/>
              <a:t> </a:t>
            </a:r>
            <a:r>
              <a:rPr sz="2400" spc="-5" dirty="0"/>
              <a:t>are</a:t>
            </a:r>
            <a:r>
              <a:rPr sz="2400" spc="-10" dirty="0"/>
              <a:t> </a:t>
            </a:r>
            <a:r>
              <a:rPr sz="2400" spc="-5" dirty="0"/>
              <a:t>we</a:t>
            </a:r>
            <a:r>
              <a:rPr sz="2400" spc="-10" dirty="0"/>
              <a:t> </a:t>
            </a:r>
            <a:r>
              <a:rPr sz="2400" spc="-5" dirty="0"/>
              <a:t>here</a:t>
            </a:r>
            <a:r>
              <a:rPr sz="2400" spc="-10" dirty="0"/>
              <a:t> </a:t>
            </a:r>
            <a:r>
              <a:rPr sz="2400" spc="-5" dirty="0"/>
              <a:t>today?</a:t>
            </a:r>
            <a:endParaRPr sz="2400" dirty="0"/>
          </a:p>
        </p:txBody>
      </p:sp>
      <p:sp>
        <p:nvSpPr>
          <p:cNvPr id="7" name="object 7"/>
          <p:cNvSpPr txBox="1"/>
          <p:nvPr/>
        </p:nvSpPr>
        <p:spPr>
          <a:xfrm>
            <a:off x="322311" y="752203"/>
            <a:ext cx="4810125" cy="18764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To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explain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the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Council’s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draft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budget</a:t>
            </a: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 for next year, 2024/25</a:t>
            </a:r>
            <a:r>
              <a:rPr lang="en-GB"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endParaRPr sz="1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Arial MT"/>
              <a:cs typeface="Arial MT"/>
            </a:endParaRPr>
          </a:p>
          <a:p>
            <a:pPr marL="210185" marR="5080" indent="-171450">
              <a:lnSpc>
                <a:spcPct val="114700"/>
              </a:lnSpc>
              <a:buFont typeface="Arial" panose="020B0604020202020204" pitchFamily="34" charset="0"/>
              <a:buChar char="•"/>
            </a:pP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To stress that this is genuine consultation. Nothing is “set in stone”. </a:t>
            </a:r>
            <a:r>
              <a:rPr sz="1200" spc="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We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want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to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hear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your </a:t>
            </a:r>
            <a:r>
              <a:rPr sz="1200" spc="-32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views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on the budget proposals.</a:t>
            </a:r>
            <a:endParaRPr sz="1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  <a:p>
            <a:pPr marL="210185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To</a:t>
            </a:r>
            <a:r>
              <a:rPr sz="1200" spc="-3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talk</a:t>
            </a:r>
            <a:r>
              <a:rPr sz="1200" spc="-3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about</a:t>
            </a: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the very tough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and changing financial environment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we are in and</a:t>
            </a:r>
            <a:r>
              <a:rPr lang="en-GB"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what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the future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holds for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the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lang="en-GB" sz="1200" spc="-5" dirty="0">
                <a:solidFill>
                  <a:srgbClr val="333A40"/>
                </a:solidFill>
                <a:latin typeface="Arial MT"/>
                <a:cs typeface="Arial MT"/>
              </a:rPr>
              <a:t>c</a:t>
            </a:r>
            <a:r>
              <a:rPr sz="1200" spc="-5" dirty="0" err="1">
                <a:solidFill>
                  <a:srgbClr val="333A40"/>
                </a:solidFill>
                <a:latin typeface="Arial MT"/>
                <a:cs typeface="Arial MT"/>
              </a:rPr>
              <a:t>ouncil</a:t>
            </a:r>
            <a:endParaRPr sz="1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Arial MT"/>
              <a:cs typeface="Arial MT"/>
            </a:endParaRPr>
          </a:p>
          <a:p>
            <a:pPr marL="210185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To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respond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to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your</a:t>
            </a:r>
            <a:r>
              <a:rPr sz="1200" spc="-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concerns,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ideas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and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 err="1">
                <a:solidFill>
                  <a:srgbClr val="333A40"/>
                </a:solidFill>
                <a:latin typeface="Arial MT"/>
                <a:cs typeface="Arial MT"/>
              </a:rPr>
              <a:t>comme</a:t>
            </a:r>
            <a:r>
              <a:rPr lang="en-GB" sz="1200" dirty="0" err="1">
                <a:solidFill>
                  <a:srgbClr val="333A40"/>
                </a:solidFill>
                <a:latin typeface="Arial MT"/>
                <a:cs typeface="Arial MT"/>
              </a:rPr>
              <a:t>nts</a:t>
            </a:r>
            <a:endParaRPr sz="12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5324475" cy="3781425"/>
            <a:chOff x="0" y="12"/>
            <a:chExt cx="5324475" cy="378142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324475" cy="3781425"/>
            </a:xfrm>
            <a:custGeom>
              <a:avLst/>
              <a:gdLst/>
              <a:ahLst/>
              <a:cxnLst/>
              <a:rect l="l" t="t" r="r" b="b"/>
              <a:pathLst>
                <a:path w="5324475" h="3781425">
                  <a:moveTo>
                    <a:pt x="5324475" y="1547495"/>
                  </a:moveTo>
                  <a:lnTo>
                    <a:pt x="4909921" y="720382"/>
                  </a:lnTo>
                  <a:lnTo>
                    <a:pt x="3429838" y="1462189"/>
                  </a:lnTo>
                  <a:lnTo>
                    <a:pt x="3429749" y="1461998"/>
                  </a:lnTo>
                  <a:lnTo>
                    <a:pt x="3408769" y="1472514"/>
                  </a:lnTo>
                  <a:lnTo>
                    <a:pt x="3408769" y="0"/>
                  </a:lnTo>
                  <a:lnTo>
                    <a:pt x="0" y="0"/>
                  </a:lnTo>
                  <a:lnTo>
                    <a:pt x="0" y="3781425"/>
                  </a:lnTo>
                  <a:lnTo>
                    <a:pt x="2266835" y="3781425"/>
                  </a:lnTo>
                  <a:lnTo>
                    <a:pt x="3408769" y="3781425"/>
                  </a:lnTo>
                  <a:lnTo>
                    <a:pt x="3441687" y="3781425"/>
                  </a:lnTo>
                  <a:lnTo>
                    <a:pt x="3982859" y="3510191"/>
                  </a:lnTo>
                  <a:lnTo>
                    <a:pt x="3982961" y="3510369"/>
                  </a:lnTo>
                  <a:lnTo>
                    <a:pt x="5324475" y="2838018"/>
                  </a:lnTo>
                  <a:lnTo>
                    <a:pt x="5324475" y="1547495"/>
                  </a:lnTo>
                  <a:close/>
                </a:path>
              </a:pathLst>
            </a:custGeom>
            <a:solidFill>
              <a:srgbClr val="BFD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615" y="72364"/>
              <a:ext cx="5197475" cy="3652520"/>
            </a:xfrm>
            <a:custGeom>
              <a:avLst/>
              <a:gdLst/>
              <a:ahLst/>
              <a:cxnLst/>
              <a:rect l="l" t="t" r="r" b="b"/>
              <a:pathLst>
                <a:path w="5197475" h="3652520">
                  <a:moveTo>
                    <a:pt x="5196979" y="2719679"/>
                  </a:moveTo>
                  <a:lnTo>
                    <a:pt x="5194465" y="2714663"/>
                  </a:lnTo>
                  <a:lnTo>
                    <a:pt x="5194465" y="0"/>
                  </a:lnTo>
                  <a:lnTo>
                    <a:pt x="1818678" y="0"/>
                  </a:lnTo>
                  <a:lnTo>
                    <a:pt x="0" y="38"/>
                  </a:lnTo>
                  <a:lnTo>
                    <a:pt x="0" y="3652355"/>
                  </a:lnTo>
                  <a:lnTo>
                    <a:pt x="3337699" y="3652355"/>
                  </a:lnTo>
                  <a:lnTo>
                    <a:pt x="3337699" y="3649713"/>
                  </a:lnTo>
                  <a:lnTo>
                    <a:pt x="3338436" y="3651173"/>
                  </a:lnTo>
                  <a:lnTo>
                    <a:pt x="5196979" y="27196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98450" y="617136"/>
            <a:ext cx="4870462" cy="84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790">
              <a:lnSpc>
                <a:spcPct val="114700"/>
              </a:lnSpc>
              <a:spcBef>
                <a:spcPts val="100"/>
              </a:spcBef>
            </a:pP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The council provides a wide range of services for local people. </a:t>
            </a:r>
            <a:r>
              <a:rPr lang="en-GB" sz="1200" spc="-10" dirty="0">
                <a:solidFill>
                  <a:srgbClr val="333A40"/>
                </a:solidFill>
                <a:latin typeface="Arial MT"/>
                <a:cs typeface="Arial MT"/>
              </a:rPr>
              <a:t>Some deliver </a:t>
            </a: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statutory duties which councils have a legal duty to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provide</a:t>
            </a: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. Others are discretionary so councils can choose if and how they are provided. </a:t>
            </a:r>
            <a:endParaRPr sz="120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4477" y="133205"/>
            <a:ext cx="50044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400" spc="-5" dirty="0"/>
              <a:t>How we spend our budget</a:t>
            </a:r>
            <a:endParaRPr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D51BE5-987C-4F7C-9198-2AFB563CAD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1461406"/>
            <a:ext cx="3339902" cy="18786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125" y="-130030"/>
            <a:ext cx="5324475" cy="3781425"/>
            <a:chOff x="0" y="12"/>
            <a:chExt cx="5324475" cy="378142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324475" cy="3781425"/>
            </a:xfrm>
            <a:custGeom>
              <a:avLst/>
              <a:gdLst/>
              <a:ahLst/>
              <a:cxnLst/>
              <a:rect l="l" t="t" r="r" b="b"/>
              <a:pathLst>
                <a:path w="5324475" h="3781425">
                  <a:moveTo>
                    <a:pt x="5324475" y="1547495"/>
                  </a:moveTo>
                  <a:lnTo>
                    <a:pt x="4909921" y="720382"/>
                  </a:lnTo>
                  <a:lnTo>
                    <a:pt x="3429838" y="1462189"/>
                  </a:lnTo>
                  <a:lnTo>
                    <a:pt x="3429749" y="1461998"/>
                  </a:lnTo>
                  <a:lnTo>
                    <a:pt x="3408769" y="1472514"/>
                  </a:lnTo>
                  <a:lnTo>
                    <a:pt x="3408769" y="0"/>
                  </a:lnTo>
                  <a:lnTo>
                    <a:pt x="0" y="0"/>
                  </a:lnTo>
                  <a:lnTo>
                    <a:pt x="0" y="3781425"/>
                  </a:lnTo>
                  <a:lnTo>
                    <a:pt x="2266835" y="3781425"/>
                  </a:lnTo>
                  <a:lnTo>
                    <a:pt x="3408769" y="3781425"/>
                  </a:lnTo>
                  <a:lnTo>
                    <a:pt x="3441687" y="3781425"/>
                  </a:lnTo>
                  <a:lnTo>
                    <a:pt x="3982859" y="3510191"/>
                  </a:lnTo>
                  <a:lnTo>
                    <a:pt x="3982961" y="3510369"/>
                  </a:lnTo>
                  <a:lnTo>
                    <a:pt x="5324475" y="2838018"/>
                  </a:lnTo>
                  <a:lnTo>
                    <a:pt x="5324475" y="1547495"/>
                  </a:lnTo>
                  <a:close/>
                </a:path>
              </a:pathLst>
            </a:custGeom>
            <a:solidFill>
              <a:srgbClr val="BFD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615" y="72364"/>
              <a:ext cx="5197475" cy="3652520"/>
            </a:xfrm>
            <a:custGeom>
              <a:avLst/>
              <a:gdLst/>
              <a:ahLst/>
              <a:cxnLst/>
              <a:rect l="l" t="t" r="r" b="b"/>
              <a:pathLst>
                <a:path w="5197475" h="3652520">
                  <a:moveTo>
                    <a:pt x="5196979" y="2719679"/>
                  </a:moveTo>
                  <a:lnTo>
                    <a:pt x="5194465" y="2714663"/>
                  </a:lnTo>
                  <a:lnTo>
                    <a:pt x="5194465" y="0"/>
                  </a:lnTo>
                  <a:lnTo>
                    <a:pt x="1818678" y="0"/>
                  </a:lnTo>
                  <a:lnTo>
                    <a:pt x="0" y="38"/>
                  </a:lnTo>
                  <a:lnTo>
                    <a:pt x="0" y="3652355"/>
                  </a:lnTo>
                  <a:lnTo>
                    <a:pt x="3337699" y="3652355"/>
                  </a:lnTo>
                  <a:lnTo>
                    <a:pt x="3337699" y="3649713"/>
                  </a:lnTo>
                  <a:lnTo>
                    <a:pt x="3338436" y="3651173"/>
                  </a:lnTo>
                  <a:lnTo>
                    <a:pt x="5196979" y="27196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96678" y="717592"/>
            <a:ext cx="4927943" cy="16296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rtl="0"/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Nearly two-thirds of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the total money we have to spend</a:t>
            </a:r>
            <a:r>
              <a:rPr sz="1200" spc="-15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goes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on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lang="en-GB" sz="1200" spc="-10" dirty="0">
                <a:solidFill>
                  <a:srgbClr val="333A40"/>
                </a:solidFill>
                <a:latin typeface="Arial MT"/>
                <a:cs typeface="Arial MT"/>
              </a:rPr>
              <a:t>ad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ult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lang="en-GB" sz="1200" spc="-10" dirty="0">
                <a:solidFill>
                  <a:srgbClr val="333A40"/>
                </a:solidFill>
                <a:latin typeface="Arial MT"/>
                <a:cs typeface="Arial MT"/>
              </a:rPr>
              <a:t>s</a:t>
            </a:r>
            <a:r>
              <a:rPr sz="1200" dirty="0" err="1">
                <a:solidFill>
                  <a:srgbClr val="333A40"/>
                </a:solidFill>
                <a:latin typeface="Arial MT"/>
                <a:cs typeface="Arial MT"/>
              </a:rPr>
              <a:t>ocial</a:t>
            </a:r>
            <a:r>
              <a:rPr sz="1200" spc="-1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lang="en-GB" sz="1200" spc="-10" dirty="0">
                <a:solidFill>
                  <a:srgbClr val="333A40"/>
                </a:solidFill>
                <a:latin typeface="Arial MT"/>
                <a:cs typeface="Arial MT"/>
              </a:rPr>
              <a:t>c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are</a:t>
            </a: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, </a:t>
            </a:r>
            <a:r>
              <a:rPr lang="en-GB" sz="1200" spc="-10" dirty="0">
                <a:solidFill>
                  <a:srgbClr val="333A40"/>
                </a:solidFill>
                <a:latin typeface="Arial MT"/>
                <a:cs typeface="Arial MT"/>
              </a:rPr>
              <a:t>safeguarding children, homelessness prevention which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 leaves less money</a:t>
            </a: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333A40"/>
                </a:solidFill>
                <a:latin typeface="Arial MT"/>
                <a:cs typeface="Arial MT"/>
              </a:rPr>
              <a:t>for </a:t>
            </a:r>
            <a:r>
              <a:rPr lang="en-GB" sz="1200" dirty="0">
                <a:solidFill>
                  <a:srgbClr val="333A40"/>
                </a:solidFill>
                <a:latin typeface="Arial MT"/>
                <a:cs typeface="Arial MT"/>
              </a:rPr>
              <a:t>other services</a:t>
            </a:r>
          </a:p>
          <a:p>
            <a:pPr rtl="0"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333A40"/>
              </a:solidFill>
              <a:latin typeface="Arial MT"/>
              <a:cs typeface="Arial" panose="020B0604020202020204" pitchFamily="34" charset="0"/>
            </a:endParaRPr>
          </a:p>
          <a:p>
            <a:pPr algn="ctr" rtl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Adults -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£87.079m /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33.3%;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Children -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£65.469m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25.0% </a:t>
            </a:r>
          </a:p>
          <a:p>
            <a:pPr algn="ctr" rtl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Homelessness prevention -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£10.784m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4.2%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97790">
              <a:lnSpc>
                <a:spcPct val="114700"/>
              </a:lnSpc>
              <a:spcBef>
                <a:spcPts val="100"/>
              </a:spcBef>
            </a:pPr>
            <a:endParaRPr lang="en-GB" sz="1200" dirty="0">
              <a:solidFill>
                <a:srgbClr val="333A40"/>
              </a:solidFill>
              <a:latin typeface="Arial MT"/>
              <a:cs typeface="Arial MT"/>
            </a:endParaRPr>
          </a:p>
          <a:p>
            <a:pPr marL="12700" marR="5080">
              <a:lnSpc>
                <a:spcPct val="114700"/>
              </a:lnSpc>
              <a:spcBef>
                <a:spcPts val="5"/>
              </a:spcBef>
            </a:pPr>
            <a:endParaRPr lang="en-GB" sz="1200" dirty="0">
              <a:solidFill>
                <a:srgbClr val="333A40"/>
              </a:solidFill>
              <a:latin typeface="Arial MT"/>
              <a:cs typeface="Arial MT"/>
            </a:endParaRPr>
          </a:p>
          <a:p>
            <a:pPr marL="12700" marR="5080">
              <a:lnSpc>
                <a:spcPct val="114700"/>
              </a:lnSpc>
              <a:spcBef>
                <a:spcPts val="5"/>
              </a:spcBef>
            </a:pPr>
            <a:endParaRPr sz="1200" i="1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4477" y="133205"/>
            <a:ext cx="50044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/>
              <a:t>How do we spend our budget?</a:t>
            </a:r>
            <a:endParaRPr sz="2400" dirty="0"/>
          </a:p>
        </p:txBody>
      </p:sp>
      <p:pic>
        <p:nvPicPr>
          <p:cNvPr id="9" name="Picture 8" descr="A chart of a budget&#10;&#10;Description automatically generated with medium confidence">
            <a:extLst>
              <a:ext uri="{FF2B5EF4-FFF2-40B4-BE49-F238E27FC236}">
                <a16:creationId xmlns:a16="http://schemas.microsoft.com/office/drawing/2014/main" id="{F2252E30-BC22-44F5-ADB9-198F98789E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366" y="1731417"/>
            <a:ext cx="2705021" cy="152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5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513" y="-11280"/>
            <a:ext cx="5324475" cy="3781425"/>
            <a:chOff x="0" y="0"/>
            <a:chExt cx="5324475" cy="378142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324475" cy="3781425"/>
            </a:xfrm>
            <a:custGeom>
              <a:avLst/>
              <a:gdLst/>
              <a:ahLst/>
              <a:cxnLst/>
              <a:rect l="l" t="t" r="r" b="b"/>
              <a:pathLst>
                <a:path w="5324475" h="3781425">
                  <a:moveTo>
                    <a:pt x="5324475" y="1547495"/>
                  </a:moveTo>
                  <a:lnTo>
                    <a:pt x="4909921" y="720382"/>
                  </a:lnTo>
                  <a:lnTo>
                    <a:pt x="3429838" y="1462189"/>
                  </a:lnTo>
                  <a:lnTo>
                    <a:pt x="3429749" y="1461998"/>
                  </a:lnTo>
                  <a:lnTo>
                    <a:pt x="3408769" y="1472514"/>
                  </a:lnTo>
                  <a:lnTo>
                    <a:pt x="3408769" y="0"/>
                  </a:lnTo>
                  <a:lnTo>
                    <a:pt x="0" y="0"/>
                  </a:lnTo>
                  <a:lnTo>
                    <a:pt x="0" y="3781425"/>
                  </a:lnTo>
                  <a:lnTo>
                    <a:pt x="2266835" y="3781425"/>
                  </a:lnTo>
                  <a:lnTo>
                    <a:pt x="3408769" y="3781425"/>
                  </a:lnTo>
                  <a:lnTo>
                    <a:pt x="3441687" y="3781425"/>
                  </a:lnTo>
                  <a:lnTo>
                    <a:pt x="3982859" y="3510191"/>
                  </a:lnTo>
                  <a:lnTo>
                    <a:pt x="3982961" y="3510369"/>
                  </a:lnTo>
                  <a:lnTo>
                    <a:pt x="5324475" y="2838018"/>
                  </a:lnTo>
                  <a:lnTo>
                    <a:pt x="5324475" y="1547495"/>
                  </a:lnTo>
                  <a:close/>
                </a:path>
              </a:pathLst>
            </a:custGeom>
            <a:solidFill>
              <a:srgbClr val="BFD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615" y="72364"/>
              <a:ext cx="5197475" cy="3652520"/>
            </a:xfrm>
            <a:custGeom>
              <a:avLst/>
              <a:gdLst/>
              <a:ahLst/>
              <a:cxnLst/>
              <a:rect l="l" t="t" r="r" b="b"/>
              <a:pathLst>
                <a:path w="5197475" h="3652520">
                  <a:moveTo>
                    <a:pt x="5196979" y="2719679"/>
                  </a:moveTo>
                  <a:lnTo>
                    <a:pt x="5194465" y="2714663"/>
                  </a:lnTo>
                  <a:lnTo>
                    <a:pt x="5194465" y="0"/>
                  </a:lnTo>
                  <a:lnTo>
                    <a:pt x="1818678" y="0"/>
                  </a:lnTo>
                  <a:lnTo>
                    <a:pt x="0" y="38"/>
                  </a:lnTo>
                  <a:lnTo>
                    <a:pt x="0" y="3652355"/>
                  </a:lnTo>
                  <a:lnTo>
                    <a:pt x="3337699" y="3652355"/>
                  </a:lnTo>
                  <a:lnTo>
                    <a:pt x="3337699" y="3649713"/>
                  </a:lnTo>
                  <a:lnTo>
                    <a:pt x="3338436" y="3651173"/>
                  </a:lnTo>
                  <a:lnTo>
                    <a:pt x="5196979" y="27196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3312" y="133205"/>
            <a:ext cx="439039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What</a:t>
            </a:r>
            <a:r>
              <a:rPr sz="2400" spc="-20" dirty="0"/>
              <a:t> </a:t>
            </a:r>
            <a:r>
              <a:rPr sz="2400" spc="-5" dirty="0"/>
              <a:t>we’ve</a:t>
            </a:r>
            <a:r>
              <a:rPr sz="2400" spc="-15" dirty="0"/>
              <a:t> </a:t>
            </a:r>
            <a:r>
              <a:rPr sz="2400" spc="-5" dirty="0"/>
              <a:t>done</a:t>
            </a:r>
            <a:r>
              <a:rPr sz="2400" spc="-15" dirty="0"/>
              <a:t> </a:t>
            </a:r>
            <a:r>
              <a:rPr sz="2400" spc="-5" dirty="0"/>
              <a:t>before</a:t>
            </a:r>
            <a:endParaRPr sz="2400" dirty="0"/>
          </a:p>
        </p:txBody>
      </p:sp>
      <p:sp>
        <p:nvSpPr>
          <p:cNvPr id="8" name="object 8"/>
          <p:cNvSpPr txBox="1"/>
          <p:nvPr/>
        </p:nvSpPr>
        <p:spPr>
          <a:xfrm>
            <a:off x="193312" y="673101"/>
            <a:ext cx="2695938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Since 2010 we have had to make over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£300m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cumulative budget savings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Previously, to balance the budget we have looked at things we can do to help maintain frontline services, such as: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Transforming our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Efficiencies in all areas of the council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Reducing demand and increasing income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Holding down overheads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Modernising ways of working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Reducing council posts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Increasing income</a:t>
            </a:r>
          </a:p>
        </p:txBody>
      </p:sp>
      <p:pic>
        <p:nvPicPr>
          <p:cNvPr id="11" name="Picture 10" descr="A chart with a white arrow pointing down&#10;&#10;Description automatically generated">
            <a:extLst>
              <a:ext uri="{FF2B5EF4-FFF2-40B4-BE49-F238E27FC236}">
                <a16:creationId xmlns:a16="http://schemas.microsoft.com/office/drawing/2014/main" id="{2C106EE6-1BA0-45DC-82A4-7AFD2A0D33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588" y="749300"/>
            <a:ext cx="2066940" cy="16980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652" y="-29265"/>
            <a:ext cx="5324475" cy="3781425"/>
            <a:chOff x="0" y="12"/>
            <a:chExt cx="5324475" cy="378142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324475" cy="3781425"/>
            </a:xfrm>
            <a:custGeom>
              <a:avLst/>
              <a:gdLst/>
              <a:ahLst/>
              <a:cxnLst/>
              <a:rect l="l" t="t" r="r" b="b"/>
              <a:pathLst>
                <a:path w="5324475" h="3781425">
                  <a:moveTo>
                    <a:pt x="5324475" y="1547495"/>
                  </a:moveTo>
                  <a:lnTo>
                    <a:pt x="4909921" y="720382"/>
                  </a:lnTo>
                  <a:lnTo>
                    <a:pt x="3429838" y="1462189"/>
                  </a:lnTo>
                  <a:lnTo>
                    <a:pt x="3429749" y="1461998"/>
                  </a:lnTo>
                  <a:lnTo>
                    <a:pt x="3408769" y="1472514"/>
                  </a:lnTo>
                  <a:lnTo>
                    <a:pt x="3408769" y="0"/>
                  </a:lnTo>
                  <a:lnTo>
                    <a:pt x="0" y="0"/>
                  </a:lnTo>
                  <a:lnTo>
                    <a:pt x="0" y="3781425"/>
                  </a:lnTo>
                  <a:lnTo>
                    <a:pt x="2266835" y="3781425"/>
                  </a:lnTo>
                  <a:lnTo>
                    <a:pt x="3408769" y="3781425"/>
                  </a:lnTo>
                  <a:lnTo>
                    <a:pt x="3441687" y="3781425"/>
                  </a:lnTo>
                  <a:lnTo>
                    <a:pt x="3982859" y="3510191"/>
                  </a:lnTo>
                  <a:lnTo>
                    <a:pt x="3982961" y="3510369"/>
                  </a:lnTo>
                  <a:lnTo>
                    <a:pt x="5324475" y="2838018"/>
                  </a:lnTo>
                  <a:lnTo>
                    <a:pt x="5324475" y="1547495"/>
                  </a:lnTo>
                  <a:close/>
                </a:path>
              </a:pathLst>
            </a:custGeom>
            <a:solidFill>
              <a:srgbClr val="BFD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615" y="72364"/>
              <a:ext cx="5197475" cy="3652520"/>
            </a:xfrm>
            <a:custGeom>
              <a:avLst/>
              <a:gdLst/>
              <a:ahLst/>
              <a:cxnLst/>
              <a:rect l="l" t="t" r="r" b="b"/>
              <a:pathLst>
                <a:path w="5197475" h="3652520">
                  <a:moveTo>
                    <a:pt x="5196979" y="2719679"/>
                  </a:moveTo>
                  <a:lnTo>
                    <a:pt x="5194465" y="2714663"/>
                  </a:lnTo>
                  <a:lnTo>
                    <a:pt x="5194465" y="0"/>
                  </a:lnTo>
                  <a:lnTo>
                    <a:pt x="1818678" y="0"/>
                  </a:lnTo>
                  <a:lnTo>
                    <a:pt x="0" y="38"/>
                  </a:lnTo>
                  <a:lnTo>
                    <a:pt x="0" y="3652355"/>
                  </a:lnTo>
                  <a:lnTo>
                    <a:pt x="3337699" y="3652355"/>
                  </a:lnTo>
                  <a:lnTo>
                    <a:pt x="3337699" y="3649713"/>
                  </a:lnTo>
                  <a:lnTo>
                    <a:pt x="3338436" y="3651173"/>
                  </a:lnTo>
                  <a:lnTo>
                    <a:pt x="5196979" y="27196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2791" y="71369"/>
            <a:ext cx="4942067" cy="398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399"/>
              </a:lnSpc>
              <a:spcBef>
                <a:spcPts val="100"/>
              </a:spcBef>
            </a:pPr>
            <a:r>
              <a:rPr sz="2400" spc="-10" dirty="0"/>
              <a:t>But every year </a:t>
            </a:r>
            <a:r>
              <a:rPr sz="2400" spc="-5" dirty="0"/>
              <a:t>it </a:t>
            </a:r>
            <a:r>
              <a:rPr sz="2400" spc="-10" dirty="0"/>
              <a:t>gets </a:t>
            </a:r>
            <a:r>
              <a:rPr lang="en-GB" sz="2400" spc="-10" dirty="0"/>
              <a:t>harder…</a:t>
            </a:r>
            <a:endParaRPr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91" y="914845"/>
            <a:ext cx="2297556" cy="1457469"/>
          </a:xfrm>
          <a:prstGeom prst="rect">
            <a:avLst/>
          </a:prstGeom>
        </p:spPr>
      </p:pic>
      <p:pic>
        <p:nvPicPr>
          <p:cNvPr id="8" name="Picture 7" descr="A chart with a arrow pointing down&#10;&#10;Description automatically generated">
            <a:extLst>
              <a:ext uri="{FF2B5EF4-FFF2-40B4-BE49-F238E27FC236}">
                <a16:creationId xmlns:a16="http://schemas.microsoft.com/office/drawing/2014/main" id="{A2612231-53D1-499D-A974-621A3D8D87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293" y="916875"/>
            <a:ext cx="2587448" cy="145543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9850" y="0"/>
            <a:ext cx="5324475" cy="3781425"/>
            <a:chOff x="0" y="12"/>
            <a:chExt cx="5324475" cy="378142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324475" cy="3781425"/>
            </a:xfrm>
            <a:custGeom>
              <a:avLst/>
              <a:gdLst/>
              <a:ahLst/>
              <a:cxnLst/>
              <a:rect l="l" t="t" r="r" b="b"/>
              <a:pathLst>
                <a:path w="5324475" h="3781425">
                  <a:moveTo>
                    <a:pt x="5324475" y="1547495"/>
                  </a:moveTo>
                  <a:lnTo>
                    <a:pt x="4909921" y="720382"/>
                  </a:lnTo>
                  <a:lnTo>
                    <a:pt x="3429838" y="1462189"/>
                  </a:lnTo>
                  <a:lnTo>
                    <a:pt x="3429749" y="1461998"/>
                  </a:lnTo>
                  <a:lnTo>
                    <a:pt x="3408769" y="1472514"/>
                  </a:lnTo>
                  <a:lnTo>
                    <a:pt x="3408769" y="0"/>
                  </a:lnTo>
                  <a:lnTo>
                    <a:pt x="0" y="0"/>
                  </a:lnTo>
                  <a:lnTo>
                    <a:pt x="0" y="3781425"/>
                  </a:lnTo>
                  <a:lnTo>
                    <a:pt x="2266835" y="3781425"/>
                  </a:lnTo>
                  <a:lnTo>
                    <a:pt x="3408769" y="3781425"/>
                  </a:lnTo>
                  <a:lnTo>
                    <a:pt x="3441687" y="3781425"/>
                  </a:lnTo>
                  <a:lnTo>
                    <a:pt x="3982859" y="3510191"/>
                  </a:lnTo>
                  <a:lnTo>
                    <a:pt x="3982961" y="3510369"/>
                  </a:lnTo>
                  <a:lnTo>
                    <a:pt x="5324475" y="2838018"/>
                  </a:lnTo>
                  <a:lnTo>
                    <a:pt x="5324475" y="1547495"/>
                  </a:lnTo>
                  <a:close/>
                </a:path>
              </a:pathLst>
            </a:custGeom>
            <a:solidFill>
              <a:srgbClr val="BFD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615" y="72364"/>
              <a:ext cx="5197475" cy="3652520"/>
            </a:xfrm>
            <a:custGeom>
              <a:avLst/>
              <a:gdLst/>
              <a:ahLst/>
              <a:cxnLst/>
              <a:rect l="l" t="t" r="r" b="b"/>
              <a:pathLst>
                <a:path w="5197475" h="3652520">
                  <a:moveTo>
                    <a:pt x="5196979" y="2719679"/>
                  </a:moveTo>
                  <a:lnTo>
                    <a:pt x="5194465" y="2714663"/>
                  </a:lnTo>
                  <a:lnTo>
                    <a:pt x="5194465" y="0"/>
                  </a:lnTo>
                  <a:lnTo>
                    <a:pt x="1818678" y="0"/>
                  </a:lnTo>
                  <a:lnTo>
                    <a:pt x="0" y="38"/>
                  </a:lnTo>
                  <a:lnTo>
                    <a:pt x="0" y="3652355"/>
                  </a:lnTo>
                  <a:lnTo>
                    <a:pt x="3337699" y="3652355"/>
                  </a:lnTo>
                  <a:lnTo>
                    <a:pt x="3337699" y="3649713"/>
                  </a:lnTo>
                  <a:lnTo>
                    <a:pt x="3338436" y="3651173"/>
                  </a:lnTo>
                  <a:lnTo>
                    <a:pt x="5196979" y="27196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2791" y="71369"/>
            <a:ext cx="4942067" cy="8196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399"/>
              </a:lnSpc>
              <a:spcBef>
                <a:spcPts val="100"/>
              </a:spcBef>
            </a:pPr>
            <a:r>
              <a:rPr lang="en-GB" sz="2400" spc="-10" dirty="0"/>
              <a:t>The council faces a £50m budget gap in 2024/25</a:t>
            </a:r>
            <a:endParaRPr sz="2400" dirty="0"/>
          </a:p>
        </p:txBody>
      </p:sp>
      <p:sp>
        <p:nvSpPr>
          <p:cNvPr id="8" name="object 8"/>
          <p:cNvSpPr txBox="1"/>
          <p:nvPr/>
        </p:nvSpPr>
        <p:spPr>
          <a:xfrm>
            <a:off x="374650" y="1180427"/>
            <a:ext cx="4267200" cy="2954463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74295">
              <a:lnSpc>
                <a:spcPct val="107300"/>
              </a:lnSpc>
              <a:spcBef>
                <a:spcPts val="35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is due to issues facing many councils across the country including:</a:t>
            </a:r>
          </a:p>
          <a:p>
            <a:pPr marL="12700" marR="74295">
              <a:lnSpc>
                <a:spcPct val="107300"/>
              </a:lnSpc>
              <a:spcBef>
                <a:spcPts val="35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marR="74295" indent="-171450">
              <a:lnSpc>
                <a:spcPct val="1073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cost of increased demand for adult care and children’s services</a:t>
            </a:r>
          </a:p>
          <a:p>
            <a:pPr marL="184150" marR="74295" indent="-171450">
              <a:lnSpc>
                <a:spcPct val="1073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rise in homelessness presentations</a:t>
            </a:r>
          </a:p>
          <a:p>
            <a:pPr marL="184150" marR="74295" indent="-171450">
              <a:lnSpc>
                <a:spcPct val="1073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inflation and unfunded national pay increases</a:t>
            </a:r>
          </a:p>
          <a:p>
            <a:pPr marL="184150" marR="74295" indent="-171450">
              <a:lnSpc>
                <a:spcPct val="1073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74295">
              <a:lnSpc>
                <a:spcPct val="107300"/>
              </a:lnSpc>
              <a:spcBef>
                <a:spcPts val="35"/>
              </a:spcBef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Past issues relating 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council’s financial governance have reduced our financial resilience and ability to draw on reserves.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marR="74295" indent="-171450">
              <a:lnSpc>
                <a:spcPct val="1073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74295">
              <a:lnSpc>
                <a:spcPct val="107300"/>
              </a:lnSpc>
              <a:spcBef>
                <a:spcPts val="35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74295">
              <a:lnSpc>
                <a:spcPct val="107300"/>
              </a:lnSpc>
              <a:spcBef>
                <a:spcPts val="35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marR="74295" indent="-171450">
              <a:lnSpc>
                <a:spcPct val="1073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4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324475" cy="3781425"/>
            <a:chOff x="0" y="0"/>
            <a:chExt cx="5324475" cy="378142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324475" cy="3781425"/>
            </a:xfrm>
            <a:custGeom>
              <a:avLst/>
              <a:gdLst/>
              <a:ahLst/>
              <a:cxnLst/>
              <a:rect l="l" t="t" r="r" b="b"/>
              <a:pathLst>
                <a:path w="5324475" h="3781425">
                  <a:moveTo>
                    <a:pt x="5324475" y="1547495"/>
                  </a:moveTo>
                  <a:lnTo>
                    <a:pt x="4909921" y="720369"/>
                  </a:lnTo>
                  <a:lnTo>
                    <a:pt x="3429838" y="1462189"/>
                  </a:lnTo>
                  <a:lnTo>
                    <a:pt x="3429749" y="1461998"/>
                  </a:lnTo>
                  <a:lnTo>
                    <a:pt x="3408769" y="1472514"/>
                  </a:lnTo>
                  <a:lnTo>
                    <a:pt x="3408769" y="0"/>
                  </a:lnTo>
                  <a:lnTo>
                    <a:pt x="0" y="0"/>
                  </a:lnTo>
                  <a:lnTo>
                    <a:pt x="0" y="3781412"/>
                  </a:lnTo>
                  <a:lnTo>
                    <a:pt x="2266823" y="3781412"/>
                  </a:lnTo>
                  <a:lnTo>
                    <a:pt x="3441700" y="3781425"/>
                  </a:lnTo>
                  <a:lnTo>
                    <a:pt x="3982859" y="3510191"/>
                  </a:lnTo>
                  <a:lnTo>
                    <a:pt x="3982961" y="3510369"/>
                  </a:lnTo>
                  <a:lnTo>
                    <a:pt x="5324475" y="2838018"/>
                  </a:lnTo>
                  <a:lnTo>
                    <a:pt x="5324475" y="1547495"/>
                  </a:lnTo>
                  <a:close/>
                </a:path>
              </a:pathLst>
            </a:custGeom>
            <a:solidFill>
              <a:srgbClr val="BFD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615" y="72364"/>
              <a:ext cx="5197475" cy="3652520"/>
            </a:xfrm>
            <a:custGeom>
              <a:avLst/>
              <a:gdLst/>
              <a:ahLst/>
              <a:cxnLst/>
              <a:rect l="l" t="t" r="r" b="b"/>
              <a:pathLst>
                <a:path w="5197475" h="3652520">
                  <a:moveTo>
                    <a:pt x="5196979" y="2719679"/>
                  </a:moveTo>
                  <a:lnTo>
                    <a:pt x="5194465" y="2714663"/>
                  </a:lnTo>
                  <a:lnTo>
                    <a:pt x="5194465" y="0"/>
                  </a:lnTo>
                  <a:lnTo>
                    <a:pt x="1818678" y="0"/>
                  </a:lnTo>
                  <a:lnTo>
                    <a:pt x="0" y="38"/>
                  </a:lnTo>
                  <a:lnTo>
                    <a:pt x="0" y="3652355"/>
                  </a:lnTo>
                  <a:lnTo>
                    <a:pt x="3337699" y="3652355"/>
                  </a:lnTo>
                  <a:lnTo>
                    <a:pt x="3337699" y="3649713"/>
                  </a:lnTo>
                  <a:lnTo>
                    <a:pt x="3338436" y="3651173"/>
                  </a:lnTo>
                  <a:lnTo>
                    <a:pt x="5196979" y="27196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9827" y="133204"/>
            <a:ext cx="32670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Budget</a:t>
            </a:r>
            <a:r>
              <a:rPr sz="2400" spc="-60" dirty="0"/>
              <a:t> </a:t>
            </a:r>
            <a:r>
              <a:rPr lang="en-GB" sz="2400" spc="-60" dirty="0"/>
              <a:t>consultation</a:t>
            </a:r>
            <a:endParaRPr sz="2400" dirty="0"/>
          </a:p>
        </p:txBody>
      </p:sp>
      <p:sp>
        <p:nvSpPr>
          <p:cNvPr id="7" name="object 7"/>
          <p:cNvSpPr txBox="1"/>
          <p:nvPr/>
        </p:nvSpPr>
        <p:spPr>
          <a:xfrm>
            <a:off x="257812" y="749300"/>
            <a:ext cx="4415155" cy="38062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bridge the large budget gap faced, difficult decisions have to be considered.</a:t>
            </a:r>
          </a:p>
          <a:p>
            <a:pPr algn="l"/>
            <a:endParaRPr lang="en-US" sz="12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wide range of proposals have been put forward by officers to: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anage demand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increase charges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reduce costs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reduce services to a statutory minimum and in some cases cease services and funding altogether.</a:t>
            </a:r>
          </a:p>
          <a:p>
            <a:pPr algn="l"/>
            <a:endParaRPr lang="en-US" sz="12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were discussed by Executive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councillors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19 December and are now subject to public consultation until 16 January </a:t>
            </a: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marR="74295" indent="-171450">
              <a:lnSpc>
                <a:spcPct val="1073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333A40"/>
              </a:solidFill>
              <a:latin typeface="Arial MT"/>
              <a:cs typeface="Arial M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324475" cy="3781425"/>
            <a:chOff x="0" y="0"/>
            <a:chExt cx="5324475" cy="378142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5324475" cy="3781425"/>
            </a:xfrm>
            <a:custGeom>
              <a:avLst/>
              <a:gdLst/>
              <a:ahLst/>
              <a:cxnLst/>
              <a:rect l="l" t="t" r="r" b="b"/>
              <a:pathLst>
                <a:path w="5324475" h="3781425">
                  <a:moveTo>
                    <a:pt x="5324475" y="1547495"/>
                  </a:moveTo>
                  <a:lnTo>
                    <a:pt x="4909921" y="720369"/>
                  </a:lnTo>
                  <a:lnTo>
                    <a:pt x="3429838" y="1462189"/>
                  </a:lnTo>
                  <a:lnTo>
                    <a:pt x="3429749" y="1461998"/>
                  </a:lnTo>
                  <a:lnTo>
                    <a:pt x="3408769" y="1472514"/>
                  </a:lnTo>
                  <a:lnTo>
                    <a:pt x="3408769" y="0"/>
                  </a:lnTo>
                  <a:lnTo>
                    <a:pt x="0" y="0"/>
                  </a:lnTo>
                  <a:lnTo>
                    <a:pt x="0" y="3781412"/>
                  </a:lnTo>
                  <a:lnTo>
                    <a:pt x="2266823" y="3781412"/>
                  </a:lnTo>
                  <a:lnTo>
                    <a:pt x="3441700" y="3781425"/>
                  </a:lnTo>
                  <a:lnTo>
                    <a:pt x="3982859" y="3510191"/>
                  </a:lnTo>
                  <a:lnTo>
                    <a:pt x="3982961" y="3510369"/>
                  </a:lnTo>
                  <a:lnTo>
                    <a:pt x="5324475" y="2838018"/>
                  </a:lnTo>
                  <a:lnTo>
                    <a:pt x="5324475" y="1547495"/>
                  </a:lnTo>
                  <a:close/>
                </a:path>
              </a:pathLst>
            </a:custGeom>
            <a:solidFill>
              <a:srgbClr val="BFD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615" y="72364"/>
              <a:ext cx="5197475" cy="3652520"/>
            </a:xfrm>
            <a:custGeom>
              <a:avLst/>
              <a:gdLst/>
              <a:ahLst/>
              <a:cxnLst/>
              <a:rect l="l" t="t" r="r" b="b"/>
              <a:pathLst>
                <a:path w="5197475" h="3652520">
                  <a:moveTo>
                    <a:pt x="5196979" y="2719679"/>
                  </a:moveTo>
                  <a:lnTo>
                    <a:pt x="5194465" y="2714663"/>
                  </a:lnTo>
                  <a:lnTo>
                    <a:pt x="5194465" y="0"/>
                  </a:lnTo>
                  <a:lnTo>
                    <a:pt x="1818678" y="0"/>
                  </a:lnTo>
                  <a:lnTo>
                    <a:pt x="0" y="38"/>
                  </a:lnTo>
                  <a:lnTo>
                    <a:pt x="0" y="3652355"/>
                  </a:lnTo>
                  <a:lnTo>
                    <a:pt x="3337699" y="3652355"/>
                  </a:lnTo>
                  <a:lnTo>
                    <a:pt x="3337699" y="3649713"/>
                  </a:lnTo>
                  <a:lnTo>
                    <a:pt x="3338436" y="3651173"/>
                  </a:lnTo>
                  <a:lnTo>
                    <a:pt x="5196979" y="27196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6695" y="197045"/>
            <a:ext cx="442202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Budget</a:t>
            </a:r>
            <a:r>
              <a:rPr sz="2400" spc="-60" dirty="0"/>
              <a:t> </a:t>
            </a:r>
            <a:r>
              <a:rPr sz="2400" spc="-5" dirty="0"/>
              <a:t>proposals</a:t>
            </a:r>
            <a:endParaRPr sz="2400" b="0" dirty="0"/>
          </a:p>
        </p:txBody>
      </p:sp>
      <p:sp>
        <p:nvSpPr>
          <p:cNvPr id="7" name="object 7"/>
          <p:cNvSpPr txBox="1"/>
          <p:nvPr/>
        </p:nvSpPr>
        <p:spPr>
          <a:xfrm>
            <a:off x="226695" y="749300"/>
            <a:ext cx="4415155" cy="3411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workforce reduction of over 500 full-time equivalent posts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Reviewing Library Service provision whilst maintaining a comprehensive and efficient service offer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Removing the council contribution towards Area Based Grants to the voluntary and charity sector and grants to arts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the cultural sector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Reduce the Community Protection and Resident Development services ensuring duties relating to environmental enforcement and antisocial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met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the operation of community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seek to remove council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subsidised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06229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3A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7891</TotalTime>
  <Words>731</Words>
  <Application>Microsoft Office PowerPoint</Application>
  <PresentationFormat>Custom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MT</vt:lpstr>
      <vt:lpstr>Calibri</vt:lpstr>
      <vt:lpstr>Office Theme</vt:lpstr>
      <vt:lpstr>PowerPoint Presentation</vt:lpstr>
      <vt:lpstr>Why are we here today?</vt:lpstr>
      <vt:lpstr>How we spend our budget</vt:lpstr>
      <vt:lpstr>How do we spend our budget?</vt:lpstr>
      <vt:lpstr>What we’ve done before</vt:lpstr>
      <vt:lpstr>But every year it gets harder…</vt:lpstr>
      <vt:lpstr>The council faces a £50m budget gap in 2024/25</vt:lpstr>
      <vt:lpstr>Budget consultation</vt:lpstr>
      <vt:lpstr>Budget proposals</vt:lpstr>
      <vt:lpstr>Budget proposals continued</vt:lpstr>
      <vt:lpstr>Council Tax</vt:lpstr>
      <vt:lpstr>Next steps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consultation public draft v5</dc:title>
  <dc:creator>NCC Digital</dc:creator>
  <cp:keywords>DAEwH2n-a2A,BADVa7WLyGA</cp:keywords>
  <cp:lastModifiedBy>Aaron Simpkin</cp:lastModifiedBy>
  <cp:revision>31</cp:revision>
  <dcterms:created xsi:type="dcterms:W3CDTF">2021-11-19T00:16:36Z</dcterms:created>
  <dcterms:modified xsi:type="dcterms:W3CDTF">2023-12-20T19:11:26Z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2021-11-19T00:00:00Z</vt:filetime>
  </property>
  <property fmtid="{D5CDD505-2E9C-101B-9397-08002B2CF9AE}" pid="3" name="Creator">
    <vt:lpwstr>Canva</vt:lpwstr>
  </property>
  <property fmtid="{D5CDD505-2E9C-101B-9397-08002B2CF9AE}" pid="4" name="LastSaved">
    <vt:filetime>2021-11-19T00:00:00Z</vt:filetime>
  </property>
</Properties>
</file>