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2" r:id="rId5"/>
    <p:sldMasterId id="2147483679" r:id="rId6"/>
    <p:sldMasterId id="2147483698" r:id="rId7"/>
  </p:sldMasterIdLst>
  <p:notesMasterIdLst>
    <p:notesMasterId r:id="rId93"/>
  </p:notesMasterIdLst>
  <p:handoutMasterIdLst>
    <p:handoutMasterId r:id="rId94"/>
  </p:handoutMasterIdLst>
  <p:sldIdLst>
    <p:sldId id="345" r:id="rId8"/>
    <p:sldId id="2147475893" r:id="rId9"/>
    <p:sldId id="2147475905" r:id="rId10"/>
    <p:sldId id="2147475904" r:id="rId11"/>
    <p:sldId id="2147476014" r:id="rId12"/>
    <p:sldId id="2147476051" r:id="rId13"/>
    <p:sldId id="2147475916" r:id="rId14"/>
    <p:sldId id="2147475919" r:id="rId15"/>
    <p:sldId id="381" r:id="rId16"/>
    <p:sldId id="2147475917" r:id="rId17"/>
    <p:sldId id="2147475922" r:id="rId18"/>
    <p:sldId id="2147475923" r:id="rId19"/>
    <p:sldId id="2147475924" r:id="rId20"/>
    <p:sldId id="2147475926" r:id="rId21"/>
    <p:sldId id="2147475907" r:id="rId22"/>
    <p:sldId id="2147475925" r:id="rId23"/>
    <p:sldId id="2147476018" r:id="rId24"/>
    <p:sldId id="2147475929" r:id="rId25"/>
    <p:sldId id="2147475964" r:id="rId26"/>
    <p:sldId id="2147476037" r:id="rId27"/>
    <p:sldId id="2147475965" r:id="rId28"/>
    <p:sldId id="2147475981" r:id="rId29"/>
    <p:sldId id="2147475982" r:id="rId30"/>
    <p:sldId id="2147475997" r:id="rId31"/>
    <p:sldId id="2147475983" r:id="rId32"/>
    <p:sldId id="2147476026" r:id="rId33"/>
    <p:sldId id="2147476060" r:id="rId34"/>
    <p:sldId id="2147476061" r:id="rId35"/>
    <p:sldId id="2147476062" r:id="rId36"/>
    <p:sldId id="2147476063" r:id="rId37"/>
    <p:sldId id="2147476064" r:id="rId38"/>
    <p:sldId id="2147476065" r:id="rId39"/>
    <p:sldId id="2147476066" r:id="rId40"/>
    <p:sldId id="2147475909" r:id="rId41"/>
    <p:sldId id="2147476039" r:id="rId42"/>
    <p:sldId id="2147475915" r:id="rId43"/>
    <p:sldId id="2147475988" r:id="rId44"/>
    <p:sldId id="2147476043" r:id="rId45"/>
    <p:sldId id="2147476044" r:id="rId46"/>
    <p:sldId id="2147475993" r:id="rId47"/>
    <p:sldId id="2147476045" r:id="rId48"/>
    <p:sldId id="2147475995" r:id="rId49"/>
    <p:sldId id="2147476046" r:id="rId50"/>
    <p:sldId id="2147475996" r:id="rId51"/>
    <p:sldId id="2147475932" r:id="rId52"/>
    <p:sldId id="2147475933" r:id="rId53"/>
    <p:sldId id="2147476047" r:id="rId54"/>
    <p:sldId id="2147476048" r:id="rId55"/>
    <p:sldId id="2147475934" r:id="rId56"/>
    <p:sldId id="2147475989" r:id="rId57"/>
    <p:sldId id="2147476021" r:id="rId58"/>
    <p:sldId id="2147476015" r:id="rId59"/>
    <p:sldId id="2147476016" r:id="rId60"/>
    <p:sldId id="2147476022" r:id="rId61"/>
    <p:sldId id="2147476023" r:id="rId62"/>
    <p:sldId id="2147476024" r:id="rId63"/>
    <p:sldId id="2147476025" r:id="rId64"/>
    <p:sldId id="2147476028" r:id="rId65"/>
    <p:sldId id="2147476029" r:id="rId66"/>
    <p:sldId id="2147476030" r:id="rId67"/>
    <p:sldId id="2147476031" r:id="rId68"/>
    <p:sldId id="2147476032" r:id="rId69"/>
    <p:sldId id="2147476033" r:id="rId70"/>
    <p:sldId id="2147476034" r:id="rId71"/>
    <p:sldId id="2147475990" r:id="rId72"/>
    <p:sldId id="2147475991" r:id="rId73"/>
    <p:sldId id="2147475974" r:id="rId74"/>
    <p:sldId id="2147475975" r:id="rId75"/>
    <p:sldId id="2147475911" r:id="rId76"/>
    <p:sldId id="2147476040" r:id="rId77"/>
    <p:sldId id="2147476067" r:id="rId78"/>
    <p:sldId id="2147476057" r:id="rId79"/>
    <p:sldId id="2147476058" r:id="rId80"/>
    <p:sldId id="2147475999" r:id="rId81"/>
    <p:sldId id="2147476004" r:id="rId82"/>
    <p:sldId id="2147476053" r:id="rId83"/>
    <p:sldId id="2147476002" r:id="rId84"/>
    <p:sldId id="2147476006" r:id="rId85"/>
    <p:sldId id="2147476008" r:id="rId86"/>
    <p:sldId id="2147476010" r:id="rId87"/>
    <p:sldId id="2147476013" r:id="rId88"/>
    <p:sldId id="2147476003" r:id="rId89"/>
    <p:sldId id="2147475968" r:id="rId90"/>
    <p:sldId id="2147475927" r:id="rId91"/>
    <p:sldId id="2147475928" r:id="rId92"/>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665DCD6-432E-4834-9EC4-81774712F922}">
          <p14:sldIdLst>
            <p14:sldId id="345"/>
            <p14:sldId id="2147475893"/>
            <p14:sldId id="2147475905"/>
            <p14:sldId id="2147475904"/>
            <p14:sldId id="2147476014"/>
            <p14:sldId id="2147476051"/>
            <p14:sldId id="2147475916"/>
            <p14:sldId id="2147475919"/>
            <p14:sldId id="381"/>
            <p14:sldId id="2147475917"/>
            <p14:sldId id="2147475922"/>
            <p14:sldId id="2147475923"/>
            <p14:sldId id="2147475924"/>
            <p14:sldId id="2147475926"/>
            <p14:sldId id="2147475907"/>
            <p14:sldId id="2147475925"/>
            <p14:sldId id="2147476018"/>
            <p14:sldId id="2147475929"/>
            <p14:sldId id="2147475964"/>
            <p14:sldId id="2147476037"/>
            <p14:sldId id="2147475965"/>
            <p14:sldId id="2147475981"/>
            <p14:sldId id="2147475982"/>
            <p14:sldId id="2147475997"/>
            <p14:sldId id="2147475983"/>
            <p14:sldId id="2147476026"/>
            <p14:sldId id="2147476060"/>
            <p14:sldId id="2147476061"/>
            <p14:sldId id="2147476062"/>
            <p14:sldId id="2147476063"/>
            <p14:sldId id="2147476064"/>
            <p14:sldId id="2147476065"/>
            <p14:sldId id="2147476066"/>
            <p14:sldId id="2147475909"/>
            <p14:sldId id="2147476039"/>
            <p14:sldId id="2147475915"/>
            <p14:sldId id="2147475988"/>
            <p14:sldId id="2147476043"/>
            <p14:sldId id="2147476044"/>
            <p14:sldId id="2147475993"/>
            <p14:sldId id="2147476045"/>
            <p14:sldId id="2147475995"/>
            <p14:sldId id="2147476046"/>
            <p14:sldId id="2147475996"/>
            <p14:sldId id="2147475932"/>
            <p14:sldId id="2147475933"/>
            <p14:sldId id="2147476047"/>
            <p14:sldId id="2147476048"/>
            <p14:sldId id="2147475934"/>
            <p14:sldId id="2147475989"/>
            <p14:sldId id="2147476021"/>
            <p14:sldId id="2147476015"/>
            <p14:sldId id="2147476016"/>
            <p14:sldId id="2147476022"/>
            <p14:sldId id="2147476023"/>
            <p14:sldId id="2147476024"/>
            <p14:sldId id="2147476025"/>
            <p14:sldId id="2147476028"/>
            <p14:sldId id="2147476029"/>
            <p14:sldId id="2147476030"/>
            <p14:sldId id="2147476031"/>
            <p14:sldId id="2147476032"/>
            <p14:sldId id="2147476033"/>
            <p14:sldId id="2147476034"/>
            <p14:sldId id="2147475990"/>
            <p14:sldId id="2147475991"/>
            <p14:sldId id="2147475974"/>
            <p14:sldId id="2147475975"/>
            <p14:sldId id="2147475911"/>
            <p14:sldId id="2147476040"/>
            <p14:sldId id="2147476067"/>
            <p14:sldId id="2147476057"/>
            <p14:sldId id="2147476058"/>
            <p14:sldId id="2147475999"/>
            <p14:sldId id="2147476004"/>
            <p14:sldId id="2147476053"/>
            <p14:sldId id="2147476002"/>
            <p14:sldId id="2147476006"/>
            <p14:sldId id="2147476008"/>
            <p14:sldId id="2147476010"/>
            <p14:sldId id="2147476013"/>
            <p14:sldId id="2147476003"/>
            <p14:sldId id="2147475968"/>
            <p14:sldId id="2147475927"/>
            <p14:sldId id="214747592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5AC108-5936-5D02-0B2A-593ABF13B69D}" name="Clare Martin" initials="" userId="S::communications@rethinkpartners.co.uk::091b858e-065c-44f5-af7b-c1683a685f9e" providerId="AD"/>
  <p188:author id="{6AAACD0E-FA77-93D3-9DF7-8F859B51EBDA}" name="Sarah Mills" initials="SM" userId="S::sarah@rethinkpartners.co.uk::364cbfd0-2096-4c35-9eea-43b2527eeb6b" providerId="AD"/>
  <p188:author id="{B1553B10-E023-4DAB-1292-6956F865ABDA}" name="Georgia Hill" initials="GH" userId="S::georgia@rethinkpartners.co.uk::6f41100e-4ecb-4f02-9e73-c08be94f1cf2" providerId="AD"/>
  <p188:author id="{AAB1101B-7024-CEF8-EF7A-4A9ECE86251E}" name="Daniel Ralph" initials="DR" userId="S::daniel.ralph@nottinghamcity.gov.uk::bac8589f-d742-4bf5-a500-94a1fec03597" providerId="AD"/>
  <p188:author id="{90B8C923-0664-47D8-0ACE-B2BC28C0D925}" name="John Burgin" initials="JB" userId="S::john.burgin@nottinghamcity.gov.uk::ab68cd6a-80b5-43b1-a849-cad77d951622" providerId="AD"/>
  <p188:author id="{7214BB25-5B50-69EF-CB24-D562D0F77F0F}" name="Vickie Chrimes" initials="VC" userId="S::vickie.chrimes@nottinghamcity.gov.uk::56ab4e8c-fb6e-4b55-845f-6617effb93f5" providerId="AD"/>
  <p188:author id="{E6824329-43DA-515C-6ACB-5067D2AEBF5B}" name="Rhiannon Matravers" initials="RM" userId="S::Rhiannon.Matravers@nottinghamcity.gov.uk::fb527430-1018-4a37-9422-b1f546e5ccc3" providerId="AD"/>
  <p188:author id="{56BEC930-1E96-E12B-6656-FEE69072C7CB}" name="Irene Carson" initials="IC" userId="S::irene@rethinkpartners.co.uk::c630a2f0-b4f9-45bc-b9f6-c4331a59c591" providerId="AD"/>
  <p188:author id="{A52D0331-135B-30D5-A06F-9A1EF6A25A0D}" name="Patricia O'Connell" initials="PO" userId="S::patricia.oconnell@nottinghamcity.gov.uk::f6524c30-17d7-4a7e-a640-5001a3abfe3f" providerId="AD"/>
  <p188:author id="{D9C71155-2646-7E84-E180-E291B1368128}" name="John Burgin" initials="JB" userId="S::John.Burgin@nottinghamcity.gov.uk::ab68cd6a-80b5-43b1-a849-cad77d951622" providerId="AD"/>
  <p188:author id="{6E72F570-3C35-1EC8-A789-CF29E11A8F85}" name="Rhiannon Matravers" initials="RM" userId="S::rhiannon.matravers@nottinghamcity.gov.uk::fb527430-1018-4a37-9422-b1f546e5ccc3" providerId="AD"/>
  <p188:author id="{24DF6294-B05A-036A-8A65-3863A1DA4B5A}" name="Paige Racher" initials="PR" userId="S::paige.racher@nottinghamcity.gov.uk::9d358a1c-5a0b-4518-9d60-7c5a5582868e" providerId="AD"/>
  <p188:author id="{01239BA5-75D8-F7E2-AA2D-0B3C644A6D45}" name="Julie Davidson" initials="JD" userId="S::julie.davidson@nottinghamcity.gov.uk::c6934698-04dd-45df-b107-fac9e2785ebc" providerId="AD"/>
  <p188:author id="{50145AAC-91BD-8861-CC6F-1032C6180EFA}" name="Clare Morris" initials="CM" userId="S::clare@rethinkpartners.co.uk::e4c5a521-9b35-4d26-86d7-fded70fca31b" providerId="AD"/>
  <p188:author id="{80620FF3-B4F1-551C-024D-4591A09D0106}" name="Jim Lowe" initials="JL" userId="S::jim.lowe@nottinghamcity.gov.uk::e519dc3f-30b4-4e35-883c-3866353961b0" providerId="AD"/>
  <p188:author id="{FC982FFA-5FA2-4F1C-9676-A0D27AB40524}" name="Kane Voss" initials="KV" userId="S::kane.voss@nottinghamcity.gov.uk::d1c513a8-0819-445b-bf9b-dff9468da7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eather O'Neill (UK)" initials="HO(" lastIdx="1" clrIdx="0">
    <p:extLst>
      <p:ext uri="{19B8F6BF-5375-455C-9EA6-DF929625EA0E}">
        <p15:presenceInfo xmlns:p15="http://schemas.microsoft.com/office/powerpoint/2012/main" userId="S::heather.l.oneill@pwc.com::760270b7-c0b1-48c4-8e04-6c76d526ef92" providerId="AD"/>
      </p:ext>
    </p:extLst>
  </p:cmAuthor>
  <p:cmAuthor id="2" name="Roseanna Crane" initials="RC" lastIdx="9" clrIdx="1">
    <p:extLst>
      <p:ext uri="{19B8F6BF-5375-455C-9EA6-DF929625EA0E}">
        <p15:presenceInfo xmlns:p15="http://schemas.microsoft.com/office/powerpoint/2012/main" userId="S::Roseanna.Crane@nottinghamcity.gov.uk::f6d12b0d-08d5-4577-afd0-5b642e5cc9de" providerId="AD"/>
      </p:ext>
    </p:extLst>
  </p:cmAuthor>
  <p:cmAuthor id="3" name="Daniel Ralph" initials="DR" lastIdx="2" clrIdx="2">
    <p:extLst>
      <p:ext uri="{19B8F6BF-5375-455C-9EA6-DF929625EA0E}">
        <p15:presenceInfo xmlns:p15="http://schemas.microsoft.com/office/powerpoint/2012/main" userId="S::daniel.ralph@nottinghamcity.gov.uk::bac8589f-d742-4bf5-a500-94a1fec03597" providerId="AD"/>
      </p:ext>
    </p:extLst>
  </p:cmAuthor>
  <p:cmAuthor id="4" name="Sarah Gibbons" initials="SG" lastIdx="6" clrIdx="3">
    <p:extLst>
      <p:ext uri="{19B8F6BF-5375-455C-9EA6-DF929625EA0E}">
        <p15:presenceInfo xmlns:p15="http://schemas.microsoft.com/office/powerpoint/2012/main" userId="S::sarah.gibbons@nottinghamcity.gov.uk::c478d9f7-5b23-4b14-8e8f-200e02abe1ed" providerId="AD"/>
      </p:ext>
    </p:extLst>
  </p:cmAuthor>
  <p:cmAuthor id="5" name="Daniel Ralph" initials="DR [2]" lastIdx="4" clrIdx="4">
    <p:extLst>
      <p:ext uri="{19B8F6BF-5375-455C-9EA6-DF929625EA0E}">
        <p15:presenceInfo xmlns:p15="http://schemas.microsoft.com/office/powerpoint/2012/main" userId="S-1-5-21-3388933763-2387696048-3050347461-817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C"/>
    <a:srgbClr val="FFFFCC"/>
    <a:srgbClr val="949494"/>
    <a:srgbClr val="EEC7B0"/>
    <a:srgbClr val="A5C9EB"/>
    <a:srgbClr val="F0FFF0"/>
    <a:srgbClr val="C5D4C5"/>
    <a:srgbClr val="FBF1FA"/>
    <a:srgbClr val="FFFFFF"/>
    <a:srgbClr val="B5B5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87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commentAuthors" Target="commentAuthors.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microsoft.com/office/2018/10/relationships/authors" Target="author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notesMaster" Target="notesMasters/notesMaster1.xml"/><Relationship Id="rId9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15A272-BDF4-4963-87F6-6FA026B3F11A}" type="doc">
      <dgm:prSet loTypeId="urn:microsoft.com/office/officeart/2005/8/layout/venn3" loCatId="relationship" qsTypeId="urn:microsoft.com/office/officeart/2005/8/quickstyle/simple1#1" qsCatId="simple" csTypeId="urn:microsoft.com/office/officeart/2005/8/colors/accent1_2#1" csCatId="accent1" phldr="1"/>
      <dgm:spPr/>
      <dgm:t>
        <a:bodyPr/>
        <a:lstStyle/>
        <a:p>
          <a:endParaRPr lang="en-GB"/>
        </a:p>
      </dgm:t>
    </dgm:pt>
    <dgm:pt modelId="{0FABD25A-ACE9-42E8-BE86-5EBF3A002338}">
      <dgm:prSet phldrT="[Text]" phldr="0"/>
      <dgm:spPr>
        <a:solidFill>
          <a:schemeClr val="accent6">
            <a:alpha val="50000"/>
          </a:schemeClr>
        </a:solidFill>
      </dgm:spPr>
      <dgm:t>
        <a:bodyPr/>
        <a:lstStyle/>
        <a:p>
          <a:r>
            <a:rPr lang="en-GB"/>
            <a:t>Commissioning &amp; Partnerships</a:t>
          </a:r>
        </a:p>
      </dgm:t>
    </dgm:pt>
    <dgm:pt modelId="{076069A6-2D4D-4C01-8733-23918179AEA5}" type="sibTrans" cxnId="{3937189D-B094-4DD8-A3E0-3250927BF4D7}">
      <dgm:prSet/>
      <dgm:spPr/>
      <dgm:t>
        <a:bodyPr/>
        <a:lstStyle/>
        <a:p>
          <a:endParaRPr lang="en-GB"/>
        </a:p>
      </dgm:t>
    </dgm:pt>
    <dgm:pt modelId="{59281FA9-F108-4A80-B3CB-1FE04F26BCC7}" type="parTrans" cxnId="{3937189D-B094-4DD8-A3E0-3250927BF4D7}">
      <dgm:prSet/>
      <dgm:spPr/>
      <dgm:t>
        <a:bodyPr/>
        <a:lstStyle/>
        <a:p>
          <a:endParaRPr lang="en-GB"/>
        </a:p>
      </dgm:t>
    </dgm:pt>
    <dgm:pt modelId="{CEA796E7-32FC-41CF-97CB-C89A0D870043}">
      <dgm:prSet phldrT="[Text]"/>
      <dgm:spPr>
        <a:solidFill>
          <a:schemeClr val="accent6">
            <a:alpha val="50000"/>
          </a:schemeClr>
        </a:solidFill>
      </dgm:spPr>
      <dgm:t>
        <a:bodyPr/>
        <a:lstStyle/>
        <a:p>
          <a:r>
            <a:rPr lang="en-GB"/>
            <a:t>Adult Social Care Operations</a:t>
          </a:r>
        </a:p>
      </dgm:t>
    </dgm:pt>
    <dgm:pt modelId="{527B38F6-1A06-4DE5-819D-024ED9FD7303}" type="sibTrans" cxnId="{0C1D10C9-7306-4E01-93BC-3B34B262087F}">
      <dgm:prSet/>
      <dgm:spPr/>
      <dgm:t>
        <a:bodyPr/>
        <a:lstStyle/>
        <a:p>
          <a:endParaRPr lang="en-GB"/>
        </a:p>
      </dgm:t>
    </dgm:pt>
    <dgm:pt modelId="{2B9C83C6-B22D-42D9-A932-C1D9A7D66DE6}" type="parTrans" cxnId="{0C1D10C9-7306-4E01-93BC-3B34B262087F}">
      <dgm:prSet/>
      <dgm:spPr/>
      <dgm:t>
        <a:bodyPr/>
        <a:lstStyle/>
        <a:p>
          <a:endParaRPr lang="en-GB"/>
        </a:p>
      </dgm:t>
    </dgm:pt>
    <dgm:pt modelId="{DC2F3734-22CD-4E41-92D7-66277D7B77A8}">
      <dgm:prSet phldrT="[Text]" phldr="0"/>
      <dgm:spPr>
        <a:solidFill>
          <a:schemeClr val="accent6">
            <a:alpha val="50000"/>
          </a:schemeClr>
        </a:solidFill>
      </dgm:spPr>
      <dgm:t>
        <a:bodyPr/>
        <a:lstStyle/>
        <a:p>
          <a:r>
            <a:rPr lang="en-GB"/>
            <a:t>Service Development</a:t>
          </a:r>
        </a:p>
      </dgm:t>
    </dgm:pt>
    <dgm:pt modelId="{07DFEA53-75A2-410E-AA82-6F94355CF950}" type="sibTrans" cxnId="{CF93B916-822E-4E3B-83B1-2C32FAD4293D}">
      <dgm:prSet/>
      <dgm:spPr/>
      <dgm:t>
        <a:bodyPr/>
        <a:lstStyle/>
        <a:p>
          <a:endParaRPr lang="en-GB"/>
        </a:p>
      </dgm:t>
    </dgm:pt>
    <dgm:pt modelId="{3D84ADD8-7CFA-46A5-9762-C283B9ABB976}" type="parTrans" cxnId="{CF93B916-822E-4E3B-83B1-2C32FAD4293D}">
      <dgm:prSet/>
      <dgm:spPr/>
      <dgm:t>
        <a:bodyPr/>
        <a:lstStyle/>
        <a:p>
          <a:endParaRPr lang="en-GB"/>
        </a:p>
      </dgm:t>
    </dgm:pt>
    <dgm:pt modelId="{5A58A420-30B4-4E74-AE2B-9FBC8299DD12}">
      <dgm:prSet phldrT="[Text]" phldr="0"/>
      <dgm:spPr>
        <a:solidFill>
          <a:schemeClr val="accent6">
            <a:alpha val="50000"/>
          </a:schemeClr>
        </a:solidFill>
      </dgm:spPr>
      <dgm:t>
        <a:bodyPr/>
        <a:lstStyle/>
        <a:p>
          <a:r>
            <a:rPr lang="en-GB"/>
            <a:t>Corporate Enablers</a:t>
          </a:r>
        </a:p>
      </dgm:t>
    </dgm:pt>
    <dgm:pt modelId="{38B1B378-7813-4891-B839-7A0DC001CA19}" type="sibTrans" cxnId="{AA172789-3F74-4E48-9A31-5DB5E81972B9}">
      <dgm:prSet/>
      <dgm:spPr/>
      <dgm:t>
        <a:bodyPr/>
        <a:lstStyle/>
        <a:p>
          <a:endParaRPr lang="en-GB"/>
        </a:p>
      </dgm:t>
    </dgm:pt>
    <dgm:pt modelId="{B29A456B-3F95-4E8F-AA21-FE087E717C33}" type="parTrans" cxnId="{AA172789-3F74-4E48-9A31-5DB5E81972B9}">
      <dgm:prSet/>
      <dgm:spPr/>
      <dgm:t>
        <a:bodyPr/>
        <a:lstStyle/>
        <a:p>
          <a:endParaRPr lang="en-GB"/>
        </a:p>
      </dgm:t>
    </dgm:pt>
    <dgm:pt modelId="{D538F826-2E49-477F-9B83-DE0D802F1F8F}">
      <dgm:prSet phldrT="[Text]" phldr="0"/>
      <dgm:spPr>
        <a:solidFill>
          <a:schemeClr val="accent6">
            <a:alpha val="50000"/>
          </a:schemeClr>
        </a:solidFill>
      </dgm:spPr>
      <dgm:t>
        <a:bodyPr/>
        <a:lstStyle/>
        <a:p>
          <a:r>
            <a:rPr lang="en-GB"/>
            <a:t>Partners</a:t>
          </a:r>
        </a:p>
      </dgm:t>
    </dgm:pt>
    <dgm:pt modelId="{EE12528F-07D9-4758-B71C-0A965DE71172}" type="sibTrans" cxnId="{0757C36A-855C-4232-A4F3-FFDD1B4FBFB1}">
      <dgm:prSet/>
      <dgm:spPr/>
      <dgm:t>
        <a:bodyPr/>
        <a:lstStyle/>
        <a:p>
          <a:endParaRPr lang="en-GB"/>
        </a:p>
      </dgm:t>
    </dgm:pt>
    <dgm:pt modelId="{72C8E06B-F5CF-4518-9C9B-04E89E4F7532}" type="parTrans" cxnId="{0757C36A-855C-4232-A4F3-FFDD1B4FBFB1}">
      <dgm:prSet/>
      <dgm:spPr/>
      <dgm:t>
        <a:bodyPr/>
        <a:lstStyle/>
        <a:p>
          <a:endParaRPr lang="en-GB"/>
        </a:p>
      </dgm:t>
    </dgm:pt>
    <dgm:pt modelId="{4A413B09-1040-4F30-8F22-B7003FD59404}">
      <dgm:prSet phldrT="[Text]" phldr="0"/>
      <dgm:spPr>
        <a:solidFill>
          <a:schemeClr val="accent6">
            <a:alpha val="50000"/>
          </a:schemeClr>
        </a:solidFill>
      </dgm:spPr>
      <dgm:t>
        <a:bodyPr/>
        <a:lstStyle/>
        <a:p>
          <a:r>
            <a:rPr lang="en-GB"/>
            <a:t>Care Providers</a:t>
          </a:r>
        </a:p>
      </dgm:t>
    </dgm:pt>
    <dgm:pt modelId="{DD9AC271-509C-4CAB-8098-988B2AE88337}" type="sibTrans" cxnId="{C171C021-FBFA-4A49-8E16-77D94A4B7B33}">
      <dgm:prSet/>
      <dgm:spPr/>
      <dgm:t>
        <a:bodyPr/>
        <a:lstStyle/>
        <a:p>
          <a:endParaRPr lang="en-GB"/>
        </a:p>
      </dgm:t>
    </dgm:pt>
    <dgm:pt modelId="{22FA3EAC-16BB-419B-BEAE-3424EBF0B9A3}" type="parTrans" cxnId="{C171C021-FBFA-4A49-8E16-77D94A4B7B33}">
      <dgm:prSet/>
      <dgm:spPr/>
      <dgm:t>
        <a:bodyPr/>
        <a:lstStyle/>
        <a:p>
          <a:endParaRPr lang="en-GB"/>
        </a:p>
      </dgm:t>
    </dgm:pt>
    <dgm:pt modelId="{2733A74C-62DB-41B2-BAB2-0D7CA45651A0}">
      <dgm:prSet phldrT="[Text]" phldr="0"/>
      <dgm:spPr>
        <a:solidFill>
          <a:schemeClr val="accent6">
            <a:alpha val="50000"/>
          </a:schemeClr>
        </a:solidFill>
      </dgm:spPr>
      <dgm:t>
        <a:bodyPr/>
        <a:lstStyle/>
        <a:p>
          <a:r>
            <a:rPr lang="en-GB"/>
            <a:t>Coproduction with people &amp; communities</a:t>
          </a:r>
        </a:p>
      </dgm:t>
    </dgm:pt>
    <dgm:pt modelId="{AC2B5391-DCEF-442E-BDC7-4DD3E1817CCA}" type="sibTrans" cxnId="{06C52522-2B82-453B-9671-4713BAE0B94A}">
      <dgm:prSet/>
      <dgm:spPr/>
      <dgm:t>
        <a:bodyPr/>
        <a:lstStyle/>
        <a:p>
          <a:endParaRPr lang="en-GB"/>
        </a:p>
      </dgm:t>
    </dgm:pt>
    <dgm:pt modelId="{16A3EE39-3024-4C61-B18E-2F802EBA153F}" type="parTrans" cxnId="{06C52522-2B82-453B-9671-4713BAE0B94A}">
      <dgm:prSet/>
      <dgm:spPr/>
      <dgm:t>
        <a:bodyPr/>
        <a:lstStyle/>
        <a:p>
          <a:endParaRPr lang="en-GB"/>
        </a:p>
      </dgm:t>
    </dgm:pt>
    <dgm:pt modelId="{8EFBE60A-8578-427E-8B81-8B52023459C4}" type="pres">
      <dgm:prSet presAssocID="{2A15A272-BDF4-4963-87F6-6FA026B3F11A}" presName="Name0" presStyleCnt="0">
        <dgm:presLayoutVars>
          <dgm:dir/>
          <dgm:resizeHandles val="exact"/>
        </dgm:presLayoutVars>
      </dgm:prSet>
      <dgm:spPr/>
    </dgm:pt>
    <dgm:pt modelId="{FA5D6EF5-C014-443F-BE53-4F3B03E0249D}" type="pres">
      <dgm:prSet presAssocID="{0FABD25A-ACE9-42E8-BE86-5EBF3A002338}" presName="Name5" presStyleLbl="vennNode1" presStyleIdx="0" presStyleCnt="7">
        <dgm:presLayoutVars>
          <dgm:bulletEnabled val="1"/>
        </dgm:presLayoutVars>
      </dgm:prSet>
      <dgm:spPr/>
    </dgm:pt>
    <dgm:pt modelId="{106A640C-9F58-464B-A064-D77557757B89}" type="pres">
      <dgm:prSet presAssocID="{076069A6-2D4D-4C01-8733-23918179AEA5}" presName="space" presStyleCnt="0"/>
      <dgm:spPr/>
    </dgm:pt>
    <dgm:pt modelId="{71B64C2C-89FB-469F-B769-990E791CAB4C}" type="pres">
      <dgm:prSet presAssocID="{CEA796E7-32FC-41CF-97CB-C89A0D870043}" presName="Name5" presStyleLbl="vennNode1" presStyleIdx="1" presStyleCnt="7">
        <dgm:presLayoutVars>
          <dgm:bulletEnabled val="1"/>
        </dgm:presLayoutVars>
      </dgm:prSet>
      <dgm:spPr/>
    </dgm:pt>
    <dgm:pt modelId="{32BD6FC0-E57D-4F68-9756-19D5DCF9CE47}" type="pres">
      <dgm:prSet presAssocID="{527B38F6-1A06-4DE5-819D-024ED9FD7303}" presName="space" presStyleCnt="0"/>
      <dgm:spPr/>
    </dgm:pt>
    <dgm:pt modelId="{82B08C0A-E320-4754-9E76-F4550ABC0141}" type="pres">
      <dgm:prSet presAssocID="{DC2F3734-22CD-4E41-92D7-66277D7B77A8}" presName="Name5" presStyleLbl="vennNode1" presStyleIdx="2" presStyleCnt="7">
        <dgm:presLayoutVars>
          <dgm:bulletEnabled val="1"/>
        </dgm:presLayoutVars>
      </dgm:prSet>
      <dgm:spPr/>
    </dgm:pt>
    <dgm:pt modelId="{704687BD-0702-43D4-B0DA-9610EEF574AF}" type="pres">
      <dgm:prSet presAssocID="{07DFEA53-75A2-410E-AA82-6F94355CF950}" presName="space" presStyleCnt="0"/>
      <dgm:spPr/>
    </dgm:pt>
    <dgm:pt modelId="{EF4BF950-A3DC-4D50-B895-A43C5853EAEE}" type="pres">
      <dgm:prSet presAssocID="{5A58A420-30B4-4E74-AE2B-9FBC8299DD12}" presName="Name5" presStyleLbl="vennNode1" presStyleIdx="3" presStyleCnt="7">
        <dgm:presLayoutVars>
          <dgm:bulletEnabled val="1"/>
        </dgm:presLayoutVars>
      </dgm:prSet>
      <dgm:spPr/>
    </dgm:pt>
    <dgm:pt modelId="{A12C914F-640B-49E9-BB6D-D6D5CEB9FD4B}" type="pres">
      <dgm:prSet presAssocID="{38B1B378-7813-4891-B839-7A0DC001CA19}" presName="space" presStyleCnt="0"/>
      <dgm:spPr/>
    </dgm:pt>
    <dgm:pt modelId="{D8398C65-9ED0-4DFA-B191-463BB19498F1}" type="pres">
      <dgm:prSet presAssocID="{D538F826-2E49-477F-9B83-DE0D802F1F8F}" presName="Name5" presStyleLbl="vennNode1" presStyleIdx="4" presStyleCnt="7">
        <dgm:presLayoutVars>
          <dgm:bulletEnabled val="1"/>
        </dgm:presLayoutVars>
      </dgm:prSet>
      <dgm:spPr/>
    </dgm:pt>
    <dgm:pt modelId="{9854A1D2-C534-4D86-B1AF-080BD59D1EAC}" type="pres">
      <dgm:prSet presAssocID="{EE12528F-07D9-4758-B71C-0A965DE71172}" presName="space" presStyleCnt="0"/>
      <dgm:spPr/>
    </dgm:pt>
    <dgm:pt modelId="{79F75A24-3D2C-4F31-8DD4-B3FD23D33097}" type="pres">
      <dgm:prSet presAssocID="{4A413B09-1040-4F30-8F22-B7003FD59404}" presName="Name5" presStyleLbl="vennNode1" presStyleIdx="5" presStyleCnt="7">
        <dgm:presLayoutVars>
          <dgm:bulletEnabled val="1"/>
        </dgm:presLayoutVars>
      </dgm:prSet>
      <dgm:spPr/>
    </dgm:pt>
    <dgm:pt modelId="{8050C3D1-4419-450B-8D7F-DFC04D2E24F2}" type="pres">
      <dgm:prSet presAssocID="{DD9AC271-509C-4CAB-8098-988B2AE88337}" presName="space" presStyleCnt="0"/>
      <dgm:spPr/>
    </dgm:pt>
    <dgm:pt modelId="{FB234417-3FD7-4A91-BB68-EF3A87B57823}" type="pres">
      <dgm:prSet presAssocID="{2733A74C-62DB-41B2-BAB2-0D7CA45651A0}" presName="Name5" presStyleLbl="vennNode1" presStyleIdx="6" presStyleCnt="7">
        <dgm:presLayoutVars>
          <dgm:bulletEnabled val="1"/>
        </dgm:presLayoutVars>
      </dgm:prSet>
      <dgm:spPr/>
    </dgm:pt>
  </dgm:ptLst>
  <dgm:cxnLst>
    <dgm:cxn modelId="{CF93B916-822E-4E3B-83B1-2C32FAD4293D}" srcId="{2A15A272-BDF4-4963-87F6-6FA026B3F11A}" destId="{DC2F3734-22CD-4E41-92D7-66277D7B77A8}" srcOrd="2" destOrd="0" parTransId="{3D84ADD8-7CFA-46A5-9762-C283B9ABB976}" sibTransId="{07DFEA53-75A2-410E-AA82-6F94355CF950}"/>
    <dgm:cxn modelId="{C171C021-FBFA-4A49-8E16-77D94A4B7B33}" srcId="{2A15A272-BDF4-4963-87F6-6FA026B3F11A}" destId="{4A413B09-1040-4F30-8F22-B7003FD59404}" srcOrd="5" destOrd="0" parTransId="{22FA3EAC-16BB-419B-BEAE-3424EBF0B9A3}" sibTransId="{DD9AC271-509C-4CAB-8098-988B2AE88337}"/>
    <dgm:cxn modelId="{06C52522-2B82-453B-9671-4713BAE0B94A}" srcId="{2A15A272-BDF4-4963-87F6-6FA026B3F11A}" destId="{2733A74C-62DB-41B2-BAB2-0D7CA45651A0}" srcOrd="6" destOrd="0" parTransId="{16A3EE39-3024-4C61-B18E-2F802EBA153F}" sibTransId="{AC2B5391-DCEF-442E-BDC7-4DD3E1817CCA}"/>
    <dgm:cxn modelId="{67D4A538-705A-4F3D-B706-01A9FB0FF104}" type="presOf" srcId="{DC2F3734-22CD-4E41-92D7-66277D7B77A8}" destId="{82B08C0A-E320-4754-9E76-F4550ABC0141}" srcOrd="0" destOrd="0" presId="urn:microsoft.com/office/officeart/2005/8/layout/venn3"/>
    <dgm:cxn modelId="{0757C36A-855C-4232-A4F3-FFDD1B4FBFB1}" srcId="{2A15A272-BDF4-4963-87F6-6FA026B3F11A}" destId="{D538F826-2E49-477F-9B83-DE0D802F1F8F}" srcOrd="4" destOrd="0" parTransId="{72C8E06B-F5CF-4518-9C9B-04E89E4F7532}" sibTransId="{EE12528F-07D9-4758-B71C-0A965DE71172}"/>
    <dgm:cxn modelId="{7256E483-970F-4F9A-9F0A-2F218C3DE79F}" type="presOf" srcId="{5A58A420-30B4-4E74-AE2B-9FBC8299DD12}" destId="{EF4BF950-A3DC-4D50-B895-A43C5853EAEE}" srcOrd="0" destOrd="0" presId="urn:microsoft.com/office/officeart/2005/8/layout/venn3"/>
    <dgm:cxn modelId="{AA172789-3F74-4E48-9A31-5DB5E81972B9}" srcId="{2A15A272-BDF4-4963-87F6-6FA026B3F11A}" destId="{5A58A420-30B4-4E74-AE2B-9FBC8299DD12}" srcOrd="3" destOrd="0" parTransId="{B29A456B-3F95-4E8F-AA21-FE087E717C33}" sibTransId="{38B1B378-7813-4891-B839-7A0DC001CA19}"/>
    <dgm:cxn modelId="{3937189D-B094-4DD8-A3E0-3250927BF4D7}" srcId="{2A15A272-BDF4-4963-87F6-6FA026B3F11A}" destId="{0FABD25A-ACE9-42E8-BE86-5EBF3A002338}" srcOrd="0" destOrd="0" parTransId="{59281FA9-F108-4A80-B3CB-1FE04F26BCC7}" sibTransId="{076069A6-2D4D-4C01-8733-23918179AEA5}"/>
    <dgm:cxn modelId="{0C1DF3C7-0DAC-4597-AAEE-2E0B47355AD5}" type="presOf" srcId="{2A15A272-BDF4-4963-87F6-6FA026B3F11A}" destId="{8EFBE60A-8578-427E-8B81-8B52023459C4}" srcOrd="0" destOrd="0" presId="urn:microsoft.com/office/officeart/2005/8/layout/venn3"/>
    <dgm:cxn modelId="{0C1D10C9-7306-4E01-93BC-3B34B262087F}" srcId="{2A15A272-BDF4-4963-87F6-6FA026B3F11A}" destId="{CEA796E7-32FC-41CF-97CB-C89A0D870043}" srcOrd="1" destOrd="0" parTransId="{2B9C83C6-B22D-42D9-A932-C1D9A7D66DE6}" sibTransId="{527B38F6-1A06-4DE5-819D-024ED9FD7303}"/>
    <dgm:cxn modelId="{E3328EC9-0EC4-4007-AFEF-8F0C31F4C99F}" type="presOf" srcId="{0FABD25A-ACE9-42E8-BE86-5EBF3A002338}" destId="{FA5D6EF5-C014-443F-BE53-4F3B03E0249D}" srcOrd="0" destOrd="0" presId="urn:microsoft.com/office/officeart/2005/8/layout/venn3"/>
    <dgm:cxn modelId="{48223AE7-3157-4807-9FAA-0EF503B2E2C3}" type="presOf" srcId="{2733A74C-62DB-41B2-BAB2-0D7CA45651A0}" destId="{FB234417-3FD7-4A91-BB68-EF3A87B57823}" srcOrd="0" destOrd="0" presId="urn:microsoft.com/office/officeart/2005/8/layout/venn3"/>
    <dgm:cxn modelId="{AEC56EE7-8FB7-4537-8729-1A56C01BE17C}" type="presOf" srcId="{D538F826-2E49-477F-9B83-DE0D802F1F8F}" destId="{D8398C65-9ED0-4DFA-B191-463BB19498F1}" srcOrd="0" destOrd="0" presId="urn:microsoft.com/office/officeart/2005/8/layout/venn3"/>
    <dgm:cxn modelId="{64E7DEEB-9419-44E5-AA70-EDAF82486616}" type="presOf" srcId="{4A413B09-1040-4F30-8F22-B7003FD59404}" destId="{79F75A24-3D2C-4F31-8DD4-B3FD23D33097}" srcOrd="0" destOrd="0" presId="urn:microsoft.com/office/officeart/2005/8/layout/venn3"/>
    <dgm:cxn modelId="{04221FEE-EC26-4780-9BDD-BC6B000844A5}" type="presOf" srcId="{CEA796E7-32FC-41CF-97CB-C89A0D870043}" destId="{71B64C2C-89FB-469F-B769-990E791CAB4C}" srcOrd="0" destOrd="0" presId="urn:microsoft.com/office/officeart/2005/8/layout/venn3"/>
    <dgm:cxn modelId="{68D52BAE-7C22-4CC0-9864-D6766AB381D4}" type="presParOf" srcId="{8EFBE60A-8578-427E-8B81-8B52023459C4}" destId="{FA5D6EF5-C014-443F-BE53-4F3B03E0249D}" srcOrd="0" destOrd="0" presId="urn:microsoft.com/office/officeart/2005/8/layout/venn3"/>
    <dgm:cxn modelId="{66B12388-7FAC-43BE-8C28-6427E953258A}" type="presParOf" srcId="{8EFBE60A-8578-427E-8B81-8B52023459C4}" destId="{106A640C-9F58-464B-A064-D77557757B89}" srcOrd="1" destOrd="0" presId="urn:microsoft.com/office/officeart/2005/8/layout/venn3"/>
    <dgm:cxn modelId="{FD4BF44F-7447-48D9-810C-C02EC47C0B53}" type="presParOf" srcId="{8EFBE60A-8578-427E-8B81-8B52023459C4}" destId="{71B64C2C-89FB-469F-B769-990E791CAB4C}" srcOrd="2" destOrd="0" presId="urn:microsoft.com/office/officeart/2005/8/layout/venn3"/>
    <dgm:cxn modelId="{E2535D99-6A31-47F0-A089-D51B39A2D4EA}" type="presParOf" srcId="{8EFBE60A-8578-427E-8B81-8B52023459C4}" destId="{32BD6FC0-E57D-4F68-9756-19D5DCF9CE47}" srcOrd="3" destOrd="0" presId="urn:microsoft.com/office/officeart/2005/8/layout/venn3"/>
    <dgm:cxn modelId="{43702B03-2425-41C3-B2AE-1206ED8BD2F0}" type="presParOf" srcId="{8EFBE60A-8578-427E-8B81-8B52023459C4}" destId="{82B08C0A-E320-4754-9E76-F4550ABC0141}" srcOrd="4" destOrd="0" presId="urn:microsoft.com/office/officeart/2005/8/layout/venn3"/>
    <dgm:cxn modelId="{4B394176-29E3-41E8-9EEB-E98A67C99B3F}" type="presParOf" srcId="{8EFBE60A-8578-427E-8B81-8B52023459C4}" destId="{704687BD-0702-43D4-B0DA-9610EEF574AF}" srcOrd="5" destOrd="0" presId="urn:microsoft.com/office/officeart/2005/8/layout/venn3"/>
    <dgm:cxn modelId="{7BE74DB0-AC0A-403B-8C22-ADD9C66F15C4}" type="presParOf" srcId="{8EFBE60A-8578-427E-8B81-8B52023459C4}" destId="{EF4BF950-A3DC-4D50-B895-A43C5853EAEE}" srcOrd="6" destOrd="0" presId="urn:microsoft.com/office/officeart/2005/8/layout/venn3"/>
    <dgm:cxn modelId="{1E78C65E-FB2F-4164-8865-EAB4B5350C04}" type="presParOf" srcId="{8EFBE60A-8578-427E-8B81-8B52023459C4}" destId="{A12C914F-640B-49E9-BB6D-D6D5CEB9FD4B}" srcOrd="7" destOrd="0" presId="urn:microsoft.com/office/officeart/2005/8/layout/venn3"/>
    <dgm:cxn modelId="{76805971-DD98-4A73-A34D-33CEA2B53556}" type="presParOf" srcId="{8EFBE60A-8578-427E-8B81-8B52023459C4}" destId="{D8398C65-9ED0-4DFA-B191-463BB19498F1}" srcOrd="8" destOrd="0" presId="urn:microsoft.com/office/officeart/2005/8/layout/venn3"/>
    <dgm:cxn modelId="{C13D309E-C0DB-475A-BA89-CE89F46C84B1}" type="presParOf" srcId="{8EFBE60A-8578-427E-8B81-8B52023459C4}" destId="{9854A1D2-C534-4D86-B1AF-080BD59D1EAC}" srcOrd="9" destOrd="0" presId="urn:microsoft.com/office/officeart/2005/8/layout/venn3"/>
    <dgm:cxn modelId="{7FD01DE8-8C24-4D2F-BDA0-74CEA95EA2C0}" type="presParOf" srcId="{8EFBE60A-8578-427E-8B81-8B52023459C4}" destId="{79F75A24-3D2C-4F31-8DD4-B3FD23D33097}" srcOrd="10" destOrd="0" presId="urn:microsoft.com/office/officeart/2005/8/layout/venn3"/>
    <dgm:cxn modelId="{497901F9-31C6-414B-BBA7-F907F1CDA269}" type="presParOf" srcId="{8EFBE60A-8578-427E-8B81-8B52023459C4}" destId="{8050C3D1-4419-450B-8D7F-DFC04D2E24F2}" srcOrd="11" destOrd="0" presId="urn:microsoft.com/office/officeart/2005/8/layout/venn3"/>
    <dgm:cxn modelId="{6D129D26-ECD1-4966-AFD5-751D0F600179}" type="presParOf" srcId="{8EFBE60A-8578-427E-8B81-8B52023459C4}" destId="{FB234417-3FD7-4A91-BB68-EF3A87B57823}" srcOrd="12" destOrd="0" presId="urn:microsoft.com/office/officeart/2005/8/layout/venn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15A272-BDF4-4963-87F6-6FA026B3F11A}" type="doc">
      <dgm:prSet loTypeId="urn:microsoft.com/office/officeart/2005/8/layout/venn3" loCatId="relationship" qsTypeId="urn:microsoft.com/office/officeart/2005/8/quickstyle/simple1#2" qsCatId="simple" csTypeId="urn:microsoft.com/office/officeart/2005/8/colors/accent1_2#2" csCatId="accent1" phldr="1"/>
      <dgm:spPr/>
      <dgm:t>
        <a:bodyPr/>
        <a:lstStyle/>
        <a:p>
          <a:endParaRPr lang="en-GB"/>
        </a:p>
      </dgm:t>
    </dgm:pt>
    <dgm:pt modelId="{0FABD25A-ACE9-42E8-BE86-5EBF3A002338}">
      <dgm:prSet phldrT="[Text]" phldr="0"/>
      <dgm:spPr>
        <a:solidFill>
          <a:schemeClr val="accent6">
            <a:alpha val="50000"/>
          </a:schemeClr>
        </a:solidFill>
      </dgm:spPr>
      <dgm:t>
        <a:bodyPr/>
        <a:lstStyle/>
        <a:p>
          <a:r>
            <a:rPr lang="en-GB"/>
            <a:t>Commissioning &amp; Partnerships</a:t>
          </a:r>
        </a:p>
      </dgm:t>
    </dgm:pt>
    <dgm:pt modelId="{076069A6-2D4D-4C01-8733-23918179AEA5}" type="sibTrans" cxnId="{3937189D-B094-4DD8-A3E0-3250927BF4D7}">
      <dgm:prSet/>
      <dgm:spPr/>
      <dgm:t>
        <a:bodyPr/>
        <a:lstStyle/>
        <a:p>
          <a:endParaRPr lang="en-GB"/>
        </a:p>
      </dgm:t>
    </dgm:pt>
    <dgm:pt modelId="{59281FA9-F108-4A80-B3CB-1FE04F26BCC7}" type="parTrans" cxnId="{3937189D-B094-4DD8-A3E0-3250927BF4D7}">
      <dgm:prSet/>
      <dgm:spPr/>
      <dgm:t>
        <a:bodyPr/>
        <a:lstStyle/>
        <a:p>
          <a:endParaRPr lang="en-GB"/>
        </a:p>
      </dgm:t>
    </dgm:pt>
    <dgm:pt modelId="{CEA796E7-32FC-41CF-97CB-C89A0D870043}">
      <dgm:prSet phldrT="[Text]"/>
      <dgm:spPr>
        <a:solidFill>
          <a:schemeClr val="accent6">
            <a:alpha val="50000"/>
          </a:schemeClr>
        </a:solidFill>
      </dgm:spPr>
      <dgm:t>
        <a:bodyPr/>
        <a:lstStyle/>
        <a:p>
          <a:r>
            <a:rPr lang="en-GB"/>
            <a:t>Adult Social Care Operations</a:t>
          </a:r>
        </a:p>
      </dgm:t>
    </dgm:pt>
    <dgm:pt modelId="{527B38F6-1A06-4DE5-819D-024ED9FD7303}" type="sibTrans" cxnId="{0C1D10C9-7306-4E01-93BC-3B34B262087F}">
      <dgm:prSet/>
      <dgm:spPr/>
      <dgm:t>
        <a:bodyPr/>
        <a:lstStyle/>
        <a:p>
          <a:endParaRPr lang="en-GB"/>
        </a:p>
      </dgm:t>
    </dgm:pt>
    <dgm:pt modelId="{2B9C83C6-B22D-42D9-A932-C1D9A7D66DE6}" type="parTrans" cxnId="{0C1D10C9-7306-4E01-93BC-3B34B262087F}">
      <dgm:prSet/>
      <dgm:spPr/>
      <dgm:t>
        <a:bodyPr/>
        <a:lstStyle/>
        <a:p>
          <a:endParaRPr lang="en-GB"/>
        </a:p>
      </dgm:t>
    </dgm:pt>
    <dgm:pt modelId="{DC2F3734-22CD-4E41-92D7-66277D7B77A8}">
      <dgm:prSet phldrT="[Text]" phldr="0"/>
      <dgm:spPr>
        <a:solidFill>
          <a:schemeClr val="accent6">
            <a:alpha val="50000"/>
          </a:schemeClr>
        </a:solidFill>
      </dgm:spPr>
      <dgm:t>
        <a:bodyPr/>
        <a:lstStyle/>
        <a:p>
          <a:r>
            <a:rPr lang="en-GB"/>
            <a:t>Service Development</a:t>
          </a:r>
        </a:p>
      </dgm:t>
    </dgm:pt>
    <dgm:pt modelId="{07DFEA53-75A2-410E-AA82-6F94355CF950}" type="sibTrans" cxnId="{CF93B916-822E-4E3B-83B1-2C32FAD4293D}">
      <dgm:prSet/>
      <dgm:spPr/>
      <dgm:t>
        <a:bodyPr/>
        <a:lstStyle/>
        <a:p>
          <a:endParaRPr lang="en-GB"/>
        </a:p>
      </dgm:t>
    </dgm:pt>
    <dgm:pt modelId="{3D84ADD8-7CFA-46A5-9762-C283B9ABB976}" type="parTrans" cxnId="{CF93B916-822E-4E3B-83B1-2C32FAD4293D}">
      <dgm:prSet/>
      <dgm:spPr/>
      <dgm:t>
        <a:bodyPr/>
        <a:lstStyle/>
        <a:p>
          <a:endParaRPr lang="en-GB"/>
        </a:p>
      </dgm:t>
    </dgm:pt>
    <dgm:pt modelId="{5A58A420-30B4-4E74-AE2B-9FBC8299DD12}">
      <dgm:prSet phldrT="[Text]" phldr="0"/>
      <dgm:spPr>
        <a:solidFill>
          <a:schemeClr val="accent6">
            <a:alpha val="50000"/>
          </a:schemeClr>
        </a:solidFill>
      </dgm:spPr>
      <dgm:t>
        <a:bodyPr/>
        <a:lstStyle/>
        <a:p>
          <a:r>
            <a:rPr lang="en-GB"/>
            <a:t>Corporate Enablers</a:t>
          </a:r>
        </a:p>
      </dgm:t>
    </dgm:pt>
    <dgm:pt modelId="{38B1B378-7813-4891-B839-7A0DC001CA19}" type="sibTrans" cxnId="{AA172789-3F74-4E48-9A31-5DB5E81972B9}">
      <dgm:prSet/>
      <dgm:spPr/>
      <dgm:t>
        <a:bodyPr/>
        <a:lstStyle/>
        <a:p>
          <a:endParaRPr lang="en-GB"/>
        </a:p>
      </dgm:t>
    </dgm:pt>
    <dgm:pt modelId="{B29A456B-3F95-4E8F-AA21-FE087E717C33}" type="parTrans" cxnId="{AA172789-3F74-4E48-9A31-5DB5E81972B9}">
      <dgm:prSet/>
      <dgm:spPr/>
      <dgm:t>
        <a:bodyPr/>
        <a:lstStyle/>
        <a:p>
          <a:endParaRPr lang="en-GB"/>
        </a:p>
      </dgm:t>
    </dgm:pt>
    <dgm:pt modelId="{D538F826-2E49-477F-9B83-DE0D802F1F8F}">
      <dgm:prSet phldrT="[Text]" phldr="0"/>
      <dgm:spPr>
        <a:solidFill>
          <a:schemeClr val="accent6">
            <a:alpha val="50000"/>
          </a:schemeClr>
        </a:solidFill>
      </dgm:spPr>
      <dgm:t>
        <a:bodyPr/>
        <a:lstStyle/>
        <a:p>
          <a:r>
            <a:rPr lang="en-GB"/>
            <a:t>Partners</a:t>
          </a:r>
        </a:p>
      </dgm:t>
    </dgm:pt>
    <dgm:pt modelId="{EE12528F-07D9-4758-B71C-0A965DE71172}" type="sibTrans" cxnId="{0757C36A-855C-4232-A4F3-FFDD1B4FBFB1}">
      <dgm:prSet/>
      <dgm:spPr/>
      <dgm:t>
        <a:bodyPr/>
        <a:lstStyle/>
        <a:p>
          <a:endParaRPr lang="en-GB"/>
        </a:p>
      </dgm:t>
    </dgm:pt>
    <dgm:pt modelId="{72C8E06B-F5CF-4518-9C9B-04E89E4F7532}" type="parTrans" cxnId="{0757C36A-855C-4232-A4F3-FFDD1B4FBFB1}">
      <dgm:prSet/>
      <dgm:spPr/>
      <dgm:t>
        <a:bodyPr/>
        <a:lstStyle/>
        <a:p>
          <a:endParaRPr lang="en-GB"/>
        </a:p>
      </dgm:t>
    </dgm:pt>
    <dgm:pt modelId="{4A413B09-1040-4F30-8F22-B7003FD59404}">
      <dgm:prSet phldrT="[Text]" phldr="0"/>
      <dgm:spPr>
        <a:solidFill>
          <a:schemeClr val="accent6">
            <a:alpha val="50000"/>
          </a:schemeClr>
        </a:solidFill>
      </dgm:spPr>
      <dgm:t>
        <a:bodyPr/>
        <a:lstStyle/>
        <a:p>
          <a:r>
            <a:rPr lang="en-GB"/>
            <a:t>Care Providers</a:t>
          </a:r>
        </a:p>
      </dgm:t>
    </dgm:pt>
    <dgm:pt modelId="{DD9AC271-509C-4CAB-8098-988B2AE88337}" type="sibTrans" cxnId="{C171C021-FBFA-4A49-8E16-77D94A4B7B33}">
      <dgm:prSet/>
      <dgm:spPr/>
      <dgm:t>
        <a:bodyPr/>
        <a:lstStyle/>
        <a:p>
          <a:endParaRPr lang="en-GB"/>
        </a:p>
      </dgm:t>
    </dgm:pt>
    <dgm:pt modelId="{22FA3EAC-16BB-419B-BEAE-3424EBF0B9A3}" type="parTrans" cxnId="{C171C021-FBFA-4A49-8E16-77D94A4B7B33}">
      <dgm:prSet/>
      <dgm:spPr/>
      <dgm:t>
        <a:bodyPr/>
        <a:lstStyle/>
        <a:p>
          <a:endParaRPr lang="en-GB"/>
        </a:p>
      </dgm:t>
    </dgm:pt>
    <dgm:pt modelId="{2733A74C-62DB-41B2-BAB2-0D7CA45651A0}">
      <dgm:prSet phldrT="[Text]" phldr="0"/>
      <dgm:spPr>
        <a:solidFill>
          <a:schemeClr val="accent6">
            <a:alpha val="50000"/>
          </a:schemeClr>
        </a:solidFill>
      </dgm:spPr>
      <dgm:t>
        <a:bodyPr/>
        <a:lstStyle/>
        <a:p>
          <a:r>
            <a:rPr lang="en-GB"/>
            <a:t>Coproduction with people &amp; communities</a:t>
          </a:r>
        </a:p>
      </dgm:t>
    </dgm:pt>
    <dgm:pt modelId="{AC2B5391-DCEF-442E-BDC7-4DD3E1817CCA}" type="sibTrans" cxnId="{06C52522-2B82-453B-9671-4713BAE0B94A}">
      <dgm:prSet/>
      <dgm:spPr/>
      <dgm:t>
        <a:bodyPr/>
        <a:lstStyle/>
        <a:p>
          <a:endParaRPr lang="en-GB"/>
        </a:p>
      </dgm:t>
    </dgm:pt>
    <dgm:pt modelId="{16A3EE39-3024-4C61-B18E-2F802EBA153F}" type="parTrans" cxnId="{06C52522-2B82-453B-9671-4713BAE0B94A}">
      <dgm:prSet/>
      <dgm:spPr/>
      <dgm:t>
        <a:bodyPr/>
        <a:lstStyle/>
        <a:p>
          <a:endParaRPr lang="en-GB"/>
        </a:p>
      </dgm:t>
    </dgm:pt>
    <dgm:pt modelId="{8EFBE60A-8578-427E-8B81-8B52023459C4}" type="pres">
      <dgm:prSet presAssocID="{2A15A272-BDF4-4963-87F6-6FA026B3F11A}" presName="Name0" presStyleCnt="0">
        <dgm:presLayoutVars>
          <dgm:dir/>
          <dgm:resizeHandles val="exact"/>
        </dgm:presLayoutVars>
      </dgm:prSet>
      <dgm:spPr/>
    </dgm:pt>
    <dgm:pt modelId="{FA5D6EF5-C014-443F-BE53-4F3B03E0249D}" type="pres">
      <dgm:prSet presAssocID="{0FABD25A-ACE9-42E8-BE86-5EBF3A002338}" presName="Name5" presStyleLbl="vennNode1" presStyleIdx="0" presStyleCnt="7">
        <dgm:presLayoutVars>
          <dgm:bulletEnabled val="1"/>
        </dgm:presLayoutVars>
      </dgm:prSet>
      <dgm:spPr/>
    </dgm:pt>
    <dgm:pt modelId="{106A640C-9F58-464B-A064-D77557757B89}" type="pres">
      <dgm:prSet presAssocID="{076069A6-2D4D-4C01-8733-23918179AEA5}" presName="space" presStyleCnt="0"/>
      <dgm:spPr/>
    </dgm:pt>
    <dgm:pt modelId="{71B64C2C-89FB-469F-B769-990E791CAB4C}" type="pres">
      <dgm:prSet presAssocID="{CEA796E7-32FC-41CF-97CB-C89A0D870043}" presName="Name5" presStyleLbl="vennNode1" presStyleIdx="1" presStyleCnt="7">
        <dgm:presLayoutVars>
          <dgm:bulletEnabled val="1"/>
        </dgm:presLayoutVars>
      </dgm:prSet>
      <dgm:spPr/>
    </dgm:pt>
    <dgm:pt modelId="{32BD6FC0-E57D-4F68-9756-19D5DCF9CE47}" type="pres">
      <dgm:prSet presAssocID="{527B38F6-1A06-4DE5-819D-024ED9FD7303}" presName="space" presStyleCnt="0"/>
      <dgm:spPr/>
    </dgm:pt>
    <dgm:pt modelId="{82B08C0A-E320-4754-9E76-F4550ABC0141}" type="pres">
      <dgm:prSet presAssocID="{DC2F3734-22CD-4E41-92D7-66277D7B77A8}" presName="Name5" presStyleLbl="vennNode1" presStyleIdx="2" presStyleCnt="7">
        <dgm:presLayoutVars>
          <dgm:bulletEnabled val="1"/>
        </dgm:presLayoutVars>
      </dgm:prSet>
      <dgm:spPr/>
    </dgm:pt>
    <dgm:pt modelId="{704687BD-0702-43D4-B0DA-9610EEF574AF}" type="pres">
      <dgm:prSet presAssocID="{07DFEA53-75A2-410E-AA82-6F94355CF950}" presName="space" presStyleCnt="0"/>
      <dgm:spPr/>
    </dgm:pt>
    <dgm:pt modelId="{EF4BF950-A3DC-4D50-B895-A43C5853EAEE}" type="pres">
      <dgm:prSet presAssocID="{5A58A420-30B4-4E74-AE2B-9FBC8299DD12}" presName="Name5" presStyleLbl="vennNode1" presStyleIdx="3" presStyleCnt="7">
        <dgm:presLayoutVars>
          <dgm:bulletEnabled val="1"/>
        </dgm:presLayoutVars>
      </dgm:prSet>
      <dgm:spPr/>
    </dgm:pt>
    <dgm:pt modelId="{A12C914F-640B-49E9-BB6D-D6D5CEB9FD4B}" type="pres">
      <dgm:prSet presAssocID="{38B1B378-7813-4891-B839-7A0DC001CA19}" presName="space" presStyleCnt="0"/>
      <dgm:spPr/>
    </dgm:pt>
    <dgm:pt modelId="{D8398C65-9ED0-4DFA-B191-463BB19498F1}" type="pres">
      <dgm:prSet presAssocID="{D538F826-2E49-477F-9B83-DE0D802F1F8F}" presName="Name5" presStyleLbl="vennNode1" presStyleIdx="4" presStyleCnt="7">
        <dgm:presLayoutVars>
          <dgm:bulletEnabled val="1"/>
        </dgm:presLayoutVars>
      </dgm:prSet>
      <dgm:spPr/>
    </dgm:pt>
    <dgm:pt modelId="{9854A1D2-C534-4D86-B1AF-080BD59D1EAC}" type="pres">
      <dgm:prSet presAssocID="{EE12528F-07D9-4758-B71C-0A965DE71172}" presName="space" presStyleCnt="0"/>
      <dgm:spPr/>
    </dgm:pt>
    <dgm:pt modelId="{79F75A24-3D2C-4F31-8DD4-B3FD23D33097}" type="pres">
      <dgm:prSet presAssocID="{4A413B09-1040-4F30-8F22-B7003FD59404}" presName="Name5" presStyleLbl="vennNode1" presStyleIdx="5" presStyleCnt="7">
        <dgm:presLayoutVars>
          <dgm:bulletEnabled val="1"/>
        </dgm:presLayoutVars>
      </dgm:prSet>
      <dgm:spPr/>
    </dgm:pt>
    <dgm:pt modelId="{8050C3D1-4419-450B-8D7F-DFC04D2E24F2}" type="pres">
      <dgm:prSet presAssocID="{DD9AC271-509C-4CAB-8098-988B2AE88337}" presName="space" presStyleCnt="0"/>
      <dgm:spPr/>
    </dgm:pt>
    <dgm:pt modelId="{FB234417-3FD7-4A91-BB68-EF3A87B57823}" type="pres">
      <dgm:prSet presAssocID="{2733A74C-62DB-41B2-BAB2-0D7CA45651A0}" presName="Name5" presStyleLbl="vennNode1" presStyleIdx="6" presStyleCnt="7">
        <dgm:presLayoutVars>
          <dgm:bulletEnabled val="1"/>
        </dgm:presLayoutVars>
      </dgm:prSet>
      <dgm:spPr/>
    </dgm:pt>
  </dgm:ptLst>
  <dgm:cxnLst>
    <dgm:cxn modelId="{CF93B916-822E-4E3B-83B1-2C32FAD4293D}" srcId="{2A15A272-BDF4-4963-87F6-6FA026B3F11A}" destId="{DC2F3734-22CD-4E41-92D7-66277D7B77A8}" srcOrd="2" destOrd="0" parTransId="{3D84ADD8-7CFA-46A5-9762-C283B9ABB976}" sibTransId="{07DFEA53-75A2-410E-AA82-6F94355CF950}"/>
    <dgm:cxn modelId="{C171C021-FBFA-4A49-8E16-77D94A4B7B33}" srcId="{2A15A272-BDF4-4963-87F6-6FA026B3F11A}" destId="{4A413B09-1040-4F30-8F22-B7003FD59404}" srcOrd="5" destOrd="0" parTransId="{22FA3EAC-16BB-419B-BEAE-3424EBF0B9A3}" sibTransId="{DD9AC271-509C-4CAB-8098-988B2AE88337}"/>
    <dgm:cxn modelId="{06C52522-2B82-453B-9671-4713BAE0B94A}" srcId="{2A15A272-BDF4-4963-87F6-6FA026B3F11A}" destId="{2733A74C-62DB-41B2-BAB2-0D7CA45651A0}" srcOrd="6" destOrd="0" parTransId="{16A3EE39-3024-4C61-B18E-2F802EBA153F}" sibTransId="{AC2B5391-DCEF-442E-BDC7-4DD3E1817CCA}"/>
    <dgm:cxn modelId="{67D4A538-705A-4F3D-B706-01A9FB0FF104}" type="presOf" srcId="{DC2F3734-22CD-4E41-92D7-66277D7B77A8}" destId="{82B08C0A-E320-4754-9E76-F4550ABC0141}" srcOrd="0" destOrd="0" presId="urn:microsoft.com/office/officeart/2005/8/layout/venn3"/>
    <dgm:cxn modelId="{0757C36A-855C-4232-A4F3-FFDD1B4FBFB1}" srcId="{2A15A272-BDF4-4963-87F6-6FA026B3F11A}" destId="{D538F826-2E49-477F-9B83-DE0D802F1F8F}" srcOrd="4" destOrd="0" parTransId="{72C8E06B-F5CF-4518-9C9B-04E89E4F7532}" sibTransId="{EE12528F-07D9-4758-B71C-0A965DE71172}"/>
    <dgm:cxn modelId="{7256E483-970F-4F9A-9F0A-2F218C3DE79F}" type="presOf" srcId="{5A58A420-30B4-4E74-AE2B-9FBC8299DD12}" destId="{EF4BF950-A3DC-4D50-B895-A43C5853EAEE}" srcOrd="0" destOrd="0" presId="urn:microsoft.com/office/officeart/2005/8/layout/venn3"/>
    <dgm:cxn modelId="{AA172789-3F74-4E48-9A31-5DB5E81972B9}" srcId="{2A15A272-BDF4-4963-87F6-6FA026B3F11A}" destId="{5A58A420-30B4-4E74-AE2B-9FBC8299DD12}" srcOrd="3" destOrd="0" parTransId="{B29A456B-3F95-4E8F-AA21-FE087E717C33}" sibTransId="{38B1B378-7813-4891-B839-7A0DC001CA19}"/>
    <dgm:cxn modelId="{3937189D-B094-4DD8-A3E0-3250927BF4D7}" srcId="{2A15A272-BDF4-4963-87F6-6FA026B3F11A}" destId="{0FABD25A-ACE9-42E8-BE86-5EBF3A002338}" srcOrd="0" destOrd="0" parTransId="{59281FA9-F108-4A80-B3CB-1FE04F26BCC7}" sibTransId="{076069A6-2D4D-4C01-8733-23918179AEA5}"/>
    <dgm:cxn modelId="{0C1DF3C7-0DAC-4597-AAEE-2E0B47355AD5}" type="presOf" srcId="{2A15A272-BDF4-4963-87F6-6FA026B3F11A}" destId="{8EFBE60A-8578-427E-8B81-8B52023459C4}" srcOrd="0" destOrd="0" presId="urn:microsoft.com/office/officeart/2005/8/layout/venn3"/>
    <dgm:cxn modelId="{0C1D10C9-7306-4E01-93BC-3B34B262087F}" srcId="{2A15A272-BDF4-4963-87F6-6FA026B3F11A}" destId="{CEA796E7-32FC-41CF-97CB-C89A0D870043}" srcOrd="1" destOrd="0" parTransId="{2B9C83C6-B22D-42D9-A932-C1D9A7D66DE6}" sibTransId="{527B38F6-1A06-4DE5-819D-024ED9FD7303}"/>
    <dgm:cxn modelId="{E3328EC9-0EC4-4007-AFEF-8F0C31F4C99F}" type="presOf" srcId="{0FABD25A-ACE9-42E8-BE86-5EBF3A002338}" destId="{FA5D6EF5-C014-443F-BE53-4F3B03E0249D}" srcOrd="0" destOrd="0" presId="urn:microsoft.com/office/officeart/2005/8/layout/venn3"/>
    <dgm:cxn modelId="{48223AE7-3157-4807-9FAA-0EF503B2E2C3}" type="presOf" srcId="{2733A74C-62DB-41B2-BAB2-0D7CA45651A0}" destId="{FB234417-3FD7-4A91-BB68-EF3A87B57823}" srcOrd="0" destOrd="0" presId="urn:microsoft.com/office/officeart/2005/8/layout/venn3"/>
    <dgm:cxn modelId="{AEC56EE7-8FB7-4537-8729-1A56C01BE17C}" type="presOf" srcId="{D538F826-2E49-477F-9B83-DE0D802F1F8F}" destId="{D8398C65-9ED0-4DFA-B191-463BB19498F1}" srcOrd="0" destOrd="0" presId="urn:microsoft.com/office/officeart/2005/8/layout/venn3"/>
    <dgm:cxn modelId="{64E7DEEB-9419-44E5-AA70-EDAF82486616}" type="presOf" srcId="{4A413B09-1040-4F30-8F22-B7003FD59404}" destId="{79F75A24-3D2C-4F31-8DD4-B3FD23D33097}" srcOrd="0" destOrd="0" presId="urn:microsoft.com/office/officeart/2005/8/layout/venn3"/>
    <dgm:cxn modelId="{04221FEE-EC26-4780-9BDD-BC6B000844A5}" type="presOf" srcId="{CEA796E7-32FC-41CF-97CB-C89A0D870043}" destId="{71B64C2C-89FB-469F-B769-990E791CAB4C}" srcOrd="0" destOrd="0" presId="urn:microsoft.com/office/officeart/2005/8/layout/venn3"/>
    <dgm:cxn modelId="{68D52BAE-7C22-4CC0-9864-D6766AB381D4}" type="presParOf" srcId="{8EFBE60A-8578-427E-8B81-8B52023459C4}" destId="{FA5D6EF5-C014-443F-BE53-4F3B03E0249D}" srcOrd="0" destOrd="0" presId="urn:microsoft.com/office/officeart/2005/8/layout/venn3"/>
    <dgm:cxn modelId="{66B12388-7FAC-43BE-8C28-6427E953258A}" type="presParOf" srcId="{8EFBE60A-8578-427E-8B81-8B52023459C4}" destId="{106A640C-9F58-464B-A064-D77557757B89}" srcOrd="1" destOrd="0" presId="urn:microsoft.com/office/officeart/2005/8/layout/venn3"/>
    <dgm:cxn modelId="{FD4BF44F-7447-48D9-810C-C02EC47C0B53}" type="presParOf" srcId="{8EFBE60A-8578-427E-8B81-8B52023459C4}" destId="{71B64C2C-89FB-469F-B769-990E791CAB4C}" srcOrd="2" destOrd="0" presId="urn:microsoft.com/office/officeart/2005/8/layout/venn3"/>
    <dgm:cxn modelId="{E2535D99-6A31-47F0-A089-D51B39A2D4EA}" type="presParOf" srcId="{8EFBE60A-8578-427E-8B81-8B52023459C4}" destId="{32BD6FC0-E57D-4F68-9756-19D5DCF9CE47}" srcOrd="3" destOrd="0" presId="urn:microsoft.com/office/officeart/2005/8/layout/venn3"/>
    <dgm:cxn modelId="{43702B03-2425-41C3-B2AE-1206ED8BD2F0}" type="presParOf" srcId="{8EFBE60A-8578-427E-8B81-8B52023459C4}" destId="{82B08C0A-E320-4754-9E76-F4550ABC0141}" srcOrd="4" destOrd="0" presId="urn:microsoft.com/office/officeart/2005/8/layout/venn3"/>
    <dgm:cxn modelId="{4B394176-29E3-41E8-9EEB-E98A67C99B3F}" type="presParOf" srcId="{8EFBE60A-8578-427E-8B81-8B52023459C4}" destId="{704687BD-0702-43D4-B0DA-9610EEF574AF}" srcOrd="5" destOrd="0" presId="urn:microsoft.com/office/officeart/2005/8/layout/venn3"/>
    <dgm:cxn modelId="{7BE74DB0-AC0A-403B-8C22-ADD9C66F15C4}" type="presParOf" srcId="{8EFBE60A-8578-427E-8B81-8B52023459C4}" destId="{EF4BF950-A3DC-4D50-B895-A43C5853EAEE}" srcOrd="6" destOrd="0" presId="urn:microsoft.com/office/officeart/2005/8/layout/venn3"/>
    <dgm:cxn modelId="{1E78C65E-FB2F-4164-8865-EAB4B5350C04}" type="presParOf" srcId="{8EFBE60A-8578-427E-8B81-8B52023459C4}" destId="{A12C914F-640B-49E9-BB6D-D6D5CEB9FD4B}" srcOrd="7" destOrd="0" presId="urn:microsoft.com/office/officeart/2005/8/layout/venn3"/>
    <dgm:cxn modelId="{76805971-DD98-4A73-A34D-33CEA2B53556}" type="presParOf" srcId="{8EFBE60A-8578-427E-8B81-8B52023459C4}" destId="{D8398C65-9ED0-4DFA-B191-463BB19498F1}" srcOrd="8" destOrd="0" presId="urn:microsoft.com/office/officeart/2005/8/layout/venn3"/>
    <dgm:cxn modelId="{C13D309E-C0DB-475A-BA89-CE89F46C84B1}" type="presParOf" srcId="{8EFBE60A-8578-427E-8B81-8B52023459C4}" destId="{9854A1D2-C534-4D86-B1AF-080BD59D1EAC}" srcOrd="9" destOrd="0" presId="urn:microsoft.com/office/officeart/2005/8/layout/venn3"/>
    <dgm:cxn modelId="{7FD01DE8-8C24-4D2F-BDA0-74CEA95EA2C0}" type="presParOf" srcId="{8EFBE60A-8578-427E-8B81-8B52023459C4}" destId="{79F75A24-3D2C-4F31-8DD4-B3FD23D33097}" srcOrd="10" destOrd="0" presId="urn:microsoft.com/office/officeart/2005/8/layout/venn3"/>
    <dgm:cxn modelId="{497901F9-31C6-414B-BBA7-F907F1CDA269}" type="presParOf" srcId="{8EFBE60A-8578-427E-8B81-8B52023459C4}" destId="{8050C3D1-4419-450B-8D7F-DFC04D2E24F2}" srcOrd="11" destOrd="0" presId="urn:microsoft.com/office/officeart/2005/8/layout/venn3"/>
    <dgm:cxn modelId="{6D129D26-ECD1-4966-AFD5-751D0F600179}" type="presParOf" srcId="{8EFBE60A-8578-427E-8B81-8B52023459C4}" destId="{FB234417-3FD7-4A91-BB68-EF3A87B57823}" srcOrd="12" destOrd="0" presId="urn:microsoft.com/office/officeart/2005/8/layout/venn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4780D6-EF13-420F-B60D-491B9634B35B}" type="doc">
      <dgm:prSet loTypeId="urn:microsoft.com/office/officeart/2008/layout/AlternatingHexagons" loCatId="list" qsTypeId="urn:microsoft.com/office/officeart/2005/8/quickstyle/simple1#3" qsCatId="simple" csTypeId="urn:microsoft.com/office/officeart/2005/8/colors/colorful3#1" csCatId="colorful" phldr="1"/>
      <dgm:spPr/>
      <dgm:t>
        <a:bodyPr/>
        <a:lstStyle/>
        <a:p>
          <a:endParaRPr lang="en-GB"/>
        </a:p>
      </dgm:t>
    </dgm:pt>
    <dgm:pt modelId="{7A786A58-1313-469F-971C-499E4C400F9A}">
      <dgm:prSet phldrT="[Text]" phldr="0" custT="1"/>
      <dgm:spPr>
        <a:solidFill>
          <a:srgbClr val="A5C9EB"/>
        </a:solidFill>
      </dgm:spPr>
      <dgm:t>
        <a:bodyPr/>
        <a:lstStyle/>
        <a:p>
          <a:r>
            <a:rPr lang="en-GB" sz="1200">
              <a:solidFill>
                <a:srgbClr val="464646"/>
              </a:solidFill>
              <a:latin typeface="Arial" panose="020B0604020202020204" pitchFamily="34" charset="0"/>
              <a:cs typeface="Arial" panose="020B0604020202020204" pitchFamily="34" charset="0"/>
            </a:rPr>
            <a:t>Voluntary, community, faith and social enterprise organisations and groups</a:t>
          </a:r>
        </a:p>
      </dgm:t>
    </dgm:pt>
    <dgm:pt modelId="{80416CD2-3700-480F-AB6E-954E2CFD33F9}" type="parTrans" cxnId="{7EC75755-F274-41C1-BA00-D90970485165}">
      <dgm:prSet/>
      <dgm:spPr/>
      <dgm:t>
        <a:bodyPr/>
        <a:lstStyle/>
        <a:p>
          <a:endParaRPr lang="en-GB"/>
        </a:p>
      </dgm:t>
    </dgm:pt>
    <dgm:pt modelId="{755F7CBF-944A-4727-895B-34948985D214}" type="sibTrans" cxnId="{7EC75755-F274-41C1-BA00-D90970485165}">
      <dgm:prSet custT="1"/>
      <dgm:spPr>
        <a:solidFill>
          <a:srgbClr val="92D051"/>
        </a:solidFill>
      </dgm:spPr>
      <dgm:t>
        <a:bodyPr/>
        <a:lstStyle/>
        <a:p>
          <a:endParaRPr lang="en-GB" sz="1000"/>
        </a:p>
      </dgm:t>
    </dgm:pt>
    <dgm:pt modelId="{3D6904CF-0D87-4FFC-A087-C8CB54000BAD}">
      <dgm:prSet phldrT="[Text]" phldr="0" custT="1"/>
      <dgm:spPr>
        <a:solidFill>
          <a:srgbClr val="92D051">
            <a:alpha val="70000"/>
          </a:srgbClr>
        </a:solidFill>
      </dgm:spPr>
      <dgm:t>
        <a:bodyPr/>
        <a:lstStyle/>
        <a:p>
          <a:r>
            <a:rPr lang="en-GB" sz="1200" b="0">
              <a:solidFill>
                <a:srgbClr val="464646"/>
              </a:solidFill>
              <a:latin typeface="Arial" panose="020B0604020202020204" pitchFamily="34" charset="0"/>
              <a:cs typeface="Arial" panose="020B0604020202020204" pitchFamily="34" charset="0"/>
            </a:rPr>
            <a:t>Citizens, including people who use ASC services and their carers</a:t>
          </a:r>
        </a:p>
      </dgm:t>
    </dgm:pt>
    <dgm:pt modelId="{D19CB8C7-9E8A-4746-A125-FD0BF3ED38B5}" type="parTrans" cxnId="{75263FA5-D9BE-49A1-919E-C4806539ABF2}">
      <dgm:prSet/>
      <dgm:spPr/>
      <dgm:t>
        <a:bodyPr/>
        <a:lstStyle/>
        <a:p>
          <a:endParaRPr lang="en-GB"/>
        </a:p>
      </dgm:t>
    </dgm:pt>
    <dgm:pt modelId="{F0A328FF-0109-4464-A619-4E27685BE430}" type="sibTrans" cxnId="{75263FA5-D9BE-49A1-919E-C4806539ABF2}">
      <dgm:prSet custT="1"/>
      <dgm:spPr>
        <a:solidFill>
          <a:srgbClr val="A5C9EB">
            <a:alpha val="70000"/>
          </a:srgbClr>
        </a:solidFill>
      </dgm:spPr>
      <dgm:t>
        <a:bodyPr/>
        <a:lstStyle/>
        <a:p>
          <a:r>
            <a:rPr lang="en-GB" sz="1200">
              <a:solidFill>
                <a:srgbClr val="464646"/>
              </a:solidFill>
              <a:latin typeface="Arial" panose="020B0604020202020204" pitchFamily="34" charset="0"/>
              <a:cs typeface="Arial" panose="020B0604020202020204" pitchFamily="34" charset="0"/>
            </a:rPr>
            <a:t>Councillors, particularly portfolio holders</a:t>
          </a:r>
        </a:p>
        <a:p>
          <a:r>
            <a:rPr lang="en-GB" sz="1200">
              <a:solidFill>
                <a:srgbClr val="464646"/>
              </a:solidFill>
              <a:latin typeface="Arial" panose="020B0604020202020204" pitchFamily="34" charset="0"/>
              <a:cs typeface="Arial" panose="020B0604020202020204" pitchFamily="34" charset="0"/>
            </a:rPr>
            <a:t>Corporate Leadership</a:t>
          </a:r>
        </a:p>
      </dgm:t>
    </dgm:pt>
    <dgm:pt modelId="{D981103C-5C7A-4744-9854-887E8BF2644A}">
      <dgm:prSet phldrT="[Text]" phldr="0" custT="1"/>
      <dgm:spPr>
        <a:solidFill>
          <a:srgbClr val="A5C9EB">
            <a:alpha val="40000"/>
          </a:srgbClr>
        </a:solidFill>
      </dgm:spPr>
      <dgm:t>
        <a:bodyPr/>
        <a:lstStyle/>
        <a:p>
          <a:r>
            <a:rPr lang="en-GB" sz="1200">
              <a:solidFill>
                <a:srgbClr val="464646"/>
              </a:solidFill>
              <a:latin typeface="Arial" panose="020B0604020202020204" pitchFamily="34" charset="0"/>
              <a:cs typeface="Arial" panose="020B0604020202020204" pitchFamily="34" charset="0"/>
            </a:rPr>
            <a:t>Health partners - Integrated Care Board and NHS providers including Primary Care Networks</a:t>
          </a:r>
        </a:p>
      </dgm:t>
    </dgm:pt>
    <dgm:pt modelId="{0001E797-ADCA-4A78-8E1A-BAE50B18AC64}" type="parTrans" cxnId="{F4A60E69-2377-4E22-B669-2E470A08BDF6}">
      <dgm:prSet/>
      <dgm:spPr/>
      <dgm:t>
        <a:bodyPr/>
        <a:lstStyle/>
        <a:p>
          <a:endParaRPr lang="en-GB"/>
        </a:p>
      </dgm:t>
    </dgm:pt>
    <dgm:pt modelId="{CF3C7E8E-8AF8-449C-877B-0517EBCF9EA6}" type="sibTrans" cxnId="{F4A60E69-2377-4E22-B669-2E470A08BDF6}">
      <dgm:prSet custT="1"/>
      <dgm:spPr>
        <a:solidFill>
          <a:srgbClr val="92D051">
            <a:alpha val="40000"/>
          </a:srgbClr>
        </a:solidFill>
      </dgm:spPr>
      <dgm:t>
        <a:bodyPr/>
        <a:lstStyle/>
        <a:p>
          <a:r>
            <a:rPr lang="en-GB" sz="1200">
              <a:solidFill>
                <a:srgbClr val="464646"/>
              </a:solidFill>
              <a:latin typeface="Arial" panose="020B0604020202020204" pitchFamily="34" charset="0"/>
              <a:cs typeface="Arial" panose="020B0604020202020204" pitchFamily="34" charset="0"/>
            </a:rPr>
            <a:t>Wider NCC staff and leaders – especially Public Health, Communities, and Analytics &amp; Insights</a:t>
          </a:r>
        </a:p>
      </dgm:t>
    </dgm:pt>
    <dgm:pt modelId="{908876F0-81E1-4640-B34C-6546B5476260}" type="pres">
      <dgm:prSet presAssocID="{6A4780D6-EF13-420F-B60D-491B9634B35B}" presName="Name0" presStyleCnt="0">
        <dgm:presLayoutVars>
          <dgm:chMax/>
          <dgm:chPref/>
          <dgm:dir/>
          <dgm:animLvl val="lvl"/>
        </dgm:presLayoutVars>
      </dgm:prSet>
      <dgm:spPr/>
    </dgm:pt>
    <dgm:pt modelId="{E03D27AD-03C3-48B9-BDD2-E340E9956361}" type="pres">
      <dgm:prSet presAssocID="{7A786A58-1313-469F-971C-499E4C400F9A}" presName="composite" presStyleCnt="0"/>
      <dgm:spPr/>
    </dgm:pt>
    <dgm:pt modelId="{BE013F33-EFDA-4085-BB97-B1C092739E05}" type="pres">
      <dgm:prSet presAssocID="{7A786A58-1313-469F-971C-499E4C400F9A}" presName="Parent1" presStyleLbl="node1" presStyleIdx="0" presStyleCnt="6">
        <dgm:presLayoutVars>
          <dgm:chMax val="1"/>
          <dgm:chPref val="1"/>
          <dgm:bulletEnabled val="1"/>
        </dgm:presLayoutVars>
      </dgm:prSet>
      <dgm:spPr/>
    </dgm:pt>
    <dgm:pt modelId="{D3B027EC-7C9F-4868-A8B1-84D011DD7618}" type="pres">
      <dgm:prSet presAssocID="{7A786A58-1313-469F-971C-499E4C400F9A}" presName="Childtext1" presStyleLbl="revTx" presStyleIdx="0" presStyleCnt="3">
        <dgm:presLayoutVars>
          <dgm:chMax val="0"/>
          <dgm:chPref val="0"/>
          <dgm:bulletEnabled val="1"/>
        </dgm:presLayoutVars>
      </dgm:prSet>
      <dgm:spPr/>
    </dgm:pt>
    <dgm:pt modelId="{E04DD527-59E5-4A87-9A02-BB0F52688608}" type="pres">
      <dgm:prSet presAssocID="{7A786A58-1313-469F-971C-499E4C400F9A}" presName="BalanceSpacing" presStyleCnt="0"/>
      <dgm:spPr/>
    </dgm:pt>
    <dgm:pt modelId="{777AA8DC-52F3-481A-AF8E-B75981816408}" type="pres">
      <dgm:prSet presAssocID="{7A786A58-1313-469F-971C-499E4C400F9A}" presName="BalanceSpacing1" presStyleCnt="0"/>
      <dgm:spPr/>
    </dgm:pt>
    <dgm:pt modelId="{9E331BBB-8F71-474E-9F22-2BBD79EAFD91}" type="pres">
      <dgm:prSet presAssocID="{755F7CBF-944A-4727-895B-34948985D214}" presName="Accent1Text" presStyleLbl="node1" presStyleIdx="1" presStyleCnt="6"/>
      <dgm:spPr/>
    </dgm:pt>
    <dgm:pt modelId="{59C2E63C-1203-4BF4-BCD3-4C695BEF5101}" type="pres">
      <dgm:prSet presAssocID="{755F7CBF-944A-4727-895B-34948985D214}" presName="spaceBetweenRectangles" presStyleCnt="0"/>
      <dgm:spPr/>
    </dgm:pt>
    <dgm:pt modelId="{82C791CF-16B1-4A46-B3FD-DC3FE3A903F7}" type="pres">
      <dgm:prSet presAssocID="{3D6904CF-0D87-4FFC-A087-C8CB54000BAD}" presName="composite" presStyleCnt="0"/>
      <dgm:spPr/>
    </dgm:pt>
    <dgm:pt modelId="{B8035C89-7E23-4D71-AB7E-D498128316C2}" type="pres">
      <dgm:prSet presAssocID="{3D6904CF-0D87-4FFC-A087-C8CB54000BAD}" presName="Parent1" presStyleLbl="node1" presStyleIdx="2" presStyleCnt="6">
        <dgm:presLayoutVars>
          <dgm:chMax val="1"/>
          <dgm:chPref val="1"/>
          <dgm:bulletEnabled val="1"/>
        </dgm:presLayoutVars>
      </dgm:prSet>
      <dgm:spPr/>
    </dgm:pt>
    <dgm:pt modelId="{DBA2C65A-6E60-48B1-BCD9-23D30614AEA3}" type="pres">
      <dgm:prSet presAssocID="{3D6904CF-0D87-4FFC-A087-C8CB54000BAD}" presName="Childtext1" presStyleLbl="revTx" presStyleIdx="1" presStyleCnt="3">
        <dgm:presLayoutVars>
          <dgm:chMax val="0"/>
          <dgm:chPref val="0"/>
          <dgm:bulletEnabled val="1"/>
        </dgm:presLayoutVars>
      </dgm:prSet>
      <dgm:spPr/>
    </dgm:pt>
    <dgm:pt modelId="{C9EE377A-937C-4021-A227-14889C6D423D}" type="pres">
      <dgm:prSet presAssocID="{3D6904CF-0D87-4FFC-A087-C8CB54000BAD}" presName="BalanceSpacing" presStyleCnt="0"/>
      <dgm:spPr/>
    </dgm:pt>
    <dgm:pt modelId="{07695C7F-770A-41CF-A64D-F5545E8C4126}" type="pres">
      <dgm:prSet presAssocID="{3D6904CF-0D87-4FFC-A087-C8CB54000BAD}" presName="BalanceSpacing1" presStyleCnt="0"/>
      <dgm:spPr/>
    </dgm:pt>
    <dgm:pt modelId="{E2552EDC-07E8-4101-8AAD-091EED73A693}" type="pres">
      <dgm:prSet presAssocID="{F0A328FF-0109-4464-A619-4E27685BE430}" presName="Accent1Text" presStyleLbl="node1" presStyleIdx="3" presStyleCnt="6"/>
      <dgm:spPr/>
    </dgm:pt>
    <dgm:pt modelId="{F5B5C1D4-96B2-49B8-AE55-2F5593EC153A}" type="pres">
      <dgm:prSet presAssocID="{F0A328FF-0109-4464-A619-4E27685BE430}" presName="spaceBetweenRectangles" presStyleCnt="0"/>
      <dgm:spPr/>
    </dgm:pt>
    <dgm:pt modelId="{BC7755E5-9958-4310-8C7F-45444A2154A0}" type="pres">
      <dgm:prSet presAssocID="{D981103C-5C7A-4744-9854-887E8BF2644A}" presName="composite" presStyleCnt="0"/>
      <dgm:spPr/>
    </dgm:pt>
    <dgm:pt modelId="{BB453957-2C9D-46EC-9FE9-0DE9442E5F8A}" type="pres">
      <dgm:prSet presAssocID="{D981103C-5C7A-4744-9854-887E8BF2644A}" presName="Parent1" presStyleLbl="node1" presStyleIdx="4" presStyleCnt="6">
        <dgm:presLayoutVars>
          <dgm:chMax val="1"/>
          <dgm:chPref val="1"/>
          <dgm:bulletEnabled val="1"/>
        </dgm:presLayoutVars>
      </dgm:prSet>
      <dgm:spPr/>
    </dgm:pt>
    <dgm:pt modelId="{3DF81798-B579-46A0-A9AF-1EF7C360B4B3}" type="pres">
      <dgm:prSet presAssocID="{D981103C-5C7A-4744-9854-887E8BF2644A}" presName="Childtext1" presStyleLbl="revTx" presStyleIdx="2" presStyleCnt="3">
        <dgm:presLayoutVars>
          <dgm:chMax val="0"/>
          <dgm:chPref val="0"/>
          <dgm:bulletEnabled val="1"/>
        </dgm:presLayoutVars>
      </dgm:prSet>
      <dgm:spPr/>
    </dgm:pt>
    <dgm:pt modelId="{627D697D-7364-40BA-BC98-FB3A98DF6D14}" type="pres">
      <dgm:prSet presAssocID="{D981103C-5C7A-4744-9854-887E8BF2644A}" presName="BalanceSpacing" presStyleCnt="0"/>
      <dgm:spPr/>
    </dgm:pt>
    <dgm:pt modelId="{AFFCE0BB-D837-4435-982D-2D0D248C2C8B}" type="pres">
      <dgm:prSet presAssocID="{D981103C-5C7A-4744-9854-887E8BF2644A}" presName="BalanceSpacing1" presStyleCnt="0"/>
      <dgm:spPr/>
    </dgm:pt>
    <dgm:pt modelId="{C358183E-CDC9-4611-987D-9C1F9FC2AB09}" type="pres">
      <dgm:prSet presAssocID="{CF3C7E8E-8AF8-449C-877B-0517EBCF9EA6}" presName="Accent1Text" presStyleLbl="node1" presStyleIdx="5" presStyleCnt="6"/>
      <dgm:spPr/>
    </dgm:pt>
  </dgm:ptLst>
  <dgm:cxnLst>
    <dgm:cxn modelId="{9590A510-DE76-4362-80D1-171C53E9E8BE}" type="presOf" srcId="{CF3C7E8E-8AF8-449C-877B-0517EBCF9EA6}" destId="{C358183E-CDC9-4611-987D-9C1F9FC2AB09}" srcOrd="0" destOrd="0" presId="urn:microsoft.com/office/officeart/2008/layout/AlternatingHexagons"/>
    <dgm:cxn modelId="{63E6AB24-F279-4353-943F-65D1202510A7}" type="presOf" srcId="{6A4780D6-EF13-420F-B60D-491B9634B35B}" destId="{908876F0-81E1-4640-B34C-6546B5476260}" srcOrd="0" destOrd="0" presId="urn:microsoft.com/office/officeart/2008/layout/AlternatingHexagons"/>
    <dgm:cxn modelId="{F4A60E69-2377-4E22-B669-2E470A08BDF6}" srcId="{6A4780D6-EF13-420F-B60D-491B9634B35B}" destId="{D981103C-5C7A-4744-9854-887E8BF2644A}" srcOrd="2" destOrd="0" parTransId="{0001E797-ADCA-4A78-8E1A-BAE50B18AC64}" sibTransId="{CF3C7E8E-8AF8-449C-877B-0517EBCF9EA6}"/>
    <dgm:cxn modelId="{BF87D354-D433-4503-AC41-4830801FDE7C}" type="presOf" srcId="{D981103C-5C7A-4744-9854-887E8BF2644A}" destId="{BB453957-2C9D-46EC-9FE9-0DE9442E5F8A}" srcOrd="0" destOrd="0" presId="urn:microsoft.com/office/officeart/2008/layout/AlternatingHexagons"/>
    <dgm:cxn modelId="{7EC75755-F274-41C1-BA00-D90970485165}" srcId="{6A4780D6-EF13-420F-B60D-491B9634B35B}" destId="{7A786A58-1313-469F-971C-499E4C400F9A}" srcOrd="0" destOrd="0" parTransId="{80416CD2-3700-480F-AB6E-954E2CFD33F9}" sibTransId="{755F7CBF-944A-4727-895B-34948985D214}"/>
    <dgm:cxn modelId="{830AA995-36E3-4298-9B37-9FC7AD4611ED}" type="presOf" srcId="{7A786A58-1313-469F-971C-499E4C400F9A}" destId="{BE013F33-EFDA-4085-BB97-B1C092739E05}" srcOrd="0" destOrd="0" presId="urn:microsoft.com/office/officeart/2008/layout/AlternatingHexagons"/>
    <dgm:cxn modelId="{75263FA5-D9BE-49A1-919E-C4806539ABF2}" srcId="{6A4780D6-EF13-420F-B60D-491B9634B35B}" destId="{3D6904CF-0D87-4FFC-A087-C8CB54000BAD}" srcOrd="1" destOrd="0" parTransId="{D19CB8C7-9E8A-4746-A125-FD0BF3ED38B5}" sibTransId="{F0A328FF-0109-4464-A619-4E27685BE430}"/>
    <dgm:cxn modelId="{9E32B1C5-786C-4230-ACDF-1F37C98F5269}" type="presOf" srcId="{F0A328FF-0109-4464-A619-4E27685BE430}" destId="{E2552EDC-07E8-4101-8AAD-091EED73A693}" srcOrd="0" destOrd="0" presId="urn:microsoft.com/office/officeart/2008/layout/AlternatingHexagons"/>
    <dgm:cxn modelId="{436555CB-1671-445A-9BF7-7BE2B3344F8E}" type="presOf" srcId="{3D6904CF-0D87-4FFC-A087-C8CB54000BAD}" destId="{B8035C89-7E23-4D71-AB7E-D498128316C2}" srcOrd="0" destOrd="0" presId="urn:microsoft.com/office/officeart/2008/layout/AlternatingHexagons"/>
    <dgm:cxn modelId="{768723DA-EB9D-4FDB-8FA9-923A3396DD29}" type="presOf" srcId="{755F7CBF-944A-4727-895B-34948985D214}" destId="{9E331BBB-8F71-474E-9F22-2BBD79EAFD91}" srcOrd="0" destOrd="0" presId="urn:microsoft.com/office/officeart/2008/layout/AlternatingHexagons"/>
    <dgm:cxn modelId="{6072C8BB-4D41-4AB1-881D-752E25B6D58B}" type="presParOf" srcId="{908876F0-81E1-4640-B34C-6546B5476260}" destId="{E03D27AD-03C3-48B9-BDD2-E340E9956361}" srcOrd="0" destOrd="0" presId="urn:microsoft.com/office/officeart/2008/layout/AlternatingHexagons"/>
    <dgm:cxn modelId="{2CCA9F8D-5DFD-4268-B609-54AA9F98DDE5}" type="presParOf" srcId="{E03D27AD-03C3-48B9-BDD2-E340E9956361}" destId="{BE013F33-EFDA-4085-BB97-B1C092739E05}" srcOrd="0" destOrd="0" presId="urn:microsoft.com/office/officeart/2008/layout/AlternatingHexagons"/>
    <dgm:cxn modelId="{2962AB48-C174-46A5-BE20-E4EBE07EBDA9}" type="presParOf" srcId="{E03D27AD-03C3-48B9-BDD2-E340E9956361}" destId="{D3B027EC-7C9F-4868-A8B1-84D011DD7618}" srcOrd="1" destOrd="0" presId="urn:microsoft.com/office/officeart/2008/layout/AlternatingHexagons"/>
    <dgm:cxn modelId="{8079B61C-7902-428B-9FC1-65AE7B863A88}" type="presParOf" srcId="{E03D27AD-03C3-48B9-BDD2-E340E9956361}" destId="{E04DD527-59E5-4A87-9A02-BB0F52688608}" srcOrd="2" destOrd="0" presId="urn:microsoft.com/office/officeart/2008/layout/AlternatingHexagons"/>
    <dgm:cxn modelId="{E1894DB2-07F3-42FA-BB56-F5FD8E94400F}" type="presParOf" srcId="{E03D27AD-03C3-48B9-BDD2-E340E9956361}" destId="{777AA8DC-52F3-481A-AF8E-B75981816408}" srcOrd="3" destOrd="0" presId="urn:microsoft.com/office/officeart/2008/layout/AlternatingHexagons"/>
    <dgm:cxn modelId="{6441DF28-11C4-4A18-91F4-501B9A0DB52D}" type="presParOf" srcId="{E03D27AD-03C3-48B9-BDD2-E340E9956361}" destId="{9E331BBB-8F71-474E-9F22-2BBD79EAFD91}" srcOrd="4" destOrd="0" presId="urn:microsoft.com/office/officeart/2008/layout/AlternatingHexagons"/>
    <dgm:cxn modelId="{4D337723-AD41-4A83-80C7-D52ECFB738E2}" type="presParOf" srcId="{908876F0-81E1-4640-B34C-6546B5476260}" destId="{59C2E63C-1203-4BF4-BCD3-4C695BEF5101}" srcOrd="1" destOrd="0" presId="urn:microsoft.com/office/officeart/2008/layout/AlternatingHexagons"/>
    <dgm:cxn modelId="{C595D06E-B227-4C2D-9C7E-42C3B9279317}" type="presParOf" srcId="{908876F0-81E1-4640-B34C-6546B5476260}" destId="{82C791CF-16B1-4A46-B3FD-DC3FE3A903F7}" srcOrd="2" destOrd="0" presId="urn:microsoft.com/office/officeart/2008/layout/AlternatingHexagons"/>
    <dgm:cxn modelId="{56960EAB-C030-4037-AC1F-478CA368911D}" type="presParOf" srcId="{82C791CF-16B1-4A46-B3FD-DC3FE3A903F7}" destId="{B8035C89-7E23-4D71-AB7E-D498128316C2}" srcOrd="0" destOrd="0" presId="urn:microsoft.com/office/officeart/2008/layout/AlternatingHexagons"/>
    <dgm:cxn modelId="{1BD2AB3D-FD65-4ED3-BC02-4DB3ECA001D8}" type="presParOf" srcId="{82C791CF-16B1-4A46-B3FD-DC3FE3A903F7}" destId="{DBA2C65A-6E60-48B1-BCD9-23D30614AEA3}" srcOrd="1" destOrd="0" presId="urn:microsoft.com/office/officeart/2008/layout/AlternatingHexagons"/>
    <dgm:cxn modelId="{100CD75F-FB51-4E3A-A022-A04B9E207E81}" type="presParOf" srcId="{82C791CF-16B1-4A46-B3FD-DC3FE3A903F7}" destId="{C9EE377A-937C-4021-A227-14889C6D423D}" srcOrd="2" destOrd="0" presId="urn:microsoft.com/office/officeart/2008/layout/AlternatingHexagons"/>
    <dgm:cxn modelId="{54E69CFC-277F-4BD9-A8B1-75302FE80BF0}" type="presParOf" srcId="{82C791CF-16B1-4A46-B3FD-DC3FE3A903F7}" destId="{07695C7F-770A-41CF-A64D-F5545E8C4126}" srcOrd="3" destOrd="0" presId="urn:microsoft.com/office/officeart/2008/layout/AlternatingHexagons"/>
    <dgm:cxn modelId="{EB629775-7206-4DDC-AD00-716C98B43F77}" type="presParOf" srcId="{82C791CF-16B1-4A46-B3FD-DC3FE3A903F7}" destId="{E2552EDC-07E8-4101-8AAD-091EED73A693}" srcOrd="4" destOrd="0" presId="urn:microsoft.com/office/officeart/2008/layout/AlternatingHexagons"/>
    <dgm:cxn modelId="{B3504ACB-4EEA-4CA5-A198-B8A8AC73B26C}" type="presParOf" srcId="{908876F0-81E1-4640-B34C-6546B5476260}" destId="{F5B5C1D4-96B2-49B8-AE55-2F5593EC153A}" srcOrd="3" destOrd="0" presId="urn:microsoft.com/office/officeart/2008/layout/AlternatingHexagons"/>
    <dgm:cxn modelId="{B1F7940D-A2CF-40FB-97F0-F575F501FE02}" type="presParOf" srcId="{908876F0-81E1-4640-B34C-6546B5476260}" destId="{BC7755E5-9958-4310-8C7F-45444A2154A0}" srcOrd="4" destOrd="0" presId="urn:microsoft.com/office/officeart/2008/layout/AlternatingHexagons"/>
    <dgm:cxn modelId="{766446E3-341F-4145-86AF-849EADA32D4E}" type="presParOf" srcId="{BC7755E5-9958-4310-8C7F-45444A2154A0}" destId="{BB453957-2C9D-46EC-9FE9-0DE9442E5F8A}" srcOrd="0" destOrd="0" presId="urn:microsoft.com/office/officeart/2008/layout/AlternatingHexagons"/>
    <dgm:cxn modelId="{DB4978AE-DF94-406A-B8BE-F7B2D8F427A6}" type="presParOf" srcId="{BC7755E5-9958-4310-8C7F-45444A2154A0}" destId="{3DF81798-B579-46A0-A9AF-1EF7C360B4B3}" srcOrd="1" destOrd="0" presId="urn:microsoft.com/office/officeart/2008/layout/AlternatingHexagons"/>
    <dgm:cxn modelId="{7096B2FA-02BD-4893-90F3-53DD3337E31F}" type="presParOf" srcId="{BC7755E5-9958-4310-8C7F-45444A2154A0}" destId="{627D697D-7364-40BA-BC98-FB3A98DF6D14}" srcOrd="2" destOrd="0" presId="urn:microsoft.com/office/officeart/2008/layout/AlternatingHexagons"/>
    <dgm:cxn modelId="{F89DEEB8-690C-4420-A388-51EC7F276DA1}" type="presParOf" srcId="{BC7755E5-9958-4310-8C7F-45444A2154A0}" destId="{AFFCE0BB-D837-4435-982D-2D0D248C2C8B}" srcOrd="3" destOrd="0" presId="urn:microsoft.com/office/officeart/2008/layout/AlternatingHexagons"/>
    <dgm:cxn modelId="{ABB00550-BD6B-4235-BAD8-A55E90F4B6B8}" type="presParOf" srcId="{BC7755E5-9958-4310-8C7F-45444A2154A0}" destId="{C358183E-CDC9-4611-987D-9C1F9FC2AB09}"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D6EF5-C014-443F-BE53-4F3B03E0249D}">
      <dsp:nvSpPr>
        <dsp:cNvPr id="0" name=""/>
        <dsp:cNvSpPr/>
      </dsp:nvSpPr>
      <dsp:spPr>
        <a:xfrm>
          <a:off x="632485"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Commissioning &amp; Partnerships</a:t>
          </a:r>
        </a:p>
      </dsp:txBody>
      <dsp:txXfrm>
        <a:off x="850594" y="218268"/>
        <a:ext cx="1053120" cy="1053120"/>
      </dsp:txXfrm>
    </dsp:sp>
    <dsp:sp modelId="{71B64C2C-89FB-469F-B769-990E791CAB4C}">
      <dsp:nvSpPr>
        <dsp:cNvPr id="0" name=""/>
        <dsp:cNvSpPr/>
      </dsp:nvSpPr>
      <dsp:spPr>
        <a:xfrm>
          <a:off x="1823956"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Adult Social Care Operations</a:t>
          </a:r>
        </a:p>
      </dsp:txBody>
      <dsp:txXfrm>
        <a:off x="2042065" y="218268"/>
        <a:ext cx="1053120" cy="1053120"/>
      </dsp:txXfrm>
    </dsp:sp>
    <dsp:sp modelId="{82B08C0A-E320-4754-9E76-F4550ABC0141}">
      <dsp:nvSpPr>
        <dsp:cNvPr id="0" name=""/>
        <dsp:cNvSpPr/>
      </dsp:nvSpPr>
      <dsp:spPr>
        <a:xfrm>
          <a:off x="3015427"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Service Development</a:t>
          </a:r>
        </a:p>
      </dsp:txBody>
      <dsp:txXfrm>
        <a:off x="3233536" y="218268"/>
        <a:ext cx="1053120" cy="1053120"/>
      </dsp:txXfrm>
    </dsp:sp>
    <dsp:sp modelId="{EF4BF950-A3DC-4D50-B895-A43C5853EAEE}">
      <dsp:nvSpPr>
        <dsp:cNvPr id="0" name=""/>
        <dsp:cNvSpPr/>
      </dsp:nvSpPr>
      <dsp:spPr>
        <a:xfrm>
          <a:off x="4206898"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Corporate Enablers</a:t>
          </a:r>
        </a:p>
      </dsp:txBody>
      <dsp:txXfrm>
        <a:off x="4425007" y="218268"/>
        <a:ext cx="1053120" cy="1053120"/>
      </dsp:txXfrm>
    </dsp:sp>
    <dsp:sp modelId="{D8398C65-9ED0-4DFA-B191-463BB19498F1}">
      <dsp:nvSpPr>
        <dsp:cNvPr id="0" name=""/>
        <dsp:cNvSpPr/>
      </dsp:nvSpPr>
      <dsp:spPr>
        <a:xfrm>
          <a:off x="5398369"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Partners</a:t>
          </a:r>
        </a:p>
      </dsp:txBody>
      <dsp:txXfrm>
        <a:off x="5616478" y="218268"/>
        <a:ext cx="1053120" cy="1053120"/>
      </dsp:txXfrm>
    </dsp:sp>
    <dsp:sp modelId="{79F75A24-3D2C-4F31-8DD4-B3FD23D33097}">
      <dsp:nvSpPr>
        <dsp:cNvPr id="0" name=""/>
        <dsp:cNvSpPr/>
      </dsp:nvSpPr>
      <dsp:spPr>
        <a:xfrm>
          <a:off x="6589840"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Care Providers</a:t>
          </a:r>
        </a:p>
      </dsp:txBody>
      <dsp:txXfrm>
        <a:off x="6807949" y="218268"/>
        <a:ext cx="1053120" cy="1053120"/>
      </dsp:txXfrm>
    </dsp:sp>
    <dsp:sp modelId="{FB234417-3FD7-4A91-BB68-EF3A87B57823}">
      <dsp:nvSpPr>
        <dsp:cNvPr id="0" name=""/>
        <dsp:cNvSpPr/>
      </dsp:nvSpPr>
      <dsp:spPr>
        <a:xfrm>
          <a:off x="7781311"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Coproduction with people &amp; communities</a:t>
          </a:r>
        </a:p>
      </dsp:txBody>
      <dsp:txXfrm>
        <a:off x="7999420" y="218268"/>
        <a:ext cx="1053120" cy="1053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D6EF5-C014-443F-BE53-4F3B03E0249D}">
      <dsp:nvSpPr>
        <dsp:cNvPr id="0" name=""/>
        <dsp:cNvSpPr/>
      </dsp:nvSpPr>
      <dsp:spPr>
        <a:xfrm>
          <a:off x="632485"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Commissioning &amp; Partnerships</a:t>
          </a:r>
        </a:p>
      </dsp:txBody>
      <dsp:txXfrm>
        <a:off x="850594" y="218268"/>
        <a:ext cx="1053120" cy="1053120"/>
      </dsp:txXfrm>
    </dsp:sp>
    <dsp:sp modelId="{71B64C2C-89FB-469F-B769-990E791CAB4C}">
      <dsp:nvSpPr>
        <dsp:cNvPr id="0" name=""/>
        <dsp:cNvSpPr/>
      </dsp:nvSpPr>
      <dsp:spPr>
        <a:xfrm>
          <a:off x="1823956"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Adult Social Care Operations</a:t>
          </a:r>
        </a:p>
      </dsp:txBody>
      <dsp:txXfrm>
        <a:off x="2042065" y="218268"/>
        <a:ext cx="1053120" cy="1053120"/>
      </dsp:txXfrm>
    </dsp:sp>
    <dsp:sp modelId="{82B08C0A-E320-4754-9E76-F4550ABC0141}">
      <dsp:nvSpPr>
        <dsp:cNvPr id="0" name=""/>
        <dsp:cNvSpPr/>
      </dsp:nvSpPr>
      <dsp:spPr>
        <a:xfrm>
          <a:off x="3015427"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Service Development</a:t>
          </a:r>
        </a:p>
      </dsp:txBody>
      <dsp:txXfrm>
        <a:off x="3233536" y="218268"/>
        <a:ext cx="1053120" cy="1053120"/>
      </dsp:txXfrm>
    </dsp:sp>
    <dsp:sp modelId="{EF4BF950-A3DC-4D50-B895-A43C5853EAEE}">
      <dsp:nvSpPr>
        <dsp:cNvPr id="0" name=""/>
        <dsp:cNvSpPr/>
      </dsp:nvSpPr>
      <dsp:spPr>
        <a:xfrm>
          <a:off x="4206898"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Corporate Enablers</a:t>
          </a:r>
        </a:p>
      </dsp:txBody>
      <dsp:txXfrm>
        <a:off x="4425007" y="218268"/>
        <a:ext cx="1053120" cy="1053120"/>
      </dsp:txXfrm>
    </dsp:sp>
    <dsp:sp modelId="{D8398C65-9ED0-4DFA-B191-463BB19498F1}">
      <dsp:nvSpPr>
        <dsp:cNvPr id="0" name=""/>
        <dsp:cNvSpPr/>
      </dsp:nvSpPr>
      <dsp:spPr>
        <a:xfrm>
          <a:off x="5398369"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Partners</a:t>
          </a:r>
        </a:p>
      </dsp:txBody>
      <dsp:txXfrm>
        <a:off x="5616478" y="218268"/>
        <a:ext cx="1053120" cy="1053120"/>
      </dsp:txXfrm>
    </dsp:sp>
    <dsp:sp modelId="{79F75A24-3D2C-4F31-8DD4-B3FD23D33097}">
      <dsp:nvSpPr>
        <dsp:cNvPr id="0" name=""/>
        <dsp:cNvSpPr/>
      </dsp:nvSpPr>
      <dsp:spPr>
        <a:xfrm>
          <a:off x="6589840"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Care Providers</a:t>
          </a:r>
        </a:p>
      </dsp:txBody>
      <dsp:txXfrm>
        <a:off x="6807949" y="218268"/>
        <a:ext cx="1053120" cy="1053120"/>
      </dsp:txXfrm>
    </dsp:sp>
    <dsp:sp modelId="{FB234417-3FD7-4A91-BB68-EF3A87B57823}">
      <dsp:nvSpPr>
        <dsp:cNvPr id="0" name=""/>
        <dsp:cNvSpPr/>
      </dsp:nvSpPr>
      <dsp:spPr>
        <a:xfrm>
          <a:off x="7781311" y="159"/>
          <a:ext cx="1489338" cy="1489338"/>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963" tIns="13970" rIns="81963" bIns="13970" numCol="1" spcCol="1270" anchor="ctr" anchorCtr="0">
          <a:noAutofit/>
        </a:bodyPr>
        <a:lstStyle/>
        <a:p>
          <a:pPr marL="0" lvl="0" indent="0" algn="ctr" defTabSz="488950">
            <a:lnSpc>
              <a:spcPct val="90000"/>
            </a:lnSpc>
            <a:spcBef>
              <a:spcPct val="0"/>
            </a:spcBef>
            <a:spcAft>
              <a:spcPct val="35000"/>
            </a:spcAft>
            <a:buNone/>
          </a:pPr>
          <a:r>
            <a:rPr lang="en-GB" sz="1100" kern="1200"/>
            <a:t>Coproduction with people &amp; communities</a:t>
          </a:r>
        </a:p>
      </dsp:txBody>
      <dsp:txXfrm>
        <a:off x="7999420" y="218268"/>
        <a:ext cx="1053120" cy="1053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013F33-EFDA-4085-BB97-B1C092739E05}">
      <dsp:nvSpPr>
        <dsp:cNvPr id="0" name=""/>
        <dsp:cNvSpPr/>
      </dsp:nvSpPr>
      <dsp:spPr>
        <a:xfrm rot="5400000">
          <a:off x="4005309" y="133534"/>
          <a:ext cx="2027080" cy="1763560"/>
        </a:xfrm>
        <a:prstGeom prst="hexagon">
          <a:avLst>
            <a:gd name="adj" fmla="val 25000"/>
            <a:gd name="vf" fmla="val 115470"/>
          </a:avLst>
        </a:prstGeom>
        <a:solidFill>
          <a:srgbClr val="A5C9E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solidFill>
                <a:srgbClr val="464646"/>
              </a:solidFill>
              <a:latin typeface="Arial" panose="020B0604020202020204" pitchFamily="34" charset="0"/>
              <a:cs typeface="Arial" panose="020B0604020202020204" pitchFamily="34" charset="0"/>
            </a:rPr>
            <a:t>Voluntary, community, faith and social enterprise organisations and groups</a:t>
          </a:r>
        </a:p>
      </dsp:txBody>
      <dsp:txXfrm rot="-5400000">
        <a:off x="4411890" y="317661"/>
        <a:ext cx="1213918" cy="1395306"/>
      </dsp:txXfrm>
    </dsp:sp>
    <dsp:sp modelId="{D3B027EC-7C9F-4868-A8B1-84D011DD7618}">
      <dsp:nvSpPr>
        <dsp:cNvPr id="0" name=""/>
        <dsp:cNvSpPr/>
      </dsp:nvSpPr>
      <dsp:spPr>
        <a:xfrm>
          <a:off x="5954145" y="407189"/>
          <a:ext cx="2262221" cy="1216248"/>
        </a:xfrm>
        <a:prstGeom prst="rect">
          <a:avLst/>
        </a:prstGeom>
        <a:noFill/>
        <a:ln>
          <a:noFill/>
        </a:ln>
        <a:effectLst/>
      </dsp:spPr>
      <dsp:style>
        <a:lnRef idx="0">
          <a:scrgbClr r="0" g="0" b="0"/>
        </a:lnRef>
        <a:fillRef idx="0">
          <a:scrgbClr r="0" g="0" b="0"/>
        </a:fillRef>
        <a:effectRef idx="0">
          <a:scrgbClr r="0" g="0" b="0"/>
        </a:effectRef>
        <a:fontRef idx="minor"/>
      </dsp:style>
    </dsp:sp>
    <dsp:sp modelId="{9E331BBB-8F71-474E-9F22-2BBD79EAFD91}">
      <dsp:nvSpPr>
        <dsp:cNvPr id="0" name=""/>
        <dsp:cNvSpPr/>
      </dsp:nvSpPr>
      <dsp:spPr>
        <a:xfrm rot="5400000">
          <a:off x="2100665" y="133534"/>
          <a:ext cx="2027080" cy="1763560"/>
        </a:xfrm>
        <a:prstGeom prst="hexagon">
          <a:avLst>
            <a:gd name="adj" fmla="val 25000"/>
            <a:gd name="vf" fmla="val 115470"/>
          </a:avLst>
        </a:prstGeom>
        <a:solidFill>
          <a:srgbClr val="92D05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rot="-5400000">
        <a:off x="2507246" y="317661"/>
        <a:ext cx="1213918" cy="1395306"/>
      </dsp:txXfrm>
    </dsp:sp>
    <dsp:sp modelId="{B8035C89-7E23-4D71-AB7E-D498128316C2}">
      <dsp:nvSpPr>
        <dsp:cNvPr id="0" name=""/>
        <dsp:cNvSpPr/>
      </dsp:nvSpPr>
      <dsp:spPr>
        <a:xfrm rot="5400000">
          <a:off x="3049338" y="1854119"/>
          <a:ext cx="2027080" cy="1763560"/>
        </a:xfrm>
        <a:prstGeom prst="hexagon">
          <a:avLst>
            <a:gd name="adj" fmla="val 25000"/>
            <a:gd name="vf" fmla="val 115470"/>
          </a:avLst>
        </a:prstGeom>
        <a:solidFill>
          <a:srgbClr val="92D051">
            <a:alpha val="7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0" kern="1200">
              <a:solidFill>
                <a:srgbClr val="464646"/>
              </a:solidFill>
              <a:latin typeface="Arial" panose="020B0604020202020204" pitchFamily="34" charset="0"/>
              <a:cs typeface="Arial" panose="020B0604020202020204" pitchFamily="34" charset="0"/>
            </a:rPr>
            <a:t>Citizens, including people who use ASC services and their carers</a:t>
          </a:r>
        </a:p>
      </dsp:txBody>
      <dsp:txXfrm rot="-5400000">
        <a:off x="3455919" y="2038246"/>
        <a:ext cx="1213918" cy="1395306"/>
      </dsp:txXfrm>
    </dsp:sp>
    <dsp:sp modelId="{DBA2C65A-6E60-48B1-BCD9-23D30614AEA3}">
      <dsp:nvSpPr>
        <dsp:cNvPr id="0" name=""/>
        <dsp:cNvSpPr/>
      </dsp:nvSpPr>
      <dsp:spPr>
        <a:xfrm>
          <a:off x="918877" y="2127775"/>
          <a:ext cx="2189246" cy="1216248"/>
        </a:xfrm>
        <a:prstGeom prst="rect">
          <a:avLst/>
        </a:prstGeom>
        <a:noFill/>
        <a:ln>
          <a:noFill/>
        </a:ln>
        <a:effectLst/>
      </dsp:spPr>
      <dsp:style>
        <a:lnRef idx="0">
          <a:scrgbClr r="0" g="0" b="0"/>
        </a:lnRef>
        <a:fillRef idx="0">
          <a:scrgbClr r="0" g="0" b="0"/>
        </a:fillRef>
        <a:effectRef idx="0">
          <a:scrgbClr r="0" g="0" b="0"/>
        </a:effectRef>
        <a:fontRef idx="minor"/>
      </dsp:style>
    </dsp:sp>
    <dsp:sp modelId="{E2552EDC-07E8-4101-8AAD-091EED73A693}">
      <dsp:nvSpPr>
        <dsp:cNvPr id="0" name=""/>
        <dsp:cNvSpPr/>
      </dsp:nvSpPr>
      <dsp:spPr>
        <a:xfrm rot="5400000">
          <a:off x="4953983" y="1854119"/>
          <a:ext cx="2027080" cy="1763560"/>
        </a:xfrm>
        <a:prstGeom prst="hexagon">
          <a:avLst>
            <a:gd name="adj" fmla="val 25000"/>
            <a:gd name="vf" fmla="val 115470"/>
          </a:avLst>
        </a:prstGeom>
        <a:solidFill>
          <a:srgbClr val="A5C9EB">
            <a:alpha val="7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GB" sz="1200" kern="1200">
              <a:solidFill>
                <a:srgbClr val="464646"/>
              </a:solidFill>
              <a:latin typeface="Arial" panose="020B0604020202020204" pitchFamily="34" charset="0"/>
              <a:cs typeface="Arial" panose="020B0604020202020204" pitchFamily="34" charset="0"/>
            </a:rPr>
            <a:t>Councillors, particularly portfolio holders</a:t>
          </a:r>
        </a:p>
        <a:p>
          <a:pPr marL="0" lvl="0" indent="0" algn="ctr" defTabSz="533400">
            <a:lnSpc>
              <a:spcPct val="90000"/>
            </a:lnSpc>
            <a:spcBef>
              <a:spcPct val="0"/>
            </a:spcBef>
            <a:spcAft>
              <a:spcPct val="35000"/>
            </a:spcAft>
            <a:buNone/>
          </a:pPr>
          <a:r>
            <a:rPr lang="en-GB" sz="1200" kern="1200">
              <a:solidFill>
                <a:srgbClr val="464646"/>
              </a:solidFill>
              <a:latin typeface="Arial" panose="020B0604020202020204" pitchFamily="34" charset="0"/>
              <a:cs typeface="Arial" panose="020B0604020202020204" pitchFamily="34" charset="0"/>
            </a:rPr>
            <a:t>Corporate Leadership</a:t>
          </a:r>
        </a:p>
      </dsp:txBody>
      <dsp:txXfrm rot="-5400000">
        <a:off x="5360564" y="2038246"/>
        <a:ext cx="1213918" cy="1395306"/>
      </dsp:txXfrm>
    </dsp:sp>
    <dsp:sp modelId="{BB453957-2C9D-46EC-9FE9-0DE9442E5F8A}">
      <dsp:nvSpPr>
        <dsp:cNvPr id="0" name=""/>
        <dsp:cNvSpPr/>
      </dsp:nvSpPr>
      <dsp:spPr>
        <a:xfrm rot="5400000">
          <a:off x="4005309" y="3574705"/>
          <a:ext cx="2027080" cy="1763560"/>
        </a:xfrm>
        <a:prstGeom prst="hexagon">
          <a:avLst>
            <a:gd name="adj" fmla="val 25000"/>
            <a:gd name="vf" fmla="val 115470"/>
          </a:avLst>
        </a:prstGeom>
        <a:solidFill>
          <a:srgbClr val="A5C9EB">
            <a:alpha val="4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solidFill>
                <a:srgbClr val="464646"/>
              </a:solidFill>
              <a:latin typeface="Arial" panose="020B0604020202020204" pitchFamily="34" charset="0"/>
              <a:cs typeface="Arial" panose="020B0604020202020204" pitchFamily="34" charset="0"/>
            </a:rPr>
            <a:t>Health partners - Integrated Care Board and NHS providers including Primary Care Networks</a:t>
          </a:r>
        </a:p>
      </dsp:txBody>
      <dsp:txXfrm rot="-5400000">
        <a:off x="4411890" y="3758832"/>
        <a:ext cx="1213918" cy="1395306"/>
      </dsp:txXfrm>
    </dsp:sp>
    <dsp:sp modelId="{3DF81798-B579-46A0-A9AF-1EF7C360B4B3}">
      <dsp:nvSpPr>
        <dsp:cNvPr id="0" name=""/>
        <dsp:cNvSpPr/>
      </dsp:nvSpPr>
      <dsp:spPr>
        <a:xfrm>
          <a:off x="5954145" y="3848361"/>
          <a:ext cx="2262221" cy="1216248"/>
        </a:xfrm>
        <a:prstGeom prst="rect">
          <a:avLst/>
        </a:prstGeom>
        <a:noFill/>
        <a:ln>
          <a:noFill/>
        </a:ln>
        <a:effectLst/>
      </dsp:spPr>
      <dsp:style>
        <a:lnRef idx="0">
          <a:scrgbClr r="0" g="0" b="0"/>
        </a:lnRef>
        <a:fillRef idx="0">
          <a:scrgbClr r="0" g="0" b="0"/>
        </a:fillRef>
        <a:effectRef idx="0">
          <a:scrgbClr r="0" g="0" b="0"/>
        </a:effectRef>
        <a:fontRef idx="minor"/>
      </dsp:style>
    </dsp:sp>
    <dsp:sp modelId="{C358183E-CDC9-4611-987D-9C1F9FC2AB09}">
      <dsp:nvSpPr>
        <dsp:cNvPr id="0" name=""/>
        <dsp:cNvSpPr/>
      </dsp:nvSpPr>
      <dsp:spPr>
        <a:xfrm rot="5400000">
          <a:off x="2100665" y="3574705"/>
          <a:ext cx="2027080" cy="1763560"/>
        </a:xfrm>
        <a:prstGeom prst="hexagon">
          <a:avLst>
            <a:gd name="adj" fmla="val 25000"/>
            <a:gd name="vf" fmla="val 115470"/>
          </a:avLst>
        </a:prstGeom>
        <a:solidFill>
          <a:srgbClr val="92D051">
            <a:alpha val="4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GB" sz="1200" kern="1200">
              <a:solidFill>
                <a:srgbClr val="464646"/>
              </a:solidFill>
              <a:latin typeface="Arial" panose="020B0604020202020204" pitchFamily="34" charset="0"/>
              <a:cs typeface="Arial" panose="020B0604020202020204" pitchFamily="34" charset="0"/>
            </a:rPr>
            <a:t>Wider NCC staff and leaders – especially Public Health, Communities, and Analytics &amp; Insights</a:t>
          </a:r>
        </a:p>
      </dsp:txBody>
      <dsp:txXfrm rot="-5400000">
        <a:off x="2507246" y="3758832"/>
        <a:ext cx="1213918" cy="1395306"/>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79201" cy="512304"/>
          </a:xfrm>
          <a:prstGeom prst="rect">
            <a:avLst/>
          </a:prstGeom>
        </p:spPr>
        <p:txBody>
          <a:bodyPr vert="horz" lIns="94778" tIns="47388" rIns="94778" bIns="47388" rtlCol="0"/>
          <a:lstStyle>
            <a:lvl1pPr algn="l">
              <a:defRPr sz="1200"/>
            </a:lvl1pPr>
          </a:lstStyle>
          <a:p>
            <a:endParaRPr lang="en-GB"/>
          </a:p>
        </p:txBody>
      </p:sp>
      <p:sp>
        <p:nvSpPr>
          <p:cNvPr id="3" name="Date Placeholder 2"/>
          <p:cNvSpPr>
            <a:spLocks noGrp="1"/>
          </p:cNvSpPr>
          <p:nvPr>
            <p:ph type="dt" sz="quarter" idx="1"/>
          </p:nvPr>
        </p:nvSpPr>
        <p:spPr>
          <a:xfrm>
            <a:off x="4023203" y="2"/>
            <a:ext cx="3079201" cy="512304"/>
          </a:xfrm>
          <a:prstGeom prst="rect">
            <a:avLst/>
          </a:prstGeom>
        </p:spPr>
        <p:txBody>
          <a:bodyPr vert="horz" lIns="94778" tIns="47388" rIns="94778" bIns="47388" rtlCol="0"/>
          <a:lstStyle>
            <a:lvl1pPr algn="r">
              <a:defRPr sz="1200"/>
            </a:lvl1pPr>
          </a:lstStyle>
          <a:p>
            <a:fld id="{A8174859-19FD-48CA-8E39-D66BCF49AFFD}" type="datetimeFigureOut">
              <a:rPr lang="en-GB" smtClean="0"/>
              <a:t>23/09/2026</a:t>
            </a:fld>
            <a:endParaRPr lang="en-GB"/>
          </a:p>
        </p:txBody>
      </p:sp>
      <p:sp>
        <p:nvSpPr>
          <p:cNvPr id="4" name="Footer Placeholder 3"/>
          <p:cNvSpPr>
            <a:spLocks noGrp="1"/>
          </p:cNvSpPr>
          <p:nvPr>
            <p:ph type="ftr" sz="quarter" idx="2"/>
          </p:nvPr>
        </p:nvSpPr>
        <p:spPr>
          <a:xfrm>
            <a:off x="0" y="9722309"/>
            <a:ext cx="3079201" cy="512304"/>
          </a:xfrm>
          <a:prstGeom prst="rect">
            <a:avLst/>
          </a:prstGeom>
        </p:spPr>
        <p:txBody>
          <a:bodyPr vert="horz" lIns="94778" tIns="47388" rIns="94778" bIns="47388" rtlCol="0" anchor="b"/>
          <a:lstStyle>
            <a:lvl1pPr algn="l">
              <a:defRPr sz="1200"/>
            </a:lvl1pPr>
          </a:lstStyle>
          <a:p>
            <a:endParaRPr lang="en-GB"/>
          </a:p>
        </p:txBody>
      </p:sp>
      <p:sp>
        <p:nvSpPr>
          <p:cNvPr id="5" name="Slide Number Placeholder 4"/>
          <p:cNvSpPr>
            <a:spLocks noGrp="1"/>
          </p:cNvSpPr>
          <p:nvPr>
            <p:ph type="sldNum" sz="quarter" idx="3"/>
          </p:nvPr>
        </p:nvSpPr>
        <p:spPr>
          <a:xfrm>
            <a:off x="4023203" y="9722309"/>
            <a:ext cx="3079201" cy="512304"/>
          </a:xfrm>
          <a:prstGeom prst="rect">
            <a:avLst/>
          </a:prstGeom>
        </p:spPr>
        <p:txBody>
          <a:bodyPr vert="horz" lIns="94778" tIns="47388" rIns="94778" bIns="47388" rtlCol="0" anchor="b"/>
          <a:lstStyle>
            <a:lvl1pPr algn="r">
              <a:defRPr sz="1200"/>
            </a:lvl1pPr>
          </a:lstStyle>
          <a:p>
            <a:fld id="{E04AAAB4-94C7-4FEB-83BF-4DC6036756C3}" type="slidenum">
              <a:rPr lang="en-GB" smtClean="0"/>
              <a:t>‹#›</a:t>
            </a:fld>
            <a:endParaRPr lang="en-GB"/>
          </a:p>
        </p:txBody>
      </p:sp>
    </p:spTree>
    <p:extLst>
      <p:ext uri="{BB962C8B-B14F-4D97-AF65-F5344CB8AC3E}">
        <p14:creationId xmlns:p14="http://schemas.microsoft.com/office/powerpoint/2010/main" val="3420436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923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1:notes"/>
          <p:cNvSpPr txBox="1">
            <a:spLocks noGrp="1"/>
          </p:cNvSpPr>
          <p:nvPr>
            <p:ph type="body" idx="1"/>
          </p:nvPr>
        </p:nvSpPr>
        <p:spPr>
          <a:xfrm>
            <a:off x="710407" y="4925411"/>
            <a:ext cx="5683250" cy="4030047"/>
          </a:xfrm>
          <a:prstGeom prst="rect">
            <a:avLst/>
          </a:prstGeom>
          <a:noFill/>
          <a:ln>
            <a:noFill/>
          </a:ln>
        </p:spPr>
        <p:txBody>
          <a:bodyPr spcFirstLastPara="1" wrap="square" lIns="94762" tIns="47368" rIns="94762" bIns="47368" anchor="t" anchorCtr="0">
            <a:noAutofit/>
          </a:bodyPr>
          <a:lstStyle/>
          <a:p>
            <a:pPr marL="0" marR="0" lvl="0" indent="0" algn="l" defTabSz="947780" rtl="0" eaLnBrk="1" fontAlgn="auto" latinLnBrk="0" hangingPunct="1">
              <a:lnSpc>
                <a:spcPct val="100000"/>
              </a:lnSpc>
              <a:spcBef>
                <a:spcPts val="0"/>
              </a:spcBef>
              <a:spcAft>
                <a:spcPts val="0"/>
              </a:spcAft>
              <a:buClrTx/>
              <a:buSzPts val="1400"/>
              <a:buFont typeface="Arial" panose="020B0604020202020204" pitchFamily="34" charset="0"/>
              <a:buNone/>
              <a:tabLst/>
              <a:defRPr/>
            </a:pPr>
            <a:endParaRPr lang="en-GB" b="1"/>
          </a:p>
        </p:txBody>
      </p:sp>
      <p:sp>
        <p:nvSpPr>
          <p:cNvPr id="408" name="Google Shape;408;p1:notes"/>
          <p:cNvSpPr>
            <a:spLocks noGrp="1" noRot="1" noChangeAspect="1"/>
          </p:cNvSpPr>
          <p:nvPr>
            <p:ph type="sldImg" idx="2"/>
          </p:nvPr>
        </p:nvSpPr>
        <p:spPr>
          <a:xfrm>
            <a:off x="481013" y="1279525"/>
            <a:ext cx="6142037"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13E9E-E98C-98AA-1EF5-7C4377B8A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606974-386A-1A80-02F4-04637FAFF8D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11C3F15-484D-2C76-712A-FD0E5C6E254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AC5E381-934E-EAAA-FB2F-52FEE3B553EF}"/>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2</a:t>
            </a:fld>
            <a:endParaRPr lang="en-GB">
              <a:solidFill>
                <a:prstClr val="black"/>
              </a:solidFill>
              <a:latin typeface="Calibri" panose="020F0502020204030204"/>
            </a:endParaRPr>
          </a:p>
        </p:txBody>
      </p:sp>
    </p:spTree>
    <p:extLst>
      <p:ext uri="{BB962C8B-B14F-4D97-AF65-F5344CB8AC3E}">
        <p14:creationId xmlns:p14="http://schemas.microsoft.com/office/powerpoint/2010/main" val="2779259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F68F2E9C-548A-83FD-28D7-2458E99354F2}"/>
            </a:ext>
          </a:extLst>
        </p:cNvPr>
        <p:cNvGrpSpPr/>
        <p:nvPr/>
      </p:nvGrpSpPr>
      <p:grpSpPr>
        <a:xfrm>
          <a:off x="0" y="0"/>
          <a:ext cx="0" cy="0"/>
          <a:chOff x="0" y="0"/>
          <a:chExt cx="0" cy="0"/>
        </a:xfrm>
      </p:grpSpPr>
      <p:sp>
        <p:nvSpPr>
          <p:cNvPr id="407" name="Google Shape;407;p1:notes">
            <a:extLst>
              <a:ext uri="{FF2B5EF4-FFF2-40B4-BE49-F238E27FC236}">
                <a16:creationId xmlns:a16="http://schemas.microsoft.com/office/drawing/2014/main" id="{A91E5A80-CAFA-B6A4-E82B-22C3B9BB132A}"/>
              </a:ext>
            </a:extLst>
          </p:cNvPr>
          <p:cNvSpPr txBox="1">
            <a:spLocks noGrp="1"/>
          </p:cNvSpPr>
          <p:nvPr>
            <p:ph type="body" idx="1"/>
          </p:nvPr>
        </p:nvSpPr>
        <p:spPr>
          <a:xfrm>
            <a:off x="710407" y="4925411"/>
            <a:ext cx="5683250" cy="4030047"/>
          </a:xfrm>
          <a:prstGeom prst="rect">
            <a:avLst/>
          </a:prstGeom>
          <a:noFill/>
          <a:ln>
            <a:noFill/>
          </a:ln>
        </p:spPr>
        <p:txBody>
          <a:bodyPr spcFirstLastPara="1" wrap="square" lIns="94762" tIns="47368" rIns="94762" bIns="47368" anchor="t" anchorCtr="0">
            <a:noAutofit/>
          </a:bodyPr>
          <a:lstStyle/>
          <a:p>
            <a:pPr marL="0" marR="0" lvl="0" indent="0" algn="l" defTabSz="947780" rtl="0" eaLnBrk="1" fontAlgn="auto" latinLnBrk="0" hangingPunct="1">
              <a:lnSpc>
                <a:spcPct val="100000"/>
              </a:lnSpc>
              <a:spcBef>
                <a:spcPts val="0"/>
              </a:spcBef>
              <a:spcAft>
                <a:spcPts val="0"/>
              </a:spcAft>
              <a:buClrTx/>
              <a:buSzPts val="1400"/>
              <a:buFont typeface="Arial" panose="020B0604020202020204" pitchFamily="34" charset="0"/>
              <a:buNone/>
              <a:tabLst/>
              <a:defRPr/>
            </a:pPr>
            <a:endParaRPr lang="en-GB" b="1"/>
          </a:p>
        </p:txBody>
      </p:sp>
      <p:sp>
        <p:nvSpPr>
          <p:cNvPr id="408" name="Google Shape;408;p1:notes">
            <a:extLst>
              <a:ext uri="{FF2B5EF4-FFF2-40B4-BE49-F238E27FC236}">
                <a16:creationId xmlns:a16="http://schemas.microsoft.com/office/drawing/2014/main" id="{CE947846-68A3-A72A-72DC-7080025645A9}"/>
              </a:ext>
            </a:extLst>
          </p:cNvPr>
          <p:cNvSpPr>
            <a:spLocks noGrp="1" noRot="1" noChangeAspect="1"/>
          </p:cNvSpPr>
          <p:nvPr>
            <p:ph type="sldImg" idx="2"/>
          </p:nvPr>
        </p:nvSpPr>
        <p:spPr>
          <a:xfrm>
            <a:off x="481013" y="1279525"/>
            <a:ext cx="6142037"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1544336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2CC48-86FD-B33B-39C3-56603A7711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359D28-F0DB-915D-7F06-C66A2B94CCB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BEA2ED0-2124-BDF6-88CE-685B7F444AF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E7ABBEC-85DD-1FE5-5F5C-6B0F66AD4870}"/>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4</a:t>
            </a:fld>
            <a:endParaRPr lang="en-GB">
              <a:solidFill>
                <a:prstClr val="black"/>
              </a:solidFill>
              <a:latin typeface="Calibri" panose="020F0502020204030204"/>
            </a:endParaRPr>
          </a:p>
        </p:txBody>
      </p:sp>
    </p:spTree>
    <p:extLst>
      <p:ext uri="{BB962C8B-B14F-4D97-AF65-F5344CB8AC3E}">
        <p14:creationId xmlns:p14="http://schemas.microsoft.com/office/powerpoint/2010/main" val="3462526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27D34-AD4D-4892-31EC-92363F6ADC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F542E-A711-81F6-DE23-4C20EE0223A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1A88F0B-B774-3151-73B3-DCB8FC651B80}"/>
              </a:ext>
            </a:extLst>
          </p:cNvPr>
          <p:cNvSpPr>
            <a:spLocks noGrp="1"/>
          </p:cNvSpPr>
          <p:nvPr>
            <p:ph type="body" idx="1"/>
          </p:nvPr>
        </p:nvSpPr>
        <p:spPr/>
        <p:txBody>
          <a:bodyPr/>
          <a:lstStyle/>
          <a:p>
            <a:endParaRPr lang="en-GB" sz="1200"/>
          </a:p>
        </p:txBody>
      </p:sp>
      <p:sp>
        <p:nvSpPr>
          <p:cNvPr id="4" name="Slide Number Placeholder 3">
            <a:extLst>
              <a:ext uri="{FF2B5EF4-FFF2-40B4-BE49-F238E27FC236}">
                <a16:creationId xmlns:a16="http://schemas.microsoft.com/office/drawing/2014/main" id="{759130B9-7345-370F-8DDC-5FF9358BF1F2}"/>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5</a:t>
            </a:fld>
            <a:endParaRPr lang="en-GB">
              <a:solidFill>
                <a:prstClr val="black"/>
              </a:solidFill>
              <a:latin typeface="Calibri" panose="020F0502020204030204"/>
            </a:endParaRPr>
          </a:p>
        </p:txBody>
      </p:sp>
    </p:spTree>
    <p:extLst>
      <p:ext uri="{BB962C8B-B14F-4D97-AF65-F5344CB8AC3E}">
        <p14:creationId xmlns:p14="http://schemas.microsoft.com/office/powerpoint/2010/main" val="489566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54A80C28-C97B-99C0-7E5F-496250B799DC}"/>
            </a:ext>
          </a:extLst>
        </p:cNvPr>
        <p:cNvGrpSpPr/>
        <p:nvPr/>
      </p:nvGrpSpPr>
      <p:grpSpPr>
        <a:xfrm>
          <a:off x="0" y="0"/>
          <a:ext cx="0" cy="0"/>
          <a:chOff x="0" y="0"/>
          <a:chExt cx="0" cy="0"/>
        </a:xfrm>
      </p:grpSpPr>
      <p:sp>
        <p:nvSpPr>
          <p:cNvPr id="407" name="Google Shape;407;p1:notes">
            <a:extLst>
              <a:ext uri="{FF2B5EF4-FFF2-40B4-BE49-F238E27FC236}">
                <a16:creationId xmlns:a16="http://schemas.microsoft.com/office/drawing/2014/main" id="{1C623461-5FD3-AA0B-2EED-018AB0A44000}"/>
              </a:ext>
            </a:extLst>
          </p:cNvPr>
          <p:cNvSpPr txBox="1">
            <a:spLocks noGrp="1"/>
          </p:cNvSpPr>
          <p:nvPr>
            <p:ph type="body" idx="1"/>
          </p:nvPr>
        </p:nvSpPr>
        <p:spPr>
          <a:xfrm>
            <a:off x="710407" y="4925411"/>
            <a:ext cx="5683250" cy="4030047"/>
          </a:xfrm>
          <a:prstGeom prst="rect">
            <a:avLst/>
          </a:prstGeom>
          <a:noFill/>
          <a:ln>
            <a:noFill/>
          </a:ln>
        </p:spPr>
        <p:txBody>
          <a:bodyPr spcFirstLastPara="1" wrap="square" lIns="94762" tIns="47368" rIns="94762" bIns="47368" anchor="t" anchorCtr="0">
            <a:noAutofit/>
          </a:bodyPr>
          <a:lstStyle/>
          <a:p>
            <a:pPr marL="0" marR="0" lvl="0" indent="0" algn="l" defTabSz="947780" rtl="0" eaLnBrk="1" fontAlgn="auto" latinLnBrk="0" hangingPunct="1">
              <a:lnSpc>
                <a:spcPct val="100000"/>
              </a:lnSpc>
              <a:spcBef>
                <a:spcPts val="0"/>
              </a:spcBef>
              <a:spcAft>
                <a:spcPts val="0"/>
              </a:spcAft>
              <a:buClrTx/>
              <a:buSzPts val="1400"/>
              <a:buFont typeface="Arial" panose="020B0604020202020204" pitchFamily="34" charset="0"/>
              <a:buNone/>
              <a:tabLst/>
              <a:defRPr/>
            </a:pPr>
            <a:endParaRPr lang="en-GB" b="1"/>
          </a:p>
        </p:txBody>
      </p:sp>
      <p:sp>
        <p:nvSpPr>
          <p:cNvPr id="408" name="Google Shape;408;p1:notes">
            <a:extLst>
              <a:ext uri="{FF2B5EF4-FFF2-40B4-BE49-F238E27FC236}">
                <a16:creationId xmlns:a16="http://schemas.microsoft.com/office/drawing/2014/main" id="{55ECC57C-820F-859A-4C6F-AEAF668951AD}"/>
              </a:ext>
            </a:extLst>
          </p:cNvPr>
          <p:cNvSpPr>
            <a:spLocks noGrp="1" noRot="1" noChangeAspect="1"/>
          </p:cNvSpPr>
          <p:nvPr>
            <p:ph type="sldImg" idx="2"/>
          </p:nvPr>
        </p:nvSpPr>
        <p:spPr>
          <a:xfrm>
            <a:off x="481013" y="1279525"/>
            <a:ext cx="6142037"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221921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D72C2-29DC-CB6D-4FCC-861B60AE3D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85637B-54D8-2E4A-76BD-A2C60FE1916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4A23EEE-B7A4-C1E7-C48D-04E671CC9EB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4C7F8D9-3D47-7958-2391-225C6874F5B1}"/>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7</a:t>
            </a:fld>
            <a:endParaRPr lang="en-GB">
              <a:solidFill>
                <a:prstClr val="black"/>
              </a:solidFill>
              <a:latin typeface="Calibri" panose="020F0502020204030204"/>
            </a:endParaRPr>
          </a:p>
        </p:txBody>
      </p:sp>
    </p:spTree>
    <p:extLst>
      <p:ext uri="{BB962C8B-B14F-4D97-AF65-F5344CB8AC3E}">
        <p14:creationId xmlns:p14="http://schemas.microsoft.com/office/powerpoint/2010/main" val="442868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6790F-7E1E-6594-0D11-E602B8A50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B7553C-C31C-52EB-4278-418264F65C9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01D18C3-AC3D-0976-F6E6-7F34B1664D9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363C94E-3C9E-5EBF-48CB-4FAAA32ED31D}"/>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8</a:t>
            </a:fld>
            <a:endParaRPr lang="en-GB">
              <a:solidFill>
                <a:prstClr val="black"/>
              </a:solidFill>
              <a:latin typeface="Calibri" panose="020F0502020204030204"/>
            </a:endParaRPr>
          </a:p>
        </p:txBody>
      </p:sp>
    </p:spTree>
    <p:extLst>
      <p:ext uri="{BB962C8B-B14F-4D97-AF65-F5344CB8AC3E}">
        <p14:creationId xmlns:p14="http://schemas.microsoft.com/office/powerpoint/2010/main" val="699939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a:extLst>
            <a:ext uri="{FF2B5EF4-FFF2-40B4-BE49-F238E27FC236}">
              <a16:creationId xmlns:a16="http://schemas.microsoft.com/office/drawing/2014/main" id="{BF5560BF-D39B-0FA4-4666-81258E5E5622}"/>
            </a:ext>
          </a:extLst>
        </p:cNvPr>
        <p:cNvGrpSpPr/>
        <p:nvPr/>
      </p:nvGrpSpPr>
      <p:grpSpPr>
        <a:xfrm>
          <a:off x="0" y="0"/>
          <a:ext cx="0" cy="0"/>
          <a:chOff x="0" y="0"/>
          <a:chExt cx="0" cy="0"/>
        </a:xfrm>
      </p:grpSpPr>
      <p:sp>
        <p:nvSpPr>
          <p:cNvPr id="466" name="Google Shape;466;g11c433ae769_0_2553:notes">
            <a:extLst>
              <a:ext uri="{FF2B5EF4-FFF2-40B4-BE49-F238E27FC236}">
                <a16:creationId xmlns:a16="http://schemas.microsoft.com/office/drawing/2014/main" id="{26E11D15-05D3-9F69-3FC3-4149F09A57B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67" name="Google Shape;467;g11c433ae769_0_2553:notes">
            <a:extLst>
              <a:ext uri="{FF2B5EF4-FFF2-40B4-BE49-F238E27FC236}">
                <a16:creationId xmlns:a16="http://schemas.microsoft.com/office/drawing/2014/main" id="{E88D9B18-3317-11C3-F3E1-3CEC92B7FA6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457684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B30DB-F19E-DD6D-FBF5-952B4FA99A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38E0D9-DF37-BAE8-EAF6-6BD689CDB1D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5CEC37B-56A6-6D99-5422-EB83FF262063}"/>
              </a:ext>
            </a:extLst>
          </p:cNvPr>
          <p:cNvSpPr>
            <a:spLocks noGrp="1"/>
          </p:cNvSpPr>
          <p:nvPr>
            <p:ph type="body" idx="1"/>
          </p:nvPr>
        </p:nvSpPr>
        <p:spPr/>
        <p:txBody>
          <a:bodyPr/>
          <a:lstStyle/>
          <a:p>
            <a:endParaRPr lang="en-GB" b="1"/>
          </a:p>
        </p:txBody>
      </p:sp>
      <p:sp>
        <p:nvSpPr>
          <p:cNvPr id="4" name="Slide Number Placeholder 3">
            <a:extLst>
              <a:ext uri="{FF2B5EF4-FFF2-40B4-BE49-F238E27FC236}">
                <a16:creationId xmlns:a16="http://schemas.microsoft.com/office/drawing/2014/main" id="{5F4EC25F-330E-B3B5-12A1-72E4682554CF}"/>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10</a:t>
            </a:fld>
            <a:endParaRPr lang="en-GB">
              <a:solidFill>
                <a:prstClr val="black"/>
              </a:solidFill>
              <a:latin typeface="Calibri" panose="020F0502020204030204"/>
            </a:endParaRPr>
          </a:p>
        </p:txBody>
      </p:sp>
    </p:spTree>
    <p:extLst>
      <p:ext uri="{BB962C8B-B14F-4D97-AF65-F5344CB8AC3E}">
        <p14:creationId xmlns:p14="http://schemas.microsoft.com/office/powerpoint/2010/main" val="1575955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F4EAE-323D-34DB-4AD1-D74D9BA92B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0EC261-1CC1-53F4-2E5D-F6DFFC8901F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DE1B315-A325-3A11-8042-9DDDFB6D60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p:txBody>
      </p:sp>
      <p:sp>
        <p:nvSpPr>
          <p:cNvPr id="4" name="Slide Number Placeholder 3">
            <a:extLst>
              <a:ext uri="{FF2B5EF4-FFF2-40B4-BE49-F238E27FC236}">
                <a16:creationId xmlns:a16="http://schemas.microsoft.com/office/drawing/2014/main" id="{A742506B-AD86-AB63-DA9D-03F0B9C7891B}"/>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11</a:t>
            </a:fld>
            <a:endParaRPr lang="en-GB">
              <a:solidFill>
                <a:prstClr val="black"/>
              </a:solidFill>
              <a:latin typeface="Calibri" panose="020F0502020204030204"/>
            </a:endParaRPr>
          </a:p>
        </p:txBody>
      </p:sp>
    </p:spTree>
    <p:extLst>
      <p:ext uri="{BB962C8B-B14F-4D97-AF65-F5344CB8AC3E}">
        <p14:creationId xmlns:p14="http://schemas.microsoft.com/office/powerpoint/2010/main" val="2301051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50004-503E-72AA-E531-D2FD33706B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ABAC4B-271C-0307-A20A-BDDEE6DC91A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A387FD7-88CC-8E99-8328-A918B878DA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p:txBody>
      </p:sp>
      <p:sp>
        <p:nvSpPr>
          <p:cNvPr id="4" name="Slide Number Placeholder 3">
            <a:extLst>
              <a:ext uri="{FF2B5EF4-FFF2-40B4-BE49-F238E27FC236}">
                <a16:creationId xmlns:a16="http://schemas.microsoft.com/office/drawing/2014/main" id="{8C9E7EE7-691C-71E0-8E07-CC920E7A00C2}"/>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12</a:t>
            </a:fld>
            <a:endParaRPr lang="en-GB">
              <a:solidFill>
                <a:prstClr val="black"/>
              </a:solidFill>
              <a:latin typeface="Calibri" panose="020F0502020204030204"/>
            </a:endParaRPr>
          </a:p>
        </p:txBody>
      </p:sp>
    </p:spTree>
    <p:extLst>
      <p:ext uri="{BB962C8B-B14F-4D97-AF65-F5344CB8AC3E}">
        <p14:creationId xmlns:p14="http://schemas.microsoft.com/office/powerpoint/2010/main" val="2895924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F4FE7-2B86-F30D-7329-E325AA7FD1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A8EC1-604D-3C01-A504-388DDF3214C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3A3BD86-682C-5D2F-D9F6-A5B6480D721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p:txBody>
      </p:sp>
      <p:sp>
        <p:nvSpPr>
          <p:cNvPr id="4" name="Slide Number Placeholder 3">
            <a:extLst>
              <a:ext uri="{FF2B5EF4-FFF2-40B4-BE49-F238E27FC236}">
                <a16:creationId xmlns:a16="http://schemas.microsoft.com/office/drawing/2014/main" id="{3636CA1F-A9AD-E452-ED2B-6610C3839BA7}"/>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13</a:t>
            </a:fld>
            <a:endParaRPr lang="en-GB">
              <a:solidFill>
                <a:prstClr val="black"/>
              </a:solidFill>
              <a:latin typeface="Calibri" panose="020F0502020204030204"/>
            </a:endParaRPr>
          </a:p>
        </p:txBody>
      </p:sp>
    </p:spTree>
    <p:extLst>
      <p:ext uri="{BB962C8B-B14F-4D97-AF65-F5344CB8AC3E}">
        <p14:creationId xmlns:p14="http://schemas.microsoft.com/office/powerpoint/2010/main" val="3831891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8C7FE-2569-1605-22F3-FD6BCDF037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7A95E5-4AF2-3491-15AD-838671D0969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8DD6E14-D7E2-ECC0-7F6A-12895FAB3EB9}"/>
              </a:ext>
            </a:extLst>
          </p:cNvPr>
          <p:cNvSpPr>
            <a:spLocks noGrp="1"/>
          </p:cNvSpPr>
          <p:nvPr>
            <p:ph type="body" idx="1"/>
          </p:nvPr>
        </p:nvSpPr>
        <p:spPr/>
        <p:txBody>
          <a:bodyPr/>
          <a:lstStyle/>
          <a:p>
            <a:endParaRPr lang="en-GB" b="1"/>
          </a:p>
        </p:txBody>
      </p:sp>
      <p:sp>
        <p:nvSpPr>
          <p:cNvPr id="4" name="Slide Number Placeholder 3">
            <a:extLst>
              <a:ext uri="{FF2B5EF4-FFF2-40B4-BE49-F238E27FC236}">
                <a16:creationId xmlns:a16="http://schemas.microsoft.com/office/drawing/2014/main" id="{30DAEC97-566D-7DAD-E96C-2CE86E9253F4}"/>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14</a:t>
            </a:fld>
            <a:endParaRPr lang="en-GB">
              <a:solidFill>
                <a:prstClr val="black"/>
              </a:solidFill>
              <a:latin typeface="Calibri" panose="020F0502020204030204"/>
            </a:endParaRPr>
          </a:p>
        </p:txBody>
      </p:sp>
    </p:spTree>
    <p:extLst>
      <p:ext uri="{BB962C8B-B14F-4D97-AF65-F5344CB8AC3E}">
        <p14:creationId xmlns:p14="http://schemas.microsoft.com/office/powerpoint/2010/main" val="4070316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7653C6C6-B702-C828-39CC-91685149D431}"/>
            </a:ext>
          </a:extLst>
        </p:cNvPr>
        <p:cNvGrpSpPr/>
        <p:nvPr/>
      </p:nvGrpSpPr>
      <p:grpSpPr>
        <a:xfrm>
          <a:off x="0" y="0"/>
          <a:ext cx="0" cy="0"/>
          <a:chOff x="0" y="0"/>
          <a:chExt cx="0" cy="0"/>
        </a:xfrm>
      </p:grpSpPr>
      <p:sp>
        <p:nvSpPr>
          <p:cNvPr id="407" name="Google Shape;407;p1:notes">
            <a:extLst>
              <a:ext uri="{FF2B5EF4-FFF2-40B4-BE49-F238E27FC236}">
                <a16:creationId xmlns:a16="http://schemas.microsoft.com/office/drawing/2014/main" id="{382C2F09-73F5-98CE-DB66-599144A18AFF}"/>
              </a:ext>
            </a:extLst>
          </p:cNvPr>
          <p:cNvSpPr txBox="1">
            <a:spLocks noGrp="1"/>
          </p:cNvSpPr>
          <p:nvPr>
            <p:ph type="body" idx="1"/>
          </p:nvPr>
        </p:nvSpPr>
        <p:spPr>
          <a:xfrm>
            <a:off x="710407" y="4925411"/>
            <a:ext cx="5683250" cy="4030047"/>
          </a:xfrm>
          <a:prstGeom prst="rect">
            <a:avLst/>
          </a:prstGeom>
          <a:noFill/>
          <a:ln>
            <a:noFill/>
          </a:ln>
        </p:spPr>
        <p:txBody>
          <a:bodyPr spcFirstLastPara="1" wrap="square" lIns="94762" tIns="47368" rIns="94762" bIns="47368" anchor="t" anchorCtr="0">
            <a:noAutofit/>
          </a:bodyPr>
          <a:lstStyle/>
          <a:p>
            <a:pPr marL="0" marR="0" lvl="0" indent="0" algn="l" defTabSz="947780" rtl="0" eaLnBrk="1" fontAlgn="auto" latinLnBrk="0" hangingPunct="1">
              <a:lnSpc>
                <a:spcPct val="100000"/>
              </a:lnSpc>
              <a:spcBef>
                <a:spcPts val="0"/>
              </a:spcBef>
              <a:spcAft>
                <a:spcPts val="0"/>
              </a:spcAft>
              <a:buClrTx/>
              <a:buSzPts val="1400"/>
              <a:buFont typeface="Arial" panose="020B0604020202020204" pitchFamily="34" charset="0"/>
              <a:buNone/>
              <a:tabLst/>
              <a:defRPr/>
            </a:pPr>
            <a:endParaRPr lang="en-GB" b="1"/>
          </a:p>
        </p:txBody>
      </p:sp>
      <p:sp>
        <p:nvSpPr>
          <p:cNvPr id="408" name="Google Shape;408;p1:notes">
            <a:extLst>
              <a:ext uri="{FF2B5EF4-FFF2-40B4-BE49-F238E27FC236}">
                <a16:creationId xmlns:a16="http://schemas.microsoft.com/office/drawing/2014/main" id="{DF76B208-17CA-68F7-3559-4042CDA91079}"/>
              </a:ext>
            </a:extLst>
          </p:cNvPr>
          <p:cNvSpPr>
            <a:spLocks noGrp="1" noRot="1" noChangeAspect="1"/>
          </p:cNvSpPr>
          <p:nvPr>
            <p:ph type="sldImg" idx="2"/>
          </p:nvPr>
        </p:nvSpPr>
        <p:spPr>
          <a:xfrm>
            <a:off x="481013" y="1279525"/>
            <a:ext cx="6142037"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1472267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DA3F6-95B4-0764-2A71-33E1ECF691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FBDE8D-CEA6-DAC2-1F2A-E24D546D5E9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42D367E-8A48-2E8E-D179-79E8D77711E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70AE728-C1A2-D872-468C-F5AC686BC9AB}"/>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16</a:t>
            </a:fld>
            <a:endParaRPr lang="en-GB">
              <a:solidFill>
                <a:prstClr val="black"/>
              </a:solidFill>
              <a:latin typeface="Calibri" panose="020F0502020204030204"/>
            </a:endParaRPr>
          </a:p>
        </p:txBody>
      </p:sp>
    </p:spTree>
    <p:extLst>
      <p:ext uri="{BB962C8B-B14F-4D97-AF65-F5344CB8AC3E}">
        <p14:creationId xmlns:p14="http://schemas.microsoft.com/office/powerpoint/2010/main" val="668446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AFCAC-1CD0-45A0-7808-875934FD48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78803E-64C9-7594-DEA2-8340DE9F238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8CB010A-AF82-44CC-3A5B-DC0121F9F2C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49880F2-5FE7-3CC9-F448-A0AD319EE419}"/>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17</a:t>
            </a:fld>
            <a:endParaRPr lang="en-GB">
              <a:solidFill>
                <a:prstClr val="black"/>
              </a:solidFill>
              <a:latin typeface="Calibri" panose="020F0502020204030204"/>
            </a:endParaRPr>
          </a:p>
        </p:txBody>
      </p:sp>
    </p:spTree>
    <p:extLst>
      <p:ext uri="{BB962C8B-B14F-4D97-AF65-F5344CB8AC3E}">
        <p14:creationId xmlns:p14="http://schemas.microsoft.com/office/powerpoint/2010/main" val="1475769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BEE74-CEF4-55B5-5194-9C1C5EA3C9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BACB59-4FC4-85BA-53EF-61E298C4FF6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8BBBFD8-79B2-314F-19C5-C410452DA1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AD75F86A-1055-493F-C973-F643271C62A4}"/>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18</a:t>
            </a:fld>
            <a:endParaRPr lang="en-GB">
              <a:solidFill>
                <a:prstClr val="black"/>
              </a:solidFill>
              <a:latin typeface="Calibri" panose="020F0502020204030204"/>
            </a:endParaRPr>
          </a:p>
        </p:txBody>
      </p:sp>
    </p:spTree>
    <p:extLst>
      <p:ext uri="{BB962C8B-B14F-4D97-AF65-F5344CB8AC3E}">
        <p14:creationId xmlns:p14="http://schemas.microsoft.com/office/powerpoint/2010/main" val="31457245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88CE0-A037-7862-C46A-8D434F5DB2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F287BC-41D6-4B6B-FBB2-CED510558CF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3310C86-7119-DED2-70E2-45446A7C31B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221ADC8-9DD5-F66A-55C7-E5A73C561BC4}"/>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19</a:t>
            </a:fld>
            <a:endParaRPr lang="en-GB">
              <a:solidFill>
                <a:prstClr val="black"/>
              </a:solidFill>
              <a:latin typeface="Calibri" panose="020F0502020204030204"/>
            </a:endParaRPr>
          </a:p>
        </p:txBody>
      </p:sp>
    </p:spTree>
    <p:extLst>
      <p:ext uri="{BB962C8B-B14F-4D97-AF65-F5344CB8AC3E}">
        <p14:creationId xmlns:p14="http://schemas.microsoft.com/office/powerpoint/2010/main" val="4179929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95FC8-85F2-3534-473E-7433218A5A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941850-C854-9302-70C2-1F41E066CE2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36FA976-E0EA-8C62-2C99-C59D4E4F584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5DBFFD0-9F46-F2C5-463A-01E3AF2BBD32}"/>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20</a:t>
            </a:fld>
            <a:endParaRPr lang="en-GB">
              <a:solidFill>
                <a:prstClr val="black"/>
              </a:solidFill>
              <a:latin typeface="Calibri" panose="020F0502020204030204"/>
            </a:endParaRPr>
          </a:p>
        </p:txBody>
      </p:sp>
    </p:spTree>
    <p:extLst>
      <p:ext uri="{BB962C8B-B14F-4D97-AF65-F5344CB8AC3E}">
        <p14:creationId xmlns:p14="http://schemas.microsoft.com/office/powerpoint/2010/main" val="694650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700AC7-52D8-4D0D-8842-E4F6ECDD5751}" type="slidenum">
              <a:rPr kumimoji="0" lang="en-GB" sz="13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3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2691360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EDC6CF23-F0B2-EFCA-FCA6-B9FE19187ABF}"/>
            </a:ext>
          </a:extLst>
        </p:cNvPr>
        <p:cNvGrpSpPr/>
        <p:nvPr/>
      </p:nvGrpSpPr>
      <p:grpSpPr>
        <a:xfrm>
          <a:off x="0" y="0"/>
          <a:ext cx="0" cy="0"/>
          <a:chOff x="0" y="0"/>
          <a:chExt cx="0" cy="0"/>
        </a:xfrm>
      </p:grpSpPr>
      <p:sp>
        <p:nvSpPr>
          <p:cNvPr id="407" name="Google Shape;407;p1:notes">
            <a:extLst>
              <a:ext uri="{FF2B5EF4-FFF2-40B4-BE49-F238E27FC236}">
                <a16:creationId xmlns:a16="http://schemas.microsoft.com/office/drawing/2014/main" id="{280E08DD-82A4-63FA-3FE2-D20F46B4C402}"/>
              </a:ext>
            </a:extLst>
          </p:cNvPr>
          <p:cNvSpPr txBox="1">
            <a:spLocks noGrp="1"/>
          </p:cNvSpPr>
          <p:nvPr>
            <p:ph type="body" idx="1"/>
          </p:nvPr>
        </p:nvSpPr>
        <p:spPr>
          <a:xfrm>
            <a:off x="710407" y="4925411"/>
            <a:ext cx="5683250" cy="4030047"/>
          </a:xfrm>
          <a:prstGeom prst="rect">
            <a:avLst/>
          </a:prstGeom>
          <a:noFill/>
          <a:ln>
            <a:noFill/>
          </a:ln>
        </p:spPr>
        <p:txBody>
          <a:bodyPr spcFirstLastPara="1" wrap="square" lIns="94762" tIns="47368" rIns="94762" bIns="47368" anchor="t" anchorCtr="0">
            <a:noAutofit/>
          </a:bodyPr>
          <a:lstStyle/>
          <a:p>
            <a:pPr marL="0" marR="0" lvl="0" indent="0" algn="l" defTabSz="947780" rtl="0" eaLnBrk="1" fontAlgn="auto" latinLnBrk="0" hangingPunct="1">
              <a:lnSpc>
                <a:spcPct val="100000"/>
              </a:lnSpc>
              <a:spcBef>
                <a:spcPts val="0"/>
              </a:spcBef>
              <a:spcAft>
                <a:spcPts val="0"/>
              </a:spcAft>
              <a:buClrTx/>
              <a:buSzPts val="1400"/>
              <a:buFont typeface="Arial" panose="020B0604020202020204" pitchFamily="34" charset="0"/>
              <a:buNone/>
              <a:tabLst/>
              <a:defRPr/>
            </a:pPr>
            <a:endParaRPr lang="en-GB" b="1"/>
          </a:p>
        </p:txBody>
      </p:sp>
      <p:sp>
        <p:nvSpPr>
          <p:cNvPr id="408" name="Google Shape;408;p1:notes">
            <a:extLst>
              <a:ext uri="{FF2B5EF4-FFF2-40B4-BE49-F238E27FC236}">
                <a16:creationId xmlns:a16="http://schemas.microsoft.com/office/drawing/2014/main" id="{67B2B969-7FAF-32C1-C76F-B48EBCF4A8C8}"/>
              </a:ext>
            </a:extLst>
          </p:cNvPr>
          <p:cNvSpPr>
            <a:spLocks noGrp="1" noRot="1" noChangeAspect="1"/>
          </p:cNvSpPr>
          <p:nvPr>
            <p:ph type="sldImg" idx="2"/>
          </p:nvPr>
        </p:nvSpPr>
        <p:spPr>
          <a:xfrm>
            <a:off x="481013" y="1279525"/>
            <a:ext cx="6142037"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9402227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C23FB-46D7-E407-BD21-4EC9F2442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4DB902-0805-8519-1C58-2BCA012848F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E157590-7332-D59A-BAA3-F8980740112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C3935B3-1069-F5D6-C1D0-9AF6BCDB1498}"/>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23</a:t>
            </a:fld>
            <a:endParaRPr lang="en-GB">
              <a:solidFill>
                <a:prstClr val="black"/>
              </a:solidFill>
              <a:latin typeface="Calibri" panose="020F0502020204030204"/>
            </a:endParaRPr>
          </a:p>
        </p:txBody>
      </p:sp>
    </p:spTree>
    <p:extLst>
      <p:ext uri="{BB962C8B-B14F-4D97-AF65-F5344CB8AC3E}">
        <p14:creationId xmlns:p14="http://schemas.microsoft.com/office/powerpoint/2010/main" val="10397820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97C2F-DB8F-DE61-3C5D-84FA5822BC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3E9756-F22F-5629-2576-0990DE29919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204D62F-F591-6249-66E8-3AAA794ABD6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GB"/>
          </a:p>
        </p:txBody>
      </p:sp>
      <p:sp>
        <p:nvSpPr>
          <p:cNvPr id="4" name="Slide Number Placeholder 3">
            <a:extLst>
              <a:ext uri="{FF2B5EF4-FFF2-40B4-BE49-F238E27FC236}">
                <a16:creationId xmlns:a16="http://schemas.microsoft.com/office/drawing/2014/main" id="{5D2B95B2-D47E-F33B-F532-58E021DCAD83}"/>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24</a:t>
            </a:fld>
            <a:endParaRPr lang="en-GB">
              <a:solidFill>
                <a:prstClr val="black"/>
              </a:solidFill>
              <a:latin typeface="Calibri" panose="020F0502020204030204"/>
            </a:endParaRPr>
          </a:p>
        </p:txBody>
      </p:sp>
    </p:spTree>
    <p:extLst>
      <p:ext uri="{BB962C8B-B14F-4D97-AF65-F5344CB8AC3E}">
        <p14:creationId xmlns:p14="http://schemas.microsoft.com/office/powerpoint/2010/main" val="34434240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A07F1-4441-F597-06F9-2480964723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E69410-F850-F350-3F80-3F4FB259393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4EE0FB-054F-ADFB-2E95-DE2457AE524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691BE3E-DCDB-A151-0C1C-DE515E331F3A}"/>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25</a:t>
            </a:fld>
            <a:endParaRPr lang="en-GB">
              <a:solidFill>
                <a:prstClr val="black"/>
              </a:solidFill>
              <a:latin typeface="Calibri" panose="020F0502020204030204"/>
            </a:endParaRPr>
          </a:p>
        </p:txBody>
      </p:sp>
    </p:spTree>
    <p:extLst>
      <p:ext uri="{BB962C8B-B14F-4D97-AF65-F5344CB8AC3E}">
        <p14:creationId xmlns:p14="http://schemas.microsoft.com/office/powerpoint/2010/main" val="34452600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CFE38-8618-94F5-ACB3-CDCD28C2B8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00F6A7-42EA-BF0C-027C-6294E3E49BC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A8C6890-7457-A09F-C313-80BE4D42543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BDE211B-61DA-69FA-9959-E552016E8FE6}"/>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26</a:t>
            </a:fld>
            <a:endParaRPr lang="en-GB">
              <a:solidFill>
                <a:prstClr val="black"/>
              </a:solidFill>
              <a:latin typeface="Calibri" panose="020F0502020204030204"/>
            </a:endParaRPr>
          </a:p>
        </p:txBody>
      </p:sp>
    </p:spTree>
    <p:extLst>
      <p:ext uri="{BB962C8B-B14F-4D97-AF65-F5344CB8AC3E}">
        <p14:creationId xmlns:p14="http://schemas.microsoft.com/office/powerpoint/2010/main" val="36681266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BF8D1-68BE-32BB-E562-1F71E5AFBA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E7E696-BF80-9DD7-0A68-9F653851991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DDD18C7-DE2D-67B3-4C1D-9F592BE7383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2DB9E20-1A8E-D77D-2371-87A9213A8AE4}"/>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27</a:t>
            </a:fld>
            <a:endParaRPr lang="en-GB">
              <a:solidFill>
                <a:prstClr val="black"/>
              </a:solidFill>
              <a:latin typeface="Calibri" panose="020F0502020204030204"/>
            </a:endParaRPr>
          </a:p>
        </p:txBody>
      </p:sp>
    </p:spTree>
    <p:extLst>
      <p:ext uri="{BB962C8B-B14F-4D97-AF65-F5344CB8AC3E}">
        <p14:creationId xmlns:p14="http://schemas.microsoft.com/office/powerpoint/2010/main" val="39135297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2A018-ADF0-82EB-0A16-A3FD83D35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5AFA96-384A-DDFD-25BC-501C943BF3D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428C0A8-E160-B589-C201-C737BF92502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7E7BA23-EDDA-F249-1F61-F2E7031C1019}"/>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28</a:t>
            </a:fld>
            <a:endParaRPr lang="en-GB">
              <a:solidFill>
                <a:prstClr val="black"/>
              </a:solidFill>
              <a:latin typeface="Calibri" panose="020F0502020204030204"/>
            </a:endParaRPr>
          </a:p>
        </p:txBody>
      </p:sp>
    </p:spTree>
    <p:extLst>
      <p:ext uri="{BB962C8B-B14F-4D97-AF65-F5344CB8AC3E}">
        <p14:creationId xmlns:p14="http://schemas.microsoft.com/office/powerpoint/2010/main" val="38122655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3F112-AC04-CF83-4816-8FC95EBCA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62DB12-13F3-4EF0-9708-7BA739A395B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29D89A5-408D-2519-3A24-6BEF845AA71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7C51229-9369-DDA4-3DC7-669B36A3A558}"/>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29</a:t>
            </a:fld>
            <a:endParaRPr lang="en-GB">
              <a:solidFill>
                <a:prstClr val="black"/>
              </a:solidFill>
              <a:latin typeface="Calibri" panose="020F0502020204030204"/>
            </a:endParaRPr>
          </a:p>
        </p:txBody>
      </p:sp>
    </p:spTree>
    <p:extLst>
      <p:ext uri="{BB962C8B-B14F-4D97-AF65-F5344CB8AC3E}">
        <p14:creationId xmlns:p14="http://schemas.microsoft.com/office/powerpoint/2010/main" val="25084898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8D585-0BDD-1856-83AF-461617D52E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80176C-B399-7E1F-31A2-2AB5B0775BA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3714C8C-FDDA-AB2C-F8F0-5ED000A80CD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6C61B8B-65C6-A6B6-D5C4-E03A339FFA92}"/>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30</a:t>
            </a:fld>
            <a:endParaRPr lang="en-GB">
              <a:solidFill>
                <a:prstClr val="black"/>
              </a:solidFill>
              <a:latin typeface="Calibri" panose="020F0502020204030204"/>
            </a:endParaRPr>
          </a:p>
        </p:txBody>
      </p:sp>
    </p:spTree>
    <p:extLst>
      <p:ext uri="{BB962C8B-B14F-4D97-AF65-F5344CB8AC3E}">
        <p14:creationId xmlns:p14="http://schemas.microsoft.com/office/powerpoint/2010/main" val="14270588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BB263-A7FD-F469-7DD0-B5F0B64D7A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A06DB7-C6C8-7A44-252B-C5C5354AF1D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C90C0CA-AEE7-2CE1-7C2E-0A4872A8094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BFDAA86-02A2-52B6-7826-9253302BE8A3}"/>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31</a:t>
            </a:fld>
            <a:endParaRPr lang="en-GB">
              <a:solidFill>
                <a:prstClr val="black"/>
              </a:solidFill>
              <a:latin typeface="Calibri" panose="020F0502020204030204"/>
            </a:endParaRPr>
          </a:p>
        </p:txBody>
      </p:sp>
    </p:spTree>
    <p:extLst>
      <p:ext uri="{BB962C8B-B14F-4D97-AF65-F5344CB8AC3E}">
        <p14:creationId xmlns:p14="http://schemas.microsoft.com/office/powerpoint/2010/main" val="643242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DB2DE-6E85-C258-73F5-8220FBFE2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B043A0-852A-2209-251E-AF40F0DCA27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7FFB608-FC96-68D1-51E9-5D46048B6EB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47654B7-2B53-B70B-F5F7-95DCBC6F0445}"/>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32</a:t>
            </a:fld>
            <a:endParaRPr lang="en-GB">
              <a:solidFill>
                <a:prstClr val="black"/>
              </a:solidFill>
              <a:latin typeface="Calibri" panose="020F0502020204030204"/>
            </a:endParaRPr>
          </a:p>
        </p:txBody>
      </p:sp>
    </p:spTree>
    <p:extLst>
      <p:ext uri="{BB962C8B-B14F-4D97-AF65-F5344CB8AC3E}">
        <p14:creationId xmlns:p14="http://schemas.microsoft.com/office/powerpoint/2010/main" val="32707499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5739F-2785-38D4-AC84-245245551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4BBDE-FEF0-0DF4-9B70-54904E2631E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DCDF44B-ED89-0CA5-563C-5D5DDDCD8D2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A024382-5A32-AD0E-03E9-D8670130EE1A}"/>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33</a:t>
            </a:fld>
            <a:endParaRPr lang="en-GB">
              <a:solidFill>
                <a:prstClr val="black"/>
              </a:solidFill>
              <a:latin typeface="Calibri" panose="020F0502020204030204"/>
            </a:endParaRPr>
          </a:p>
        </p:txBody>
      </p:sp>
    </p:spTree>
    <p:extLst>
      <p:ext uri="{BB962C8B-B14F-4D97-AF65-F5344CB8AC3E}">
        <p14:creationId xmlns:p14="http://schemas.microsoft.com/office/powerpoint/2010/main" val="385323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C197DFE6-8BB0-80A7-C370-C72CF9F641FA}"/>
            </a:ext>
          </a:extLst>
        </p:cNvPr>
        <p:cNvGrpSpPr/>
        <p:nvPr/>
      </p:nvGrpSpPr>
      <p:grpSpPr>
        <a:xfrm>
          <a:off x="0" y="0"/>
          <a:ext cx="0" cy="0"/>
          <a:chOff x="0" y="0"/>
          <a:chExt cx="0" cy="0"/>
        </a:xfrm>
      </p:grpSpPr>
      <p:sp>
        <p:nvSpPr>
          <p:cNvPr id="407" name="Google Shape;407;p1:notes">
            <a:extLst>
              <a:ext uri="{FF2B5EF4-FFF2-40B4-BE49-F238E27FC236}">
                <a16:creationId xmlns:a16="http://schemas.microsoft.com/office/drawing/2014/main" id="{FA11FAA9-85B6-2D00-16C4-33B8562BF129}"/>
              </a:ext>
            </a:extLst>
          </p:cNvPr>
          <p:cNvSpPr txBox="1">
            <a:spLocks noGrp="1"/>
          </p:cNvSpPr>
          <p:nvPr>
            <p:ph type="body" idx="1"/>
          </p:nvPr>
        </p:nvSpPr>
        <p:spPr>
          <a:xfrm>
            <a:off x="710407" y="4925411"/>
            <a:ext cx="5683250" cy="4030047"/>
          </a:xfrm>
          <a:prstGeom prst="rect">
            <a:avLst/>
          </a:prstGeom>
          <a:noFill/>
          <a:ln>
            <a:noFill/>
          </a:ln>
        </p:spPr>
        <p:txBody>
          <a:bodyPr spcFirstLastPara="1" wrap="square" lIns="94762" tIns="47368" rIns="94762" bIns="47368" anchor="t" anchorCtr="0">
            <a:noAutofit/>
          </a:bodyPr>
          <a:lstStyle/>
          <a:p>
            <a:pPr marL="0" marR="0" lvl="0" indent="0" algn="l" defTabSz="947780" rtl="0" eaLnBrk="1" fontAlgn="auto" latinLnBrk="0" hangingPunct="1">
              <a:lnSpc>
                <a:spcPct val="100000"/>
              </a:lnSpc>
              <a:spcBef>
                <a:spcPts val="0"/>
              </a:spcBef>
              <a:spcAft>
                <a:spcPts val="0"/>
              </a:spcAft>
              <a:buClrTx/>
              <a:buSzPts val="1400"/>
              <a:buFont typeface="Arial" panose="020B0604020202020204" pitchFamily="34" charset="0"/>
              <a:buNone/>
              <a:tabLst/>
              <a:defRPr/>
            </a:pPr>
            <a:endParaRPr lang="en-GB" b="1"/>
          </a:p>
        </p:txBody>
      </p:sp>
      <p:sp>
        <p:nvSpPr>
          <p:cNvPr id="408" name="Google Shape;408;p1:notes">
            <a:extLst>
              <a:ext uri="{FF2B5EF4-FFF2-40B4-BE49-F238E27FC236}">
                <a16:creationId xmlns:a16="http://schemas.microsoft.com/office/drawing/2014/main" id="{8D5091BE-B16E-9F97-63B3-2B70347E475C}"/>
              </a:ext>
            </a:extLst>
          </p:cNvPr>
          <p:cNvSpPr>
            <a:spLocks noGrp="1" noRot="1" noChangeAspect="1"/>
          </p:cNvSpPr>
          <p:nvPr>
            <p:ph type="sldImg" idx="2"/>
          </p:nvPr>
        </p:nvSpPr>
        <p:spPr>
          <a:xfrm>
            <a:off x="481013" y="1279525"/>
            <a:ext cx="6142037"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10760744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92B8D-60EF-FE4C-8C41-044BBECB4E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C28714-BC89-3C21-1967-0C841D3BDCF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605CDD7-F117-557A-85DB-454C00F48043}"/>
              </a:ext>
            </a:extLst>
          </p:cNvPr>
          <p:cNvSpPr>
            <a:spLocks noGrp="1"/>
          </p:cNvSpPr>
          <p:nvPr>
            <p:ph type="body" idx="1"/>
          </p:nvPr>
        </p:nvSpPr>
        <p:spPr/>
        <p:txBody>
          <a:bodyPr/>
          <a:lstStyle/>
          <a:p>
            <a:endParaRPr lang="en-GB" sz="1200"/>
          </a:p>
        </p:txBody>
      </p:sp>
      <p:sp>
        <p:nvSpPr>
          <p:cNvPr id="4" name="Slide Number Placeholder 3">
            <a:extLst>
              <a:ext uri="{FF2B5EF4-FFF2-40B4-BE49-F238E27FC236}">
                <a16:creationId xmlns:a16="http://schemas.microsoft.com/office/drawing/2014/main" id="{18E63500-996A-A6B2-716A-60D2FAAD3024}"/>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35</a:t>
            </a:fld>
            <a:endParaRPr lang="en-GB">
              <a:solidFill>
                <a:prstClr val="black"/>
              </a:solidFill>
              <a:latin typeface="Calibri" panose="020F0502020204030204"/>
            </a:endParaRPr>
          </a:p>
        </p:txBody>
      </p:sp>
    </p:spTree>
    <p:extLst>
      <p:ext uri="{BB962C8B-B14F-4D97-AF65-F5344CB8AC3E}">
        <p14:creationId xmlns:p14="http://schemas.microsoft.com/office/powerpoint/2010/main" val="6891320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C5489-EF92-CBDB-2758-C857F90CA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432B8-9126-6E0A-3DD3-EB383AA6012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D8F07D7-94D6-FEAC-E308-4F2B079F532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2A40069-B654-8216-8BFE-788DD5B3D7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65912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3D965-E122-827C-35D9-E38D775288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2F564-CF96-0394-6F7F-287A2A7B04D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C6E26E9-2A88-C9FC-79E1-E54303E0B33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F2CC65E-22DC-1077-F0B2-4C34106582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90310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3A518-1A4A-9827-ECB4-1E54056AE1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24F00E-40BC-1278-51AF-C913C8BF05D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D07C407-801C-BA91-4E2A-02BFECDE6A2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46BF40D-2FF6-A1E1-0E8D-3228AFDE0BE7}"/>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38</a:t>
            </a:fld>
            <a:endParaRPr lang="en-GB">
              <a:solidFill>
                <a:prstClr val="black"/>
              </a:solidFill>
              <a:latin typeface="Calibri" panose="020F0502020204030204"/>
            </a:endParaRPr>
          </a:p>
        </p:txBody>
      </p:sp>
    </p:spTree>
    <p:extLst>
      <p:ext uri="{BB962C8B-B14F-4D97-AF65-F5344CB8AC3E}">
        <p14:creationId xmlns:p14="http://schemas.microsoft.com/office/powerpoint/2010/main" val="26320359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5B332-D9E8-5BC2-EAAF-507C0FA610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9A256C-6778-9815-EF05-F6E9E565A1B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A94CA09-137F-C928-D146-4D8B7D15D5D1}"/>
              </a:ext>
            </a:extLst>
          </p:cNvPr>
          <p:cNvSpPr>
            <a:spLocks noGrp="1"/>
          </p:cNvSpPr>
          <p:nvPr>
            <p:ph type="body" idx="1"/>
          </p:nvPr>
        </p:nvSpPr>
        <p:spPr/>
        <p:txBody>
          <a:bodyPr/>
          <a:lstStyle/>
          <a:p>
            <a:endParaRPr lang="en-GB" sz="1200"/>
          </a:p>
        </p:txBody>
      </p:sp>
      <p:sp>
        <p:nvSpPr>
          <p:cNvPr id="4" name="Slide Number Placeholder 3">
            <a:extLst>
              <a:ext uri="{FF2B5EF4-FFF2-40B4-BE49-F238E27FC236}">
                <a16:creationId xmlns:a16="http://schemas.microsoft.com/office/drawing/2014/main" id="{83EA114A-79D6-3D3C-19F6-7E5B6959EC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528253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95B02-D4EB-9B7E-FA7A-AABD581B00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B6E0C6-4042-6784-B3F9-DC602E42063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FAC9C08-2823-4192-7767-19FE342F026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17A8039-B24C-42EB-371A-478C59D7FF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52295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44845-1FC5-7442-C6FF-B02DF683D4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228A91-1D85-DF90-D0A8-CA3F8F33044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83757A1-43A6-CAF3-91F8-E303E3304ED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40BE128-A91A-6AF7-0F2D-FCFDB895E6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552770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B7598-07DF-A005-81E2-C9DC3E738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754F4-9AEF-AEF7-9F7C-3CA7670CE5E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8BAE057-DD5F-61B2-E443-274A745E586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324EAEF-0CC8-9F34-1D3C-900CBD4551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29402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49176-CBFE-413B-F79C-BBB8EFF507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A6C38-FD17-B53D-DC38-9D893AE958B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31D3EF2-DED7-A2F5-C9DB-5C5D64712DB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55D733D-27CF-3F55-ED92-24C04739EE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39757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632F2-4A7A-E058-AC7B-64B9068EA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8643C4-A791-EE4B-2F64-FD0E581D094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F313F42-359B-3169-5FA8-CD285A2A9AE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D42D534-109B-A1A3-13A0-44745A2D0A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82428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7CE92-CABA-6577-729A-D16B5E4D6F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941FD8-9CFE-1C95-3384-341D0CB62BF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44A6C3C-DD29-CAE3-FE7C-7A3BE7890F8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3C647C0-1E05-564E-A3EB-22891D8014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23348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8961B-E8D6-F742-8808-5EF4EA7CAC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389B7-D7C7-6846-512B-F946D5810E5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4A0AC25-2C81-DDC6-BAF3-F9DA3CCDD94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70827E2-42DA-4491-9AAC-F18B606AED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99895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375DF-CB94-CF81-E5A8-34CD11E55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8D0DEF-A8AC-96C9-1559-8AAA4BB2833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C8EBC78-81AB-D2AE-5145-A5C28C6FD8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4B30658-DF9B-86D6-2461-ED828A16E8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299940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B619B-EDC4-6C96-FA8F-7A95825704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7892B5-34AB-FD0F-316A-D396AA9A801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0DF4643-23B8-1077-853A-28F0EDDCA62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EF7F61C-7941-0C95-1A0C-CE2C4347B9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944736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D1AC1-63E0-0987-FBFC-5973A13CD9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F50631-DFA4-165B-994D-8A193FA286A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6CF5083-F224-4311-82CF-8302ABB6B0D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3A50CD1-101E-248C-49D6-338CB241B3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70641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32659-97D1-9AD2-576E-364D5122C7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D9CB37-48F8-2935-A680-9589FFCCF2B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D0510FA-E21D-A146-8FA8-0579FFEB8C3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0F48E3B-3A49-766B-EE90-6448BF00F9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133608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9A3A5-DD5F-62F5-84CF-A8799E86AE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5061CC-DF7C-5508-16D1-BFF86FE36BA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C324118-B82F-2D2C-C610-073EE86BFCD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A68BC54-4E15-23AC-CEDB-809870C56C93}"/>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51</a:t>
            </a:fld>
            <a:endParaRPr lang="en-GB">
              <a:solidFill>
                <a:prstClr val="black"/>
              </a:solidFill>
              <a:latin typeface="Calibri" panose="020F0502020204030204"/>
            </a:endParaRPr>
          </a:p>
        </p:txBody>
      </p:sp>
    </p:spTree>
    <p:extLst>
      <p:ext uri="{BB962C8B-B14F-4D97-AF65-F5344CB8AC3E}">
        <p14:creationId xmlns:p14="http://schemas.microsoft.com/office/powerpoint/2010/main" val="16305920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B5BF1-DEB3-4636-D222-3EBD9C224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C1FBEC-2FAE-6576-9452-69E02519042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326E961-8EA5-5E09-5158-C0EA9DEC09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B1C80E4F-68F7-86D9-EC62-53F0FDB9F9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760477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30819-C5E5-2926-6A97-6ABFD255C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749C68-3231-69BF-2C99-7B6E744C654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E9A0864-5C29-E5AA-A05C-414FF6D1240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F74B343-0606-F90D-DA38-BA70FA48E1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6220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78E03-A41E-E907-60B7-669CDDAA1B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32A59D-BEEE-B76F-4CF8-493BF33E27B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A0854A6-D9B9-57EE-3B77-E11A97D420E2}"/>
              </a:ext>
            </a:extLst>
          </p:cNvPr>
          <p:cNvSpPr>
            <a:spLocks noGrp="1"/>
          </p:cNvSpPr>
          <p:nvPr>
            <p:ph type="body" idx="1"/>
          </p:nvPr>
        </p:nvSpPr>
        <p:spPr/>
        <p:txBody>
          <a:bodyPr/>
          <a:lstStyle/>
          <a:p>
            <a:endParaRPr lang="en-GB" sz="1200"/>
          </a:p>
        </p:txBody>
      </p:sp>
      <p:sp>
        <p:nvSpPr>
          <p:cNvPr id="4" name="Slide Number Placeholder 3">
            <a:extLst>
              <a:ext uri="{FF2B5EF4-FFF2-40B4-BE49-F238E27FC236}">
                <a16:creationId xmlns:a16="http://schemas.microsoft.com/office/drawing/2014/main" id="{B8E90FE7-8DCF-1876-1533-2D6150E3B7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1917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A7F4A-8746-FECB-DCF4-DEF42F2D60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12C123-D503-64A1-E089-DAD1AD4781D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BEFE158-4488-ED2C-053E-4AFC813FDF5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3AB2FA8-EF23-352E-5B4B-B12C1F18F4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490117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83FA6-CC71-C5B8-44CB-67BB9DE5FD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2EA58-708F-865A-0751-25B6B9E57DA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4D2EB0A-F376-0E25-23FC-B91D6F44349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98CBE75C-E0E4-6025-0084-41D30590C1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32781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E606F-6EA0-AD89-62E4-F5909B9B84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431F2-A81A-0815-8C83-A6850B746D7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694EB52-60C4-7E5A-806E-E30A9E9C79A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089943D-E8DD-19F3-667D-475988D0C9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61134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DE08A-57AB-8F15-556F-E277540C7C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665AEA-0606-7C9C-A200-A91CE9082CB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A250B11-2F92-E5BC-963C-521DE57AAB0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35AABF9-8EA3-5132-E68C-8BEBABDF85A1}"/>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58</a:t>
            </a:fld>
            <a:endParaRPr lang="en-GB">
              <a:solidFill>
                <a:prstClr val="black"/>
              </a:solidFill>
              <a:latin typeface="Calibri" panose="020F0502020204030204"/>
            </a:endParaRPr>
          </a:p>
        </p:txBody>
      </p:sp>
    </p:spTree>
    <p:extLst>
      <p:ext uri="{BB962C8B-B14F-4D97-AF65-F5344CB8AC3E}">
        <p14:creationId xmlns:p14="http://schemas.microsoft.com/office/powerpoint/2010/main" val="38585383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19309-89F1-25AA-E43E-BF21E37825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C34964-5717-ABC8-09A1-A9FEFDD21BA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6EF35E6-B8AA-43B8-B18C-8DE6843FDF1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0C3696E-6C72-0C15-E1B7-6562FBABD4D3}"/>
              </a:ext>
            </a:extLst>
          </p:cNvPr>
          <p:cNvSpPr>
            <a:spLocks noGrp="1"/>
          </p:cNvSpPr>
          <p:nvPr>
            <p:ph type="sldNum" sz="quarter" idx="5"/>
          </p:nvPr>
        </p:nvSpPr>
        <p:spPr/>
        <p:txBody>
          <a:bodyPr/>
          <a:lstStyle/>
          <a:p>
            <a:fld id="{0A5E4568-8DB9-4F88-BAE3-58F6C6F7D110}" type="slidenum">
              <a:rPr lang="en-GB" smtClean="0"/>
              <a:t>59</a:t>
            </a:fld>
            <a:endParaRPr lang="en-GB"/>
          </a:p>
        </p:txBody>
      </p:sp>
    </p:spTree>
    <p:extLst>
      <p:ext uri="{BB962C8B-B14F-4D97-AF65-F5344CB8AC3E}">
        <p14:creationId xmlns:p14="http://schemas.microsoft.com/office/powerpoint/2010/main" val="20511563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14834-7B6B-66CC-E99C-C3E989034A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05C5C-41A9-F187-663E-BEC5482E2EB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1E12F26-B2B2-E638-0220-34D1C118E15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83A5B21-18D2-5A22-3064-3818D5913933}"/>
              </a:ext>
            </a:extLst>
          </p:cNvPr>
          <p:cNvSpPr>
            <a:spLocks noGrp="1"/>
          </p:cNvSpPr>
          <p:nvPr>
            <p:ph type="sldNum" sz="quarter" idx="5"/>
          </p:nvPr>
        </p:nvSpPr>
        <p:spPr/>
        <p:txBody>
          <a:bodyPr/>
          <a:lstStyle/>
          <a:p>
            <a:fld id="{0A5E4568-8DB9-4F88-BAE3-58F6C6F7D110}" type="slidenum">
              <a:rPr lang="en-GB" smtClean="0"/>
              <a:t>60</a:t>
            </a:fld>
            <a:endParaRPr lang="en-GB"/>
          </a:p>
        </p:txBody>
      </p:sp>
    </p:spTree>
    <p:extLst>
      <p:ext uri="{BB962C8B-B14F-4D97-AF65-F5344CB8AC3E}">
        <p14:creationId xmlns:p14="http://schemas.microsoft.com/office/powerpoint/2010/main" val="18085952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7D317-F427-677F-E3FB-B39551C93D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087D3F-7C11-FBD0-0E7B-43EC1EC6965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A2D7396-6329-5D92-22FF-1C1718C0F07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GB"/>
          </a:p>
        </p:txBody>
      </p:sp>
      <p:sp>
        <p:nvSpPr>
          <p:cNvPr id="4" name="Slide Number Placeholder 3">
            <a:extLst>
              <a:ext uri="{FF2B5EF4-FFF2-40B4-BE49-F238E27FC236}">
                <a16:creationId xmlns:a16="http://schemas.microsoft.com/office/drawing/2014/main" id="{A6DF7D45-A1C1-BEF5-61F1-E05764222D3B}"/>
              </a:ext>
            </a:extLst>
          </p:cNvPr>
          <p:cNvSpPr>
            <a:spLocks noGrp="1"/>
          </p:cNvSpPr>
          <p:nvPr>
            <p:ph type="sldNum" sz="quarter" idx="5"/>
          </p:nvPr>
        </p:nvSpPr>
        <p:spPr/>
        <p:txBody>
          <a:bodyPr/>
          <a:lstStyle/>
          <a:p>
            <a:fld id="{0A5E4568-8DB9-4F88-BAE3-58F6C6F7D110}" type="slidenum">
              <a:rPr lang="en-GB" smtClean="0"/>
              <a:t>61</a:t>
            </a:fld>
            <a:endParaRPr lang="en-GB"/>
          </a:p>
        </p:txBody>
      </p:sp>
    </p:spTree>
    <p:extLst>
      <p:ext uri="{BB962C8B-B14F-4D97-AF65-F5344CB8AC3E}">
        <p14:creationId xmlns:p14="http://schemas.microsoft.com/office/powerpoint/2010/main" val="21065513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AAF03-3694-DD8C-7DE9-8364221748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1A9F7E-3951-EACB-106D-7C7B43FEDB5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5625DC9-AEB3-4E86-E063-7711C913119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7E59AE8-0182-CF14-D97E-01310D673A71}"/>
              </a:ext>
            </a:extLst>
          </p:cNvPr>
          <p:cNvSpPr>
            <a:spLocks noGrp="1"/>
          </p:cNvSpPr>
          <p:nvPr>
            <p:ph type="sldNum" sz="quarter" idx="5"/>
          </p:nvPr>
        </p:nvSpPr>
        <p:spPr/>
        <p:txBody>
          <a:bodyPr/>
          <a:lstStyle/>
          <a:p>
            <a:fld id="{0A5E4568-8DB9-4F88-BAE3-58F6C6F7D110}" type="slidenum">
              <a:rPr lang="en-GB" smtClean="0"/>
              <a:t>62</a:t>
            </a:fld>
            <a:endParaRPr lang="en-GB"/>
          </a:p>
        </p:txBody>
      </p:sp>
    </p:spTree>
    <p:extLst>
      <p:ext uri="{BB962C8B-B14F-4D97-AF65-F5344CB8AC3E}">
        <p14:creationId xmlns:p14="http://schemas.microsoft.com/office/powerpoint/2010/main" val="19664002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AC87D-CD4E-A29E-4592-9E215D58F2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D67D6A-8B89-EFB8-770B-DA27748E8FC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DC5B44F-D4E6-94AA-8AB1-597736B9785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2E59A4D-9F96-ABC1-12BE-7330FB1F39BF}"/>
              </a:ext>
            </a:extLst>
          </p:cNvPr>
          <p:cNvSpPr>
            <a:spLocks noGrp="1"/>
          </p:cNvSpPr>
          <p:nvPr>
            <p:ph type="sldNum" sz="quarter" idx="5"/>
          </p:nvPr>
        </p:nvSpPr>
        <p:spPr/>
        <p:txBody>
          <a:bodyPr/>
          <a:lstStyle/>
          <a:p>
            <a:fld id="{0A5E4568-8DB9-4F88-BAE3-58F6C6F7D110}" type="slidenum">
              <a:rPr lang="en-GB" smtClean="0"/>
              <a:t>63</a:t>
            </a:fld>
            <a:endParaRPr lang="en-GB"/>
          </a:p>
        </p:txBody>
      </p:sp>
    </p:spTree>
    <p:extLst>
      <p:ext uri="{BB962C8B-B14F-4D97-AF65-F5344CB8AC3E}">
        <p14:creationId xmlns:p14="http://schemas.microsoft.com/office/powerpoint/2010/main" val="5841210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F989E-8F8E-8199-BFBE-9D24684EEA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E2C43D-BE17-10CC-D21E-9F59EF9464C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E568557-E008-6345-31E8-6F7C5751BAB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50B3257-3D69-6261-F81A-D4EA0CF74483}"/>
              </a:ext>
            </a:extLst>
          </p:cNvPr>
          <p:cNvSpPr>
            <a:spLocks noGrp="1"/>
          </p:cNvSpPr>
          <p:nvPr>
            <p:ph type="sldNum" sz="quarter" idx="5"/>
          </p:nvPr>
        </p:nvSpPr>
        <p:spPr/>
        <p:txBody>
          <a:bodyPr/>
          <a:lstStyle/>
          <a:p>
            <a:fld id="{0A5E4568-8DB9-4F88-BAE3-58F6C6F7D110}" type="slidenum">
              <a:rPr lang="en-GB" smtClean="0"/>
              <a:t>64</a:t>
            </a:fld>
            <a:endParaRPr lang="en-GB"/>
          </a:p>
        </p:txBody>
      </p:sp>
    </p:spTree>
    <p:extLst>
      <p:ext uri="{BB962C8B-B14F-4D97-AF65-F5344CB8AC3E}">
        <p14:creationId xmlns:p14="http://schemas.microsoft.com/office/powerpoint/2010/main" val="33666913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FA5E3-8349-9B2E-6862-46DA7D8DF0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B2441-3501-4C29-4230-507C6FF05A8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CDFE4C9-9A4A-C4A3-485B-79ED341E33F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D4581D2-72F4-D235-417D-B580AEFBF3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315658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AAA43-CA4A-B9A4-534B-21499840E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8125ED-A441-FACF-9FCF-45F72099135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B3DCDBC-9906-F11D-B451-2634496B50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16B06A96-B891-3CC4-C3BF-60CFDB6DB9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787380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C5489-EF92-CBDB-2758-C857F90CA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432B8-9126-6E0A-3DD3-EB383AA6012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D8F07D7-94D6-FEAC-E308-4F2B079F532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2A40069-B654-8216-8BFE-788DD5B3D720}"/>
              </a:ext>
            </a:extLst>
          </p:cNvPr>
          <p:cNvSpPr>
            <a:spLocks noGrp="1"/>
          </p:cNvSpPr>
          <p:nvPr>
            <p:ph type="sldNum" sz="quarter" idx="5"/>
          </p:nvPr>
        </p:nvSpPr>
        <p:spPr/>
        <p:txBody>
          <a:bodyPr/>
          <a:lstStyle/>
          <a:p>
            <a:fld id="{0A5E4568-8DB9-4F88-BAE3-58F6C6F7D110}" type="slidenum">
              <a:rPr lang="en-GB" smtClean="0"/>
              <a:t>67</a:t>
            </a:fld>
            <a:endParaRPr lang="en-GB"/>
          </a:p>
        </p:txBody>
      </p:sp>
    </p:spTree>
    <p:extLst>
      <p:ext uri="{BB962C8B-B14F-4D97-AF65-F5344CB8AC3E}">
        <p14:creationId xmlns:p14="http://schemas.microsoft.com/office/powerpoint/2010/main" val="9465912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32659-97D1-9AD2-576E-364D5122C7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D9CB37-48F8-2935-A680-9589FFCCF2B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D0510FA-E21D-A146-8FA8-0579FFEB8C3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0F48E3B-3A49-766B-EE90-6448BF00F92B}"/>
              </a:ext>
            </a:extLst>
          </p:cNvPr>
          <p:cNvSpPr>
            <a:spLocks noGrp="1"/>
          </p:cNvSpPr>
          <p:nvPr>
            <p:ph type="sldNum" sz="quarter" idx="5"/>
          </p:nvPr>
        </p:nvSpPr>
        <p:spPr/>
        <p:txBody>
          <a:bodyPr/>
          <a:lstStyle/>
          <a:p>
            <a:fld id="{0A5E4568-8DB9-4F88-BAE3-58F6C6F7D110}" type="slidenum">
              <a:rPr lang="en-GB" smtClean="0"/>
              <a:t>68</a:t>
            </a:fld>
            <a:endParaRPr lang="en-GB"/>
          </a:p>
        </p:txBody>
      </p:sp>
    </p:spTree>
    <p:extLst>
      <p:ext uri="{BB962C8B-B14F-4D97-AF65-F5344CB8AC3E}">
        <p14:creationId xmlns:p14="http://schemas.microsoft.com/office/powerpoint/2010/main" val="24133608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C99E0466-3DE0-5C20-B882-09F8F7018D8D}"/>
            </a:ext>
          </a:extLst>
        </p:cNvPr>
        <p:cNvGrpSpPr/>
        <p:nvPr/>
      </p:nvGrpSpPr>
      <p:grpSpPr>
        <a:xfrm>
          <a:off x="0" y="0"/>
          <a:ext cx="0" cy="0"/>
          <a:chOff x="0" y="0"/>
          <a:chExt cx="0" cy="0"/>
        </a:xfrm>
      </p:grpSpPr>
      <p:sp>
        <p:nvSpPr>
          <p:cNvPr id="407" name="Google Shape;407;p1:notes">
            <a:extLst>
              <a:ext uri="{FF2B5EF4-FFF2-40B4-BE49-F238E27FC236}">
                <a16:creationId xmlns:a16="http://schemas.microsoft.com/office/drawing/2014/main" id="{DC2AA602-D4D6-7D55-07F6-387FD343073A}"/>
              </a:ext>
            </a:extLst>
          </p:cNvPr>
          <p:cNvSpPr txBox="1">
            <a:spLocks noGrp="1"/>
          </p:cNvSpPr>
          <p:nvPr>
            <p:ph type="body" idx="1"/>
          </p:nvPr>
        </p:nvSpPr>
        <p:spPr>
          <a:xfrm>
            <a:off x="710407" y="4925411"/>
            <a:ext cx="5683250" cy="4030047"/>
          </a:xfrm>
          <a:prstGeom prst="rect">
            <a:avLst/>
          </a:prstGeom>
          <a:noFill/>
          <a:ln>
            <a:noFill/>
          </a:ln>
        </p:spPr>
        <p:txBody>
          <a:bodyPr spcFirstLastPara="1" wrap="square" lIns="94762" tIns="47368" rIns="94762" bIns="47368" anchor="t" anchorCtr="0">
            <a:noAutofit/>
          </a:bodyPr>
          <a:lstStyle/>
          <a:p>
            <a:pPr marL="0" marR="0" lvl="0" indent="0" algn="l" defTabSz="947780" rtl="0" eaLnBrk="1" fontAlgn="auto" latinLnBrk="0" hangingPunct="1">
              <a:lnSpc>
                <a:spcPct val="100000"/>
              </a:lnSpc>
              <a:spcBef>
                <a:spcPts val="0"/>
              </a:spcBef>
              <a:spcAft>
                <a:spcPts val="0"/>
              </a:spcAft>
              <a:buClrTx/>
              <a:buSzPts val="1400"/>
              <a:buFont typeface="Arial" panose="020B0604020202020204" pitchFamily="34" charset="0"/>
              <a:buNone/>
              <a:tabLst/>
              <a:defRPr/>
            </a:pPr>
            <a:endParaRPr lang="en-GB" b="1"/>
          </a:p>
        </p:txBody>
      </p:sp>
      <p:sp>
        <p:nvSpPr>
          <p:cNvPr id="408" name="Google Shape;408;p1:notes">
            <a:extLst>
              <a:ext uri="{FF2B5EF4-FFF2-40B4-BE49-F238E27FC236}">
                <a16:creationId xmlns:a16="http://schemas.microsoft.com/office/drawing/2014/main" id="{43A62444-9ADB-4CA1-0308-42FE313405F5}"/>
              </a:ext>
            </a:extLst>
          </p:cNvPr>
          <p:cNvSpPr>
            <a:spLocks noGrp="1" noRot="1" noChangeAspect="1"/>
          </p:cNvSpPr>
          <p:nvPr>
            <p:ph type="sldImg" idx="2"/>
          </p:nvPr>
        </p:nvSpPr>
        <p:spPr>
          <a:xfrm>
            <a:off x="481013" y="1279525"/>
            <a:ext cx="6142037"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14485975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E8030-41DD-5912-D986-D2AC131757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448731-237E-47F5-EF5A-EAF493C7BF2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40F85F8-9AFB-06D1-9B93-77F4CCB4610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D5FAA2D-02BD-6F18-987B-E818A6673598}"/>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70</a:t>
            </a:fld>
            <a:endParaRPr lang="en-GB">
              <a:solidFill>
                <a:prstClr val="black"/>
              </a:solidFill>
              <a:latin typeface="Calibri" panose="020F0502020204030204"/>
            </a:endParaRPr>
          </a:p>
        </p:txBody>
      </p:sp>
    </p:spTree>
    <p:extLst>
      <p:ext uri="{BB962C8B-B14F-4D97-AF65-F5344CB8AC3E}">
        <p14:creationId xmlns:p14="http://schemas.microsoft.com/office/powerpoint/2010/main" val="147864603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CD1BC-710F-5A48-E2DF-200CA4F8B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C7740-8F22-CA4C-47AF-5DEFE75CC42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0D61BCB-28D1-E745-19C1-D949C08F8D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C1922ECD-AAF1-730A-C7D5-0CE9CC3A5761}"/>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71</a:t>
            </a:fld>
            <a:endParaRPr lang="en-GB">
              <a:solidFill>
                <a:prstClr val="black"/>
              </a:solidFill>
              <a:latin typeface="Calibri" panose="020F0502020204030204"/>
            </a:endParaRPr>
          </a:p>
        </p:txBody>
      </p:sp>
    </p:spTree>
    <p:extLst>
      <p:ext uri="{BB962C8B-B14F-4D97-AF65-F5344CB8AC3E}">
        <p14:creationId xmlns:p14="http://schemas.microsoft.com/office/powerpoint/2010/main" val="10107236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8467F-E362-B3AF-02B1-E14FAC943D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D231FB-2156-C2FD-D893-47E46B2CCCA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BCEB42D-B295-AB80-F776-8BFAF3DDFF8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1E0CFA7-FD1F-F625-E88E-EB14D31A1C2D}"/>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72</a:t>
            </a:fld>
            <a:endParaRPr lang="en-GB">
              <a:solidFill>
                <a:prstClr val="black"/>
              </a:solidFill>
              <a:latin typeface="Calibri" panose="020F0502020204030204"/>
            </a:endParaRPr>
          </a:p>
        </p:txBody>
      </p:sp>
    </p:spTree>
    <p:extLst>
      <p:ext uri="{BB962C8B-B14F-4D97-AF65-F5344CB8AC3E}">
        <p14:creationId xmlns:p14="http://schemas.microsoft.com/office/powerpoint/2010/main" val="425947915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00C47-8772-44AB-BB41-47ED569D18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BF47AE-5A1E-DE1F-7FA8-93F4224FAE0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BCC75DB-0ABD-4AA6-0938-E0471782C52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38B3F4A-224C-7D75-C064-F07B2BA7AF2E}"/>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73</a:t>
            </a:fld>
            <a:endParaRPr lang="en-GB">
              <a:solidFill>
                <a:prstClr val="black"/>
              </a:solidFill>
              <a:latin typeface="Calibri" panose="020F0502020204030204"/>
            </a:endParaRPr>
          </a:p>
        </p:txBody>
      </p:sp>
    </p:spTree>
    <p:extLst>
      <p:ext uri="{BB962C8B-B14F-4D97-AF65-F5344CB8AC3E}">
        <p14:creationId xmlns:p14="http://schemas.microsoft.com/office/powerpoint/2010/main" val="8641393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FFB25-08C5-0B20-F7D9-D69481538B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6F95D-535A-B608-AC54-52ED46CBE31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57E15A2-DF25-9E4C-2AD8-40D670E2BFD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1CDEA52-952C-4F40-970C-2700A774F1EC}"/>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74</a:t>
            </a:fld>
            <a:endParaRPr lang="en-GB">
              <a:solidFill>
                <a:prstClr val="black"/>
              </a:solidFill>
              <a:latin typeface="Calibri" panose="020F0502020204030204"/>
            </a:endParaRPr>
          </a:p>
        </p:txBody>
      </p:sp>
    </p:spTree>
    <p:extLst>
      <p:ext uri="{BB962C8B-B14F-4D97-AF65-F5344CB8AC3E}">
        <p14:creationId xmlns:p14="http://schemas.microsoft.com/office/powerpoint/2010/main" val="7798987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C77AA-F9A3-ACCB-AA30-67806E9351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576B2-F1B8-4744-EA50-BA10659BB2C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3F32E99-AF35-64D7-1FA1-F50D3CD3B52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8F0DAFB-1308-A1E2-3A5D-800EB2648822}"/>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75</a:t>
            </a:fld>
            <a:endParaRPr lang="en-GB">
              <a:solidFill>
                <a:prstClr val="black"/>
              </a:solidFill>
              <a:latin typeface="Calibri" panose="020F0502020204030204"/>
            </a:endParaRPr>
          </a:p>
        </p:txBody>
      </p:sp>
    </p:spTree>
    <p:extLst>
      <p:ext uri="{BB962C8B-B14F-4D97-AF65-F5344CB8AC3E}">
        <p14:creationId xmlns:p14="http://schemas.microsoft.com/office/powerpoint/2010/main" val="119208678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a:extLst>
            <a:ext uri="{FF2B5EF4-FFF2-40B4-BE49-F238E27FC236}">
              <a16:creationId xmlns:a16="http://schemas.microsoft.com/office/drawing/2014/main" id="{0A00E15F-0C12-76D4-3315-9CD535A25ACF}"/>
            </a:ext>
          </a:extLst>
        </p:cNvPr>
        <p:cNvGrpSpPr/>
        <p:nvPr/>
      </p:nvGrpSpPr>
      <p:grpSpPr>
        <a:xfrm>
          <a:off x="0" y="0"/>
          <a:ext cx="0" cy="0"/>
          <a:chOff x="0" y="0"/>
          <a:chExt cx="0" cy="0"/>
        </a:xfrm>
      </p:grpSpPr>
      <p:sp>
        <p:nvSpPr>
          <p:cNvPr id="467" name="Google Shape;467;g11c433ae769_0_2553:notes">
            <a:extLst>
              <a:ext uri="{FF2B5EF4-FFF2-40B4-BE49-F238E27FC236}">
                <a16:creationId xmlns:a16="http://schemas.microsoft.com/office/drawing/2014/main" id="{AF95B390-5971-F409-4420-7E51D34B3A1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GB" b="1"/>
          </a:p>
        </p:txBody>
      </p:sp>
    </p:spTree>
    <p:extLst>
      <p:ext uri="{BB962C8B-B14F-4D97-AF65-F5344CB8AC3E}">
        <p14:creationId xmlns:p14="http://schemas.microsoft.com/office/powerpoint/2010/main" val="37479372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1EFD7-BFB8-9317-CF9C-5944098E0D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26417B-DCE6-432F-7817-0FC11A75DC2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ABC4AC4-A570-5D37-A4B3-D3A3640CE08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F130687-1B74-E521-7B14-5966C1AA18CC}"/>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77</a:t>
            </a:fld>
            <a:endParaRPr lang="en-GB">
              <a:solidFill>
                <a:prstClr val="black"/>
              </a:solidFill>
              <a:latin typeface="Calibri" panose="020F0502020204030204"/>
            </a:endParaRPr>
          </a:p>
        </p:txBody>
      </p:sp>
    </p:spTree>
    <p:extLst>
      <p:ext uri="{BB962C8B-B14F-4D97-AF65-F5344CB8AC3E}">
        <p14:creationId xmlns:p14="http://schemas.microsoft.com/office/powerpoint/2010/main" val="395279141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9CF0E-3A7C-880B-38C1-691AAA5670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614E6-5A9A-9630-5F25-1C935F59E79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EC51C87-B4B5-E1D8-686F-63F6853B633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7692228-5251-DC20-DD95-1BB797CAED23}"/>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78</a:t>
            </a:fld>
            <a:endParaRPr lang="en-GB">
              <a:solidFill>
                <a:prstClr val="black"/>
              </a:solidFill>
              <a:latin typeface="Calibri" panose="020F0502020204030204"/>
            </a:endParaRPr>
          </a:p>
        </p:txBody>
      </p:sp>
    </p:spTree>
    <p:extLst>
      <p:ext uri="{BB962C8B-B14F-4D97-AF65-F5344CB8AC3E}">
        <p14:creationId xmlns:p14="http://schemas.microsoft.com/office/powerpoint/2010/main" val="40438967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776BF-879E-8D35-F741-9F8490085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4C10E-BF67-6DB2-E524-00989DB156E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AED54C4-904E-B9B4-D543-62C26445E7E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05CEE3E-8D99-9944-BD21-B6838A1D75A4}"/>
              </a:ext>
            </a:extLst>
          </p:cNvPr>
          <p:cNvSpPr>
            <a:spLocks noGrp="1"/>
          </p:cNvSpPr>
          <p:nvPr>
            <p:ph type="sldNum" sz="quarter" idx="5"/>
          </p:nvPr>
        </p:nvSpPr>
        <p:spPr/>
        <p:txBody>
          <a:bodyPr/>
          <a:lstStyle/>
          <a:p>
            <a:pPr marL="0" marR="0" lvl="0" indent="0" algn="r" defTabSz="94778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7780" rtl="0" eaLnBrk="1" fontAlgn="auto" latinLnBrk="0" hangingPunct="1">
                <a:lnSpc>
                  <a:spcPct val="100000"/>
                </a:lnSpc>
                <a:spcBef>
                  <a:spcPts val="0"/>
                </a:spcBef>
                <a:spcAft>
                  <a:spcPts val="0"/>
                </a:spcAft>
                <a:buClrTx/>
                <a:buSzTx/>
                <a:buFontTx/>
                <a:buNone/>
                <a:tabLst/>
                <a:defRPr/>
              </a:pPr>
              <a:t>79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06272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6B9F7-B647-8768-6066-EC44C59AF2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15CDE9-6DB9-AD02-D047-6F32BF79834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DC54716-EA71-943F-2622-35CEA9A6E61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9960147-2366-A087-4145-BD16183D0374}"/>
              </a:ext>
            </a:extLst>
          </p:cNvPr>
          <p:cNvSpPr>
            <a:spLocks noGrp="1"/>
          </p:cNvSpPr>
          <p:nvPr>
            <p:ph type="sldNum" sz="quarter" idx="5"/>
          </p:nvPr>
        </p:nvSpPr>
        <p:spPr/>
        <p:txBody>
          <a:bodyPr/>
          <a:lstStyle/>
          <a:p>
            <a:pPr marL="0" marR="0" lvl="0" indent="0" algn="r" defTabSz="94778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7780" rtl="0" eaLnBrk="1" fontAlgn="auto" latinLnBrk="0" hangingPunct="1">
                <a:lnSpc>
                  <a:spcPct val="100000"/>
                </a:lnSpc>
                <a:spcBef>
                  <a:spcPts val="0"/>
                </a:spcBef>
                <a:spcAft>
                  <a:spcPts val="0"/>
                </a:spcAft>
                <a:buClrTx/>
                <a:buSzTx/>
                <a:buFontTx/>
                <a:buNone/>
                <a:tabLst/>
                <a:defRPr/>
              </a:pPr>
              <a:t>80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24626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866D8-0D94-E764-2DF0-81F8C9D62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348E23-7B4D-9A88-A2C0-871FD99D537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B0E41B1-FCE7-8FCD-0FA0-2C7A03FF60A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D0C8FB5-0477-AD5C-7001-B285234106E1}"/>
              </a:ext>
            </a:extLst>
          </p:cNvPr>
          <p:cNvSpPr>
            <a:spLocks noGrp="1"/>
          </p:cNvSpPr>
          <p:nvPr>
            <p:ph type="sldNum" sz="quarter" idx="5"/>
          </p:nvPr>
        </p:nvSpPr>
        <p:spPr/>
        <p:txBody>
          <a:bodyPr/>
          <a:lstStyle/>
          <a:p>
            <a:pPr marL="0" marR="0" lvl="0" indent="0" algn="r" defTabSz="947780" rtl="0" eaLnBrk="1" fontAlgn="auto" latinLnBrk="0" hangingPunct="1">
              <a:lnSpc>
                <a:spcPct val="100000"/>
              </a:lnSpc>
              <a:spcBef>
                <a:spcPts val="0"/>
              </a:spcBef>
              <a:spcAft>
                <a:spcPts val="0"/>
              </a:spcAft>
              <a:buClrTx/>
              <a:buSzTx/>
              <a:buFontTx/>
              <a:buNone/>
              <a:tabLst/>
              <a:defRPr/>
            </a:pPr>
            <a:fld id="{0A5E4568-8DB9-4F88-BAE3-58F6C6F7D110}"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7780" rtl="0" eaLnBrk="1" fontAlgn="auto" latinLnBrk="0" hangingPunct="1">
                <a:lnSpc>
                  <a:spcPct val="100000"/>
                </a:lnSpc>
                <a:spcBef>
                  <a:spcPts val="0"/>
                </a:spcBef>
                <a:spcAft>
                  <a:spcPts val="0"/>
                </a:spcAft>
                <a:buClrTx/>
                <a:buSzTx/>
                <a:buFontTx/>
                <a:buNone/>
                <a:tabLst/>
                <a:defRPr/>
              </a:pPr>
              <a:t>81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22452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B673E-44A9-5AFE-855A-6FC4C3ADBC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75009-1C45-4A1A-354C-7EB8EB89D2C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BFDFB15-F2B2-5873-DEF1-5D1037013BC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21FE25D-A91B-33EF-EF61-5159BF8FF09B}"/>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82</a:t>
            </a:fld>
            <a:endParaRPr lang="en-GB">
              <a:solidFill>
                <a:prstClr val="black"/>
              </a:solidFill>
              <a:latin typeface="Calibri" panose="020F0502020204030204"/>
            </a:endParaRPr>
          </a:p>
        </p:txBody>
      </p:sp>
    </p:spTree>
    <p:extLst>
      <p:ext uri="{BB962C8B-B14F-4D97-AF65-F5344CB8AC3E}">
        <p14:creationId xmlns:p14="http://schemas.microsoft.com/office/powerpoint/2010/main" val="13018749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6497DD0B-3B36-5CE4-C2DF-C2F144DA9AAE}"/>
            </a:ext>
          </a:extLst>
        </p:cNvPr>
        <p:cNvGrpSpPr/>
        <p:nvPr/>
      </p:nvGrpSpPr>
      <p:grpSpPr>
        <a:xfrm>
          <a:off x="0" y="0"/>
          <a:ext cx="0" cy="0"/>
          <a:chOff x="0" y="0"/>
          <a:chExt cx="0" cy="0"/>
        </a:xfrm>
      </p:grpSpPr>
      <p:sp>
        <p:nvSpPr>
          <p:cNvPr id="407" name="Google Shape;407;p1:notes">
            <a:extLst>
              <a:ext uri="{FF2B5EF4-FFF2-40B4-BE49-F238E27FC236}">
                <a16:creationId xmlns:a16="http://schemas.microsoft.com/office/drawing/2014/main" id="{F99ED2B4-F20A-3CA2-5ECC-DD8716EF1F2B}"/>
              </a:ext>
            </a:extLst>
          </p:cNvPr>
          <p:cNvSpPr txBox="1">
            <a:spLocks noGrp="1"/>
          </p:cNvSpPr>
          <p:nvPr>
            <p:ph type="body" idx="1"/>
          </p:nvPr>
        </p:nvSpPr>
        <p:spPr>
          <a:xfrm>
            <a:off x="710407" y="4925411"/>
            <a:ext cx="5683250" cy="4030047"/>
          </a:xfrm>
          <a:prstGeom prst="rect">
            <a:avLst/>
          </a:prstGeom>
          <a:noFill/>
          <a:ln>
            <a:noFill/>
          </a:ln>
        </p:spPr>
        <p:txBody>
          <a:bodyPr spcFirstLastPara="1" wrap="square" lIns="94762" tIns="47368" rIns="94762" bIns="47368" anchor="t" anchorCtr="0">
            <a:noAutofit/>
          </a:bodyPr>
          <a:lstStyle/>
          <a:p>
            <a:pPr marL="0" marR="0" lvl="0" indent="0" algn="l" defTabSz="947780" rtl="0" eaLnBrk="1" fontAlgn="auto" latinLnBrk="0" hangingPunct="1">
              <a:lnSpc>
                <a:spcPct val="100000"/>
              </a:lnSpc>
              <a:spcBef>
                <a:spcPts val="0"/>
              </a:spcBef>
              <a:spcAft>
                <a:spcPts val="0"/>
              </a:spcAft>
              <a:buClrTx/>
              <a:buSzPts val="1400"/>
              <a:buFont typeface="Arial" panose="020B0604020202020204" pitchFamily="34" charset="0"/>
              <a:buNone/>
              <a:tabLst/>
              <a:defRPr/>
            </a:pPr>
            <a:endParaRPr lang="en-GB" b="1"/>
          </a:p>
        </p:txBody>
      </p:sp>
      <p:sp>
        <p:nvSpPr>
          <p:cNvPr id="408" name="Google Shape;408;p1:notes">
            <a:extLst>
              <a:ext uri="{FF2B5EF4-FFF2-40B4-BE49-F238E27FC236}">
                <a16:creationId xmlns:a16="http://schemas.microsoft.com/office/drawing/2014/main" id="{8BEC0D66-FD19-4FFD-CC56-630EF89417EB}"/>
              </a:ext>
            </a:extLst>
          </p:cNvPr>
          <p:cNvSpPr>
            <a:spLocks noGrp="1" noRot="1" noChangeAspect="1"/>
          </p:cNvSpPr>
          <p:nvPr>
            <p:ph type="sldImg" idx="2"/>
          </p:nvPr>
        </p:nvSpPr>
        <p:spPr>
          <a:xfrm>
            <a:off x="481013" y="1279525"/>
            <a:ext cx="6142037"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283633308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4A0DC-4420-395C-5AB0-7B773756B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88162-B0CD-2BD8-C825-53708B558F0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4D7A66A-22C8-E241-5BE5-D01EB3ECB38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C0A56AC-92DB-C338-1B65-9FEE197D5DFE}"/>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84</a:t>
            </a:fld>
            <a:endParaRPr lang="en-GB">
              <a:solidFill>
                <a:prstClr val="black"/>
              </a:solidFill>
              <a:latin typeface="Calibri" panose="020F0502020204030204"/>
            </a:endParaRPr>
          </a:p>
        </p:txBody>
      </p:sp>
    </p:spTree>
    <p:extLst>
      <p:ext uri="{BB962C8B-B14F-4D97-AF65-F5344CB8AC3E}">
        <p14:creationId xmlns:p14="http://schemas.microsoft.com/office/powerpoint/2010/main" val="234464614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9F366-2173-E25C-B3E5-3D297126B6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BC569D-8AF9-2C96-59A8-708E9461745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2E45868-D2BC-3F8B-3908-4B709B86C12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396EFB6-6826-9237-1D51-0E1581191A22}"/>
              </a:ext>
            </a:extLst>
          </p:cNvPr>
          <p:cNvSpPr>
            <a:spLocks noGrp="1"/>
          </p:cNvSpPr>
          <p:nvPr>
            <p:ph type="sldNum" sz="quarter" idx="5"/>
          </p:nvPr>
        </p:nvSpPr>
        <p:spPr/>
        <p:txBody>
          <a:bodyPr/>
          <a:lstStyle/>
          <a:p>
            <a:pPr defTabSz="947780">
              <a:defRPr/>
            </a:pPr>
            <a:fld id="{0A5E4568-8DB9-4F88-BAE3-58F6C6F7D110}" type="slidenum">
              <a:rPr lang="en-GB">
                <a:solidFill>
                  <a:prstClr val="black"/>
                </a:solidFill>
                <a:latin typeface="Calibri" panose="020F0502020204030204"/>
              </a:rPr>
              <a:pPr defTabSz="947780">
                <a:defRPr/>
              </a:pPr>
              <a:t>85</a:t>
            </a:fld>
            <a:endParaRPr lang="en-GB">
              <a:solidFill>
                <a:prstClr val="black"/>
              </a:solidFill>
              <a:latin typeface="Calibri" panose="020F0502020204030204"/>
            </a:endParaRPr>
          </a:p>
        </p:txBody>
      </p:sp>
    </p:spTree>
    <p:extLst>
      <p:ext uri="{BB962C8B-B14F-4D97-AF65-F5344CB8AC3E}">
        <p14:creationId xmlns:p14="http://schemas.microsoft.com/office/powerpoint/2010/main" val="746520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5C349-9DA6-4777-A743-8F048C2C21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D15A3C9-341F-4B71-A203-708529E7F6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57AD17B-77D9-43B5-880B-ACCACE0E49AE}"/>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7A070009-E5BA-4F99-9021-B10FC7E178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9BE0C5-17EE-49DF-9538-0FE5C41244E5}"/>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264780068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8DD0B-0246-4F3F-BDB4-BB10E25155B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0BDEF9A-EEC7-41D4-9D84-FB1F22BA6C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4F7ED9-1888-408F-A240-10BDE4598E2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EC1D013-4739-455F-AEB8-79F17AC5A4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33EAC7-BE44-415C-A809-D58B0D44096D}"/>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231340843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13BC0-1464-49A1-98C7-FCFB4CD93E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464EC5A-A340-4792-8C23-6326E98C48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DC2170-5872-4B16-8BD1-4216753E788C}"/>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DB243259-7707-45FF-9F10-FC9ABF9368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8281CA-69E5-408A-9E58-356728C37C6F}"/>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318978878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27F14-B5AA-4959-A824-20A415279F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6858E8-7233-4D18-A8DA-C581174B8D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82F040D-1ED1-4D41-B964-E68B50F5BA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CDD000C-B2E1-4ED0-888D-A00810CB0C75}"/>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A03C77CB-8557-4FDA-A11A-1ADE507623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A8F68E-8098-4B15-A227-21005E791FD6}"/>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188940614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052D-2BEF-4E23-B7D6-5391C8F1610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A4252B-1A87-4B17-B780-F2D455BB40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A74C40-C4C7-4291-BF5E-5AA197FEB7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9A7D8A1-793E-47D0-AD77-C13978EF9A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B07E7D-7EA8-4BD3-99C4-9442C0C206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B2316BE-24E6-48EE-BEAF-DE45881BE831}"/>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8BDC1400-DA64-4C9F-BDC8-26E86675A1B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43AA2A-4511-4675-969F-AA912D0DABC9}"/>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378912365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69A0-3152-4856-9011-748536C71AB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1A7F333-40CE-4906-80CD-CEB79E8E8AFE}"/>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5300890D-988D-4811-B451-456B62F3099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E98EC65-4DB0-4FA8-9466-73D45D758764}"/>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184942480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E78FAE-0D45-4658-87B4-98C2C772C78F}"/>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5FE8C33E-D6E1-44D6-A7E4-E942F724C9B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2CFD6E5-ECB3-49D5-85EC-0287FC3FC8D5}"/>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241145520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4AC85-93E5-47F1-AE7D-95F8B92431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3400D60-0967-48E0-911A-381C94629C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1ED0451-CFE6-4695-BC72-9D46D8F8A8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A0F9ED-C380-4E8C-AFA8-8A61EAB0D78F}"/>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BE69D925-B6D9-457A-9E57-E812D3669A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C7627D9-1252-4A97-BE8C-A323E81B83CB}"/>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19156145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83CC-E978-490A-93CB-6FC0AE8AA0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251114B-75B2-4409-8E97-60C080F734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2D88E4A-296B-46E3-B0F9-DF26C03E8E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C8F00-E3E4-4D4C-8F06-E061397E63BC}"/>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FC3DFFB6-03C4-40E7-8F84-53DF79D4B94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9DF789-646A-4FD4-9C52-EB80C23EE4C0}"/>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30192494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AF2DC-5908-479E-A7F4-CD5596DA99B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28B7E2-6441-49CA-903B-5CE24698B4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B6247B-A11E-4418-AE32-0CBF80A70C44}"/>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B0F59BF1-74B6-4985-B7BD-6C58CE6FD0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F8CAF3-45E4-4FCB-B01F-80E6274FCDA6}"/>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333137221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91A85E-01CD-4851-BF54-03793AA2DA2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BE01C82-6D87-4268-B975-B332C84C50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54C680-B04A-4077-91A7-AAF7F23A0968}"/>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B408CA29-5801-4C6A-A6AB-C2CCF3323E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FDF22D-88CC-4195-8393-1B52D80867C9}"/>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409052630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1 Dark Grey">
  <p:cSld name="1_Title Slide 1 Dark Grey">
    <p:spTree>
      <p:nvGrpSpPr>
        <p:cNvPr id="1" name="Shape 10"/>
        <p:cNvGrpSpPr/>
        <p:nvPr/>
      </p:nvGrpSpPr>
      <p:grpSpPr>
        <a:xfrm>
          <a:off x="0" y="0"/>
          <a:ext cx="0" cy="0"/>
          <a:chOff x="0" y="0"/>
          <a:chExt cx="0" cy="0"/>
        </a:xfrm>
      </p:grpSpPr>
      <p:sp>
        <p:nvSpPr>
          <p:cNvPr id="11" name="Google Shape;11;p12"/>
          <p:cNvSpPr/>
          <p:nvPr/>
        </p:nvSpPr>
        <p:spPr>
          <a:xfrm>
            <a:off x="0" y="0"/>
            <a:ext cx="8096400" cy="3429200"/>
          </a:xfrm>
          <a:prstGeom prst="rect">
            <a:avLst/>
          </a:prstGeom>
          <a:solidFill>
            <a:srgbClr val="464646"/>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
        <p:nvSpPr>
          <p:cNvPr id="12" name="Google Shape;12;p12"/>
          <p:cNvSpPr/>
          <p:nvPr/>
        </p:nvSpPr>
        <p:spPr>
          <a:xfrm>
            <a:off x="0" y="3429000"/>
            <a:ext cx="8096400" cy="1143200"/>
          </a:xfrm>
          <a:prstGeom prst="rect">
            <a:avLst/>
          </a:prstGeom>
          <a:solidFill>
            <a:srgbClr val="9ED02D"/>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accent6"/>
              </a:solidFill>
              <a:latin typeface="Arial"/>
              <a:ea typeface="Arial"/>
              <a:cs typeface="Arial"/>
              <a:sym typeface="Arial"/>
            </a:endParaRPr>
          </a:p>
        </p:txBody>
      </p:sp>
      <p:sp>
        <p:nvSpPr>
          <p:cNvPr id="13" name="Google Shape;13;p12"/>
          <p:cNvSpPr/>
          <p:nvPr/>
        </p:nvSpPr>
        <p:spPr>
          <a:xfrm>
            <a:off x="8096251" y="0"/>
            <a:ext cx="4095600" cy="3429200"/>
          </a:xfrm>
          <a:prstGeom prst="rect">
            <a:avLst/>
          </a:prstGeom>
          <a:solidFill>
            <a:schemeClr val="lt2"/>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
        <p:nvSpPr>
          <p:cNvPr id="14" name="Google Shape;14;p12"/>
          <p:cNvSpPr txBox="1">
            <a:spLocks noGrp="1"/>
          </p:cNvSpPr>
          <p:nvPr>
            <p:ph type="ctrTitle"/>
          </p:nvPr>
        </p:nvSpPr>
        <p:spPr>
          <a:xfrm>
            <a:off x="442912" y="428625"/>
            <a:ext cx="7418400" cy="2651600"/>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4500"/>
              <a:buFont typeface="Georgia"/>
              <a:buNone/>
              <a:defRPr sz="6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100"/>
              <a:buNone/>
              <a:defRPr sz="1867"/>
            </a:lvl2pPr>
            <a:lvl3pPr lvl="2" algn="l">
              <a:lnSpc>
                <a:spcPct val="100000"/>
              </a:lnSpc>
              <a:spcBef>
                <a:spcPts val="0"/>
              </a:spcBef>
              <a:spcAft>
                <a:spcPts val="0"/>
              </a:spcAft>
              <a:buSzPts val="1100"/>
              <a:buNone/>
              <a:defRPr sz="1867"/>
            </a:lvl3pPr>
            <a:lvl4pPr lvl="3" algn="l">
              <a:lnSpc>
                <a:spcPct val="100000"/>
              </a:lnSpc>
              <a:spcBef>
                <a:spcPts val="0"/>
              </a:spcBef>
              <a:spcAft>
                <a:spcPts val="0"/>
              </a:spcAft>
              <a:buSzPts val="1100"/>
              <a:buNone/>
              <a:defRPr sz="1867"/>
            </a:lvl4pPr>
            <a:lvl5pPr lvl="4" algn="l">
              <a:lnSpc>
                <a:spcPct val="100000"/>
              </a:lnSpc>
              <a:spcBef>
                <a:spcPts val="0"/>
              </a:spcBef>
              <a:spcAft>
                <a:spcPts val="0"/>
              </a:spcAft>
              <a:buSzPts val="1100"/>
              <a:buNone/>
              <a:defRPr sz="1867"/>
            </a:lvl5pPr>
            <a:lvl6pPr lvl="5" algn="l">
              <a:lnSpc>
                <a:spcPct val="100000"/>
              </a:lnSpc>
              <a:spcBef>
                <a:spcPts val="0"/>
              </a:spcBef>
              <a:spcAft>
                <a:spcPts val="0"/>
              </a:spcAft>
              <a:buSzPts val="1100"/>
              <a:buNone/>
              <a:defRPr sz="1867"/>
            </a:lvl6pPr>
            <a:lvl7pPr lvl="6" algn="l">
              <a:lnSpc>
                <a:spcPct val="100000"/>
              </a:lnSpc>
              <a:spcBef>
                <a:spcPts val="0"/>
              </a:spcBef>
              <a:spcAft>
                <a:spcPts val="0"/>
              </a:spcAft>
              <a:buSzPts val="1100"/>
              <a:buNone/>
              <a:defRPr sz="1867"/>
            </a:lvl7pPr>
            <a:lvl8pPr lvl="7" algn="l">
              <a:lnSpc>
                <a:spcPct val="100000"/>
              </a:lnSpc>
              <a:spcBef>
                <a:spcPts val="0"/>
              </a:spcBef>
              <a:spcAft>
                <a:spcPts val="0"/>
              </a:spcAft>
              <a:buSzPts val="1100"/>
              <a:buNone/>
              <a:defRPr sz="1867"/>
            </a:lvl8pPr>
            <a:lvl9pPr lvl="8" algn="l">
              <a:lnSpc>
                <a:spcPct val="100000"/>
              </a:lnSpc>
              <a:spcBef>
                <a:spcPts val="0"/>
              </a:spcBef>
              <a:spcAft>
                <a:spcPts val="0"/>
              </a:spcAft>
              <a:buSzPts val="1100"/>
              <a:buNone/>
              <a:defRPr sz="1867"/>
            </a:lvl9pPr>
          </a:lstStyle>
          <a:p>
            <a:endParaRPr/>
          </a:p>
        </p:txBody>
      </p:sp>
      <p:sp>
        <p:nvSpPr>
          <p:cNvPr id="15" name="Google Shape;15;p12"/>
          <p:cNvSpPr txBox="1">
            <a:spLocks noGrp="1"/>
          </p:cNvSpPr>
          <p:nvPr>
            <p:ph type="subTitle" idx="1"/>
          </p:nvPr>
        </p:nvSpPr>
        <p:spPr>
          <a:xfrm>
            <a:off x="442913" y="3749040"/>
            <a:ext cx="5474000" cy="59440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9pPr>
          </a:lstStyle>
          <a:p>
            <a:endParaRPr/>
          </a:p>
        </p:txBody>
      </p:sp>
      <p:pic>
        <p:nvPicPr>
          <p:cNvPr id="16" name="Google Shape;16;p12"/>
          <p:cNvPicPr preferRelativeResize="0"/>
          <p:nvPr/>
        </p:nvPicPr>
        <p:blipFill rotWithShape="1">
          <a:blip r:embed="rId2">
            <a:alphaModFix/>
          </a:blip>
          <a:srcRect/>
          <a:stretch/>
        </p:blipFill>
        <p:spPr>
          <a:xfrm>
            <a:off x="152401" y="5772525"/>
            <a:ext cx="2820927" cy="933076"/>
          </a:xfrm>
          <a:prstGeom prst="rect">
            <a:avLst/>
          </a:prstGeom>
          <a:noFill/>
          <a:ln>
            <a:noFill/>
          </a:ln>
        </p:spPr>
      </p:pic>
    </p:spTree>
    <p:extLst>
      <p:ext uri="{BB962C8B-B14F-4D97-AF65-F5344CB8AC3E}">
        <p14:creationId xmlns:p14="http://schemas.microsoft.com/office/powerpoint/2010/main" val="239956077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5C349-9DA6-4777-A743-8F048C2C21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D15A3C9-341F-4B71-A203-708529E7F6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57AD17B-77D9-43B5-880B-ACCACE0E49AE}"/>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7A070009-E5BA-4F99-9021-B10FC7E178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9BE0C5-17EE-49DF-9538-0FE5C41244E5}"/>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46647891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8DD0B-0246-4F3F-BDB4-BB10E25155B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0BDEF9A-EEC7-41D4-9D84-FB1F22BA6C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4F7ED9-1888-408F-A240-10BDE4598E2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EC1D013-4739-455F-AEB8-79F17AC5A4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33EAC7-BE44-415C-A809-D58B0D44096D}"/>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44259806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13BC0-1464-49A1-98C7-FCFB4CD93E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464EC5A-A340-4792-8C23-6326E98C48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DC2170-5872-4B16-8BD1-4216753E788C}"/>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DB243259-7707-45FF-9F10-FC9ABF9368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8281CA-69E5-408A-9E58-356728C37C6F}"/>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39505800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27F14-B5AA-4959-A824-20A415279F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6858E8-7233-4D18-A8DA-C581174B8D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82F040D-1ED1-4D41-B964-E68B50F5BA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CDD000C-B2E1-4ED0-888D-A00810CB0C75}"/>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A03C77CB-8557-4FDA-A11A-1ADE507623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A8F68E-8098-4B15-A227-21005E791FD6}"/>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283250186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052D-2BEF-4E23-B7D6-5391C8F1610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A4252B-1A87-4B17-B780-F2D455BB40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A74C40-C4C7-4291-BF5E-5AA197FEB7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9A7D8A1-793E-47D0-AD77-C13978EF9A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B07E7D-7EA8-4BD3-99C4-9442C0C206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B2316BE-24E6-48EE-BEAF-DE45881BE831}"/>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8BDC1400-DA64-4C9F-BDC8-26E86675A1B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43AA2A-4511-4675-969F-AA912D0DABC9}"/>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24590334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69A0-3152-4856-9011-748536C71AB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1A7F333-40CE-4906-80CD-CEB79E8E8AFE}"/>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5300890D-988D-4811-B451-456B62F3099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E98EC65-4DB0-4FA8-9466-73D45D758764}"/>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141893346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E78FAE-0D45-4658-87B4-98C2C772C78F}"/>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5FE8C33E-D6E1-44D6-A7E4-E942F724C9B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2CFD6E5-ECB3-49D5-85EC-0287FC3FC8D5}"/>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376108214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4AC85-93E5-47F1-AE7D-95F8B92431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3400D60-0967-48E0-911A-381C94629C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1ED0451-CFE6-4695-BC72-9D46D8F8A8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A0F9ED-C380-4E8C-AFA8-8A61EAB0D78F}"/>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BE69D925-B6D9-457A-9E57-E812D3669A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C7627D9-1252-4A97-BE8C-A323E81B83CB}"/>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408989335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83CC-E978-490A-93CB-6FC0AE8AA0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251114B-75B2-4409-8E97-60C080F734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2D88E4A-296B-46E3-B0F9-DF26C03E8E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C8F00-E3E4-4D4C-8F06-E061397E63BC}"/>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FC3DFFB6-03C4-40E7-8F84-53DF79D4B94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9DF789-646A-4FD4-9C52-EB80C23EE4C0}"/>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356491731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AF2DC-5908-479E-A7F4-CD5596DA99B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28B7E2-6441-49CA-903B-5CE24698B4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B6247B-A11E-4418-AE32-0CBF80A70C44}"/>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B0F59BF1-74B6-4985-B7BD-6C58CE6FD0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F8CAF3-45E4-4FCB-B01F-80E6274FCDA6}"/>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148946093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91A85E-01CD-4851-BF54-03793AA2DA2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BE01C82-6D87-4268-B975-B332C84C50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54C680-B04A-4077-91A7-AAF7F23A0968}"/>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B408CA29-5801-4C6A-A6AB-C2CCF3323E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FDF22D-88CC-4195-8393-1B52D80867C9}"/>
              </a:ext>
            </a:extLst>
          </p:cNvPr>
          <p:cNvSpPr>
            <a:spLocks noGrp="1"/>
          </p:cNvSpPr>
          <p:nvPr>
            <p:ph type="sldNum" sz="quarter" idx="12"/>
          </p:nvPr>
        </p:nvSpPr>
        <p:spPr/>
        <p:txBody>
          <a:bodyPr/>
          <a:lstStyle/>
          <a:p>
            <a:fld id="{F2F5C3A6-97E3-4CF8-BAB9-D6EE181F55AD}" type="slidenum">
              <a:rPr lang="en-GB" smtClean="0"/>
              <a:t>‹#›</a:t>
            </a:fld>
            <a:endParaRPr lang="en-GB"/>
          </a:p>
        </p:txBody>
      </p:sp>
    </p:spTree>
    <p:extLst>
      <p:ext uri="{BB962C8B-B14F-4D97-AF65-F5344CB8AC3E}">
        <p14:creationId xmlns:p14="http://schemas.microsoft.com/office/powerpoint/2010/main" val="157060616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Slide 1 Dark Grey">
  <p:cSld name="Title Slide 1 Dark Grey">
    <p:spTree>
      <p:nvGrpSpPr>
        <p:cNvPr id="1" name="Shape 10"/>
        <p:cNvGrpSpPr/>
        <p:nvPr/>
      </p:nvGrpSpPr>
      <p:grpSpPr>
        <a:xfrm>
          <a:off x="0" y="0"/>
          <a:ext cx="0" cy="0"/>
          <a:chOff x="0" y="0"/>
          <a:chExt cx="0" cy="0"/>
        </a:xfrm>
      </p:grpSpPr>
      <p:sp>
        <p:nvSpPr>
          <p:cNvPr id="11" name="Google Shape;11;p12"/>
          <p:cNvSpPr/>
          <p:nvPr/>
        </p:nvSpPr>
        <p:spPr>
          <a:xfrm>
            <a:off x="0" y="0"/>
            <a:ext cx="8096400" cy="3429200"/>
          </a:xfrm>
          <a:prstGeom prst="rect">
            <a:avLst/>
          </a:prstGeom>
          <a:solidFill>
            <a:srgbClr val="464646"/>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
        <p:nvSpPr>
          <p:cNvPr id="12" name="Google Shape;12;p12"/>
          <p:cNvSpPr/>
          <p:nvPr/>
        </p:nvSpPr>
        <p:spPr>
          <a:xfrm>
            <a:off x="0" y="3429000"/>
            <a:ext cx="8096400" cy="1143200"/>
          </a:xfrm>
          <a:prstGeom prst="rect">
            <a:avLst/>
          </a:prstGeom>
          <a:solidFill>
            <a:srgbClr val="9ED02D"/>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accent6"/>
              </a:solidFill>
              <a:latin typeface="Arial"/>
              <a:ea typeface="Arial"/>
              <a:cs typeface="Arial"/>
              <a:sym typeface="Arial"/>
            </a:endParaRPr>
          </a:p>
        </p:txBody>
      </p:sp>
      <p:sp>
        <p:nvSpPr>
          <p:cNvPr id="13" name="Google Shape;13;p12"/>
          <p:cNvSpPr/>
          <p:nvPr/>
        </p:nvSpPr>
        <p:spPr>
          <a:xfrm>
            <a:off x="8096251" y="0"/>
            <a:ext cx="4095600" cy="3429200"/>
          </a:xfrm>
          <a:prstGeom prst="rect">
            <a:avLst/>
          </a:prstGeom>
          <a:solidFill>
            <a:schemeClr val="lt2"/>
          </a:soli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Arial"/>
              <a:ea typeface="Arial"/>
              <a:cs typeface="Arial"/>
              <a:sym typeface="Arial"/>
            </a:endParaRPr>
          </a:p>
        </p:txBody>
      </p:sp>
      <p:sp>
        <p:nvSpPr>
          <p:cNvPr id="14" name="Google Shape;14;p12"/>
          <p:cNvSpPr txBox="1">
            <a:spLocks noGrp="1"/>
          </p:cNvSpPr>
          <p:nvPr>
            <p:ph type="ctrTitle"/>
          </p:nvPr>
        </p:nvSpPr>
        <p:spPr>
          <a:xfrm>
            <a:off x="442912" y="428625"/>
            <a:ext cx="7418400" cy="2651600"/>
          </a:xfrm>
          <a:prstGeom prst="rect">
            <a:avLst/>
          </a:prstGeom>
          <a:noFill/>
          <a:ln>
            <a:noFill/>
          </a:ln>
        </p:spPr>
        <p:txBody>
          <a:bodyPr spcFirstLastPara="1" wrap="square" lIns="0" tIns="0" rIns="0" bIns="0" anchor="b" anchorCtr="0">
            <a:noAutofit/>
          </a:bodyPr>
          <a:lstStyle>
            <a:lvl1pPr marR="0" lvl="0" algn="l">
              <a:lnSpc>
                <a:spcPct val="85000"/>
              </a:lnSpc>
              <a:spcBef>
                <a:spcPts val="0"/>
              </a:spcBef>
              <a:spcAft>
                <a:spcPts val="0"/>
              </a:spcAft>
              <a:buClr>
                <a:schemeClr val="lt1"/>
              </a:buClr>
              <a:buSzPts val="4500"/>
              <a:buFont typeface="Georgia"/>
              <a:buNone/>
              <a:defRPr sz="6000" b="0" i="0" u="none" strike="noStrike" cap="none">
                <a:solidFill>
                  <a:schemeClr val="lt1"/>
                </a:solidFill>
                <a:latin typeface="Georgia"/>
                <a:ea typeface="Georgia"/>
                <a:cs typeface="Georgia"/>
                <a:sym typeface="Georgia"/>
              </a:defRPr>
            </a:lvl1pPr>
            <a:lvl2pPr lvl="1" algn="l">
              <a:lnSpc>
                <a:spcPct val="100000"/>
              </a:lnSpc>
              <a:spcBef>
                <a:spcPts val="0"/>
              </a:spcBef>
              <a:spcAft>
                <a:spcPts val="0"/>
              </a:spcAft>
              <a:buSzPts val="1100"/>
              <a:buNone/>
              <a:defRPr sz="1867"/>
            </a:lvl2pPr>
            <a:lvl3pPr lvl="2" algn="l">
              <a:lnSpc>
                <a:spcPct val="100000"/>
              </a:lnSpc>
              <a:spcBef>
                <a:spcPts val="0"/>
              </a:spcBef>
              <a:spcAft>
                <a:spcPts val="0"/>
              </a:spcAft>
              <a:buSzPts val="1100"/>
              <a:buNone/>
              <a:defRPr sz="1867"/>
            </a:lvl3pPr>
            <a:lvl4pPr lvl="3" algn="l">
              <a:lnSpc>
                <a:spcPct val="100000"/>
              </a:lnSpc>
              <a:spcBef>
                <a:spcPts val="0"/>
              </a:spcBef>
              <a:spcAft>
                <a:spcPts val="0"/>
              </a:spcAft>
              <a:buSzPts val="1100"/>
              <a:buNone/>
              <a:defRPr sz="1867"/>
            </a:lvl4pPr>
            <a:lvl5pPr lvl="4" algn="l">
              <a:lnSpc>
                <a:spcPct val="100000"/>
              </a:lnSpc>
              <a:spcBef>
                <a:spcPts val="0"/>
              </a:spcBef>
              <a:spcAft>
                <a:spcPts val="0"/>
              </a:spcAft>
              <a:buSzPts val="1100"/>
              <a:buNone/>
              <a:defRPr sz="1867"/>
            </a:lvl5pPr>
            <a:lvl6pPr lvl="5" algn="l">
              <a:lnSpc>
                <a:spcPct val="100000"/>
              </a:lnSpc>
              <a:spcBef>
                <a:spcPts val="0"/>
              </a:spcBef>
              <a:spcAft>
                <a:spcPts val="0"/>
              </a:spcAft>
              <a:buSzPts val="1100"/>
              <a:buNone/>
              <a:defRPr sz="1867"/>
            </a:lvl6pPr>
            <a:lvl7pPr lvl="6" algn="l">
              <a:lnSpc>
                <a:spcPct val="100000"/>
              </a:lnSpc>
              <a:spcBef>
                <a:spcPts val="0"/>
              </a:spcBef>
              <a:spcAft>
                <a:spcPts val="0"/>
              </a:spcAft>
              <a:buSzPts val="1100"/>
              <a:buNone/>
              <a:defRPr sz="1867"/>
            </a:lvl7pPr>
            <a:lvl8pPr lvl="7" algn="l">
              <a:lnSpc>
                <a:spcPct val="100000"/>
              </a:lnSpc>
              <a:spcBef>
                <a:spcPts val="0"/>
              </a:spcBef>
              <a:spcAft>
                <a:spcPts val="0"/>
              </a:spcAft>
              <a:buSzPts val="1100"/>
              <a:buNone/>
              <a:defRPr sz="1867"/>
            </a:lvl8pPr>
            <a:lvl9pPr lvl="8" algn="l">
              <a:lnSpc>
                <a:spcPct val="100000"/>
              </a:lnSpc>
              <a:spcBef>
                <a:spcPts val="0"/>
              </a:spcBef>
              <a:spcAft>
                <a:spcPts val="0"/>
              </a:spcAft>
              <a:buSzPts val="1100"/>
              <a:buNone/>
              <a:defRPr sz="1867"/>
            </a:lvl9pPr>
          </a:lstStyle>
          <a:p>
            <a:endParaRPr/>
          </a:p>
        </p:txBody>
      </p:sp>
      <p:sp>
        <p:nvSpPr>
          <p:cNvPr id="15" name="Google Shape;15;p12"/>
          <p:cNvSpPr txBox="1">
            <a:spLocks noGrp="1"/>
          </p:cNvSpPr>
          <p:nvPr>
            <p:ph type="subTitle" idx="1"/>
          </p:nvPr>
        </p:nvSpPr>
        <p:spPr>
          <a:xfrm>
            <a:off x="442913" y="3749040"/>
            <a:ext cx="5474000" cy="59440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2pPr>
            <a:lvl3pPr marR="0" lvl="2"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3pPr>
            <a:lvl4pPr marR="0" lvl="3"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4pPr>
            <a:lvl5pPr marR="0" lvl="4"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5pPr>
            <a:lvl6pPr marR="0" lvl="5"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6pPr>
            <a:lvl7pPr marR="0" lvl="6"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7pPr>
            <a:lvl8pPr marR="0" lvl="7"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8pPr>
            <a:lvl9pPr marR="0" lvl="8" algn="l">
              <a:lnSpc>
                <a:spcPct val="100000"/>
              </a:lnSpc>
              <a:spcBef>
                <a:spcPts val="0"/>
              </a:spcBef>
              <a:spcAft>
                <a:spcPts val="0"/>
              </a:spcAft>
              <a:buClr>
                <a:schemeClr val="lt1"/>
              </a:buClr>
              <a:buSzPts val="1200"/>
              <a:buFont typeface="Arial"/>
              <a:buNone/>
              <a:defRPr sz="1600" b="0" i="0" u="none" strike="noStrike" cap="none">
                <a:solidFill>
                  <a:schemeClr val="lt1"/>
                </a:solidFill>
                <a:latin typeface="Arial"/>
                <a:ea typeface="Arial"/>
                <a:cs typeface="Arial"/>
                <a:sym typeface="Arial"/>
              </a:defRPr>
            </a:lvl9pPr>
          </a:lstStyle>
          <a:p>
            <a:endParaRPr/>
          </a:p>
        </p:txBody>
      </p:sp>
      <p:pic>
        <p:nvPicPr>
          <p:cNvPr id="16" name="Google Shape;16;p12"/>
          <p:cNvPicPr preferRelativeResize="0"/>
          <p:nvPr/>
        </p:nvPicPr>
        <p:blipFill rotWithShape="1">
          <a:blip r:embed="rId2">
            <a:alphaModFix/>
          </a:blip>
          <a:srcRect/>
          <a:stretch/>
        </p:blipFill>
        <p:spPr>
          <a:xfrm>
            <a:off x="152401" y="5772525"/>
            <a:ext cx="2820927" cy="933076"/>
          </a:xfrm>
          <a:prstGeom prst="rect">
            <a:avLst/>
          </a:prstGeom>
          <a:noFill/>
          <a:ln>
            <a:noFill/>
          </a:ln>
        </p:spPr>
      </p:pic>
    </p:spTree>
    <p:extLst>
      <p:ext uri="{BB962C8B-B14F-4D97-AF65-F5344CB8AC3E}">
        <p14:creationId xmlns:p14="http://schemas.microsoft.com/office/powerpoint/2010/main" val="99497362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Full Content - Subtitle">
  <p:cSld name="Title and Full Content - Subtitle">
    <p:spTree>
      <p:nvGrpSpPr>
        <p:cNvPr id="1" name="Shape 374"/>
        <p:cNvGrpSpPr/>
        <p:nvPr/>
      </p:nvGrpSpPr>
      <p:grpSpPr>
        <a:xfrm>
          <a:off x="0" y="0"/>
          <a:ext cx="0" cy="0"/>
          <a:chOff x="0" y="0"/>
          <a:chExt cx="0" cy="0"/>
        </a:xfrm>
      </p:grpSpPr>
      <p:sp>
        <p:nvSpPr>
          <p:cNvPr id="375" name="Google Shape;375;p68"/>
          <p:cNvSpPr txBox="1">
            <a:spLocks noGrp="1"/>
          </p:cNvSpPr>
          <p:nvPr>
            <p:ph type="body" idx="1"/>
          </p:nvPr>
        </p:nvSpPr>
        <p:spPr>
          <a:xfrm>
            <a:off x="442913" y="2103439"/>
            <a:ext cx="11306000" cy="4068800"/>
          </a:xfrm>
          <a:prstGeom prst="rect">
            <a:avLst/>
          </a:prstGeom>
          <a:noFill/>
          <a:ln>
            <a:noFill/>
          </a:ln>
        </p:spPr>
        <p:txBody>
          <a:bodyPr spcFirstLastPara="1" wrap="square" lIns="0" tIns="0" rIns="0" bIns="0" anchor="t" anchorCtr="0">
            <a:noAutofit/>
          </a:bodyPr>
          <a:lstStyle>
            <a:lvl1pPr marL="609585" marR="0" lvl="0" indent="-406390" algn="l" rtl="0">
              <a:lnSpc>
                <a:spcPct val="100000"/>
              </a:lnSpc>
              <a:spcBef>
                <a:spcPts val="0"/>
              </a:spcBef>
              <a:spcAft>
                <a:spcPts val="0"/>
              </a:spcAft>
              <a:buClr>
                <a:schemeClr val="dk1"/>
              </a:buClr>
              <a:buSzPts val="1200"/>
              <a:buFont typeface="Arial"/>
              <a:buChar char="•"/>
              <a:defRPr sz="1600" b="0" i="0" u="none" strike="noStrike" cap="none">
                <a:solidFill>
                  <a:schemeClr val="dk1"/>
                </a:solidFill>
                <a:latin typeface="Arial"/>
                <a:ea typeface="Arial"/>
                <a:cs typeface="Arial"/>
                <a:sym typeface="Arial"/>
              </a:defRPr>
            </a:lvl1pPr>
            <a:lvl2pPr marL="1219170" marR="0" lvl="1" indent="-406390" algn="l" rtl="0">
              <a:lnSpc>
                <a:spcPct val="100000"/>
              </a:lnSpc>
              <a:spcBef>
                <a:spcPts val="667"/>
              </a:spcBef>
              <a:spcAft>
                <a:spcPts val="0"/>
              </a:spcAft>
              <a:buClr>
                <a:schemeClr val="dk1"/>
              </a:buClr>
              <a:buSzPts val="1200"/>
              <a:buFont typeface="Arial"/>
              <a:buChar char="–"/>
              <a:defRPr sz="1600" b="0" i="0" u="none" strike="noStrike" cap="none">
                <a:solidFill>
                  <a:schemeClr val="dk1"/>
                </a:solidFill>
                <a:latin typeface="Arial"/>
                <a:ea typeface="Arial"/>
                <a:cs typeface="Arial"/>
                <a:sym typeface="Arial"/>
              </a:defRPr>
            </a:lvl2pPr>
            <a:lvl3pPr marL="1828754" marR="0" lvl="2" indent="-406390" algn="l" rtl="0">
              <a:lnSpc>
                <a:spcPct val="100000"/>
              </a:lnSpc>
              <a:spcBef>
                <a:spcPts val="667"/>
              </a:spcBef>
              <a:spcAft>
                <a:spcPts val="0"/>
              </a:spcAft>
              <a:buClr>
                <a:schemeClr val="dk1"/>
              </a:buClr>
              <a:buSzPts val="1200"/>
              <a:buFont typeface="Arial"/>
              <a:buChar char="•"/>
              <a:defRPr sz="1600" b="0" i="0" u="none" strike="noStrike" cap="none">
                <a:solidFill>
                  <a:schemeClr val="dk1"/>
                </a:solidFill>
                <a:latin typeface="Arial"/>
                <a:ea typeface="Arial"/>
                <a:cs typeface="Arial"/>
                <a:sym typeface="Arial"/>
              </a:defRPr>
            </a:lvl3pPr>
            <a:lvl4pPr marL="2438339" marR="0" lvl="3" indent="-406390" algn="l" rtl="0">
              <a:lnSpc>
                <a:spcPct val="100000"/>
              </a:lnSpc>
              <a:spcBef>
                <a:spcPts val="667"/>
              </a:spcBef>
              <a:spcAft>
                <a:spcPts val="0"/>
              </a:spcAft>
              <a:buClr>
                <a:schemeClr val="dk1"/>
              </a:buClr>
              <a:buSzPts val="1200"/>
              <a:buFont typeface="Arial"/>
              <a:buChar char="–"/>
              <a:defRPr sz="1600" b="0" i="0" u="none" strike="noStrike" cap="none">
                <a:solidFill>
                  <a:schemeClr val="dk1"/>
                </a:solidFill>
                <a:latin typeface="Arial"/>
                <a:ea typeface="Arial"/>
                <a:cs typeface="Arial"/>
                <a:sym typeface="Arial"/>
              </a:defRPr>
            </a:lvl4pPr>
            <a:lvl5pPr marL="3047924" marR="0" lvl="4" indent="-406390" algn="l" rtl="0">
              <a:lnSpc>
                <a:spcPct val="100000"/>
              </a:lnSpc>
              <a:spcBef>
                <a:spcPts val="667"/>
              </a:spcBef>
              <a:spcAft>
                <a:spcPts val="0"/>
              </a:spcAft>
              <a:buClr>
                <a:schemeClr val="dk1"/>
              </a:buClr>
              <a:buSzPts val="1200"/>
              <a:buFont typeface="Arial"/>
              <a:buChar char="•"/>
              <a:defRPr sz="1600" b="0" i="0" u="none" strike="noStrike" cap="none">
                <a:solidFill>
                  <a:schemeClr val="dk1"/>
                </a:solidFill>
                <a:latin typeface="Arial"/>
                <a:ea typeface="Arial"/>
                <a:cs typeface="Arial"/>
                <a:sym typeface="Arial"/>
              </a:defRPr>
            </a:lvl5pPr>
            <a:lvl6pPr marL="3657509" marR="0" lvl="5" indent="-406390" algn="l" rtl="0">
              <a:lnSpc>
                <a:spcPct val="100000"/>
              </a:lnSpc>
              <a:spcBef>
                <a:spcPts val="667"/>
              </a:spcBef>
              <a:spcAft>
                <a:spcPts val="0"/>
              </a:spcAft>
              <a:buClr>
                <a:schemeClr val="dk1"/>
              </a:buClr>
              <a:buSzPts val="1200"/>
              <a:buFont typeface="Arial"/>
              <a:buChar char="–"/>
              <a:defRPr sz="1600" b="0" i="0" u="none" strike="noStrike" cap="none">
                <a:solidFill>
                  <a:schemeClr val="dk1"/>
                </a:solidFill>
                <a:latin typeface="Arial"/>
                <a:ea typeface="Arial"/>
                <a:cs typeface="Arial"/>
                <a:sym typeface="Arial"/>
              </a:defRPr>
            </a:lvl6pPr>
            <a:lvl7pPr marL="4267093" marR="0" lvl="6" indent="-406390" algn="l" rtl="0">
              <a:lnSpc>
                <a:spcPct val="100000"/>
              </a:lnSpc>
              <a:spcBef>
                <a:spcPts val="667"/>
              </a:spcBef>
              <a:spcAft>
                <a:spcPts val="0"/>
              </a:spcAft>
              <a:buClr>
                <a:schemeClr val="dk1"/>
              </a:buClr>
              <a:buSzPts val="1200"/>
              <a:buFont typeface="Arial"/>
              <a:buChar char="•"/>
              <a:defRPr sz="1600" b="0" i="0" u="none" strike="noStrike" cap="none">
                <a:solidFill>
                  <a:schemeClr val="dk1"/>
                </a:solidFill>
                <a:latin typeface="Arial"/>
                <a:ea typeface="Arial"/>
                <a:cs typeface="Arial"/>
                <a:sym typeface="Arial"/>
              </a:defRPr>
            </a:lvl7pPr>
            <a:lvl8pPr marL="4876678" marR="0" lvl="7" indent="-406390" algn="l" rtl="0">
              <a:lnSpc>
                <a:spcPct val="100000"/>
              </a:lnSpc>
              <a:spcBef>
                <a:spcPts val="667"/>
              </a:spcBef>
              <a:spcAft>
                <a:spcPts val="0"/>
              </a:spcAft>
              <a:buClr>
                <a:schemeClr val="dk1"/>
              </a:buClr>
              <a:buSzPts val="1200"/>
              <a:buFont typeface="Arial"/>
              <a:buChar char="–"/>
              <a:defRPr sz="1600" b="0" i="0" u="none" strike="noStrike" cap="none">
                <a:solidFill>
                  <a:schemeClr val="dk1"/>
                </a:solidFill>
                <a:latin typeface="Arial"/>
                <a:ea typeface="Arial"/>
                <a:cs typeface="Arial"/>
                <a:sym typeface="Arial"/>
              </a:defRPr>
            </a:lvl8pPr>
            <a:lvl9pPr marL="5486263" marR="0" lvl="8" indent="-406390" algn="l" rtl="0">
              <a:lnSpc>
                <a:spcPct val="100000"/>
              </a:lnSpc>
              <a:spcBef>
                <a:spcPts val="667"/>
              </a:spcBef>
              <a:spcAft>
                <a:spcPts val="667"/>
              </a:spcAft>
              <a:buClr>
                <a:schemeClr val="dk1"/>
              </a:buClr>
              <a:buSzPts val="12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76" name="Google Shape;376;p68"/>
          <p:cNvSpPr txBox="1">
            <a:spLocks noGrp="1"/>
          </p:cNvSpPr>
          <p:nvPr>
            <p:ph type="title"/>
          </p:nvPr>
        </p:nvSpPr>
        <p:spPr>
          <a:xfrm>
            <a:off x="442913" y="430513"/>
            <a:ext cx="11306000" cy="502800"/>
          </a:xfrm>
          <a:prstGeom prst="rect">
            <a:avLst/>
          </a:prstGeom>
          <a:noFill/>
          <a:ln>
            <a:noFill/>
          </a:ln>
        </p:spPr>
        <p:txBody>
          <a:bodyPr spcFirstLastPara="1" wrap="square" lIns="0" tIns="0" rIns="0" bIns="0" anchor="t" anchorCtr="0">
            <a:noAutofit/>
          </a:bodyPr>
          <a:lstStyle>
            <a:lvl1pPr marR="0" lvl="0" algn="l" rtl="0">
              <a:lnSpc>
                <a:spcPct val="85000"/>
              </a:lnSpc>
              <a:spcBef>
                <a:spcPts val="0"/>
              </a:spcBef>
              <a:spcAft>
                <a:spcPts val="0"/>
              </a:spcAft>
              <a:buClr>
                <a:schemeClr val="dk1"/>
              </a:buClr>
              <a:buSzPts val="2400"/>
              <a:buFont typeface="Georgia"/>
              <a:buNone/>
              <a:defRPr sz="3200" b="0" i="0" u="none" strike="noStrike" cap="none">
                <a:solidFill>
                  <a:schemeClr val="dk1"/>
                </a:solidFill>
                <a:latin typeface="Georgia"/>
                <a:ea typeface="Georgia"/>
                <a:cs typeface="Georgia"/>
                <a:sym typeface="Georgia"/>
              </a:defRPr>
            </a:lvl1pPr>
            <a:lvl2pPr lvl="1" algn="l" rtl="0">
              <a:lnSpc>
                <a:spcPct val="100000"/>
              </a:lnSpc>
              <a:spcBef>
                <a:spcPts val="0"/>
              </a:spcBef>
              <a:spcAft>
                <a:spcPts val="0"/>
              </a:spcAft>
              <a:buSzPts val="1100"/>
              <a:buNone/>
              <a:defRPr sz="1867"/>
            </a:lvl2pPr>
            <a:lvl3pPr lvl="2" algn="l" rtl="0">
              <a:lnSpc>
                <a:spcPct val="100000"/>
              </a:lnSpc>
              <a:spcBef>
                <a:spcPts val="0"/>
              </a:spcBef>
              <a:spcAft>
                <a:spcPts val="0"/>
              </a:spcAft>
              <a:buSzPts val="1100"/>
              <a:buNone/>
              <a:defRPr sz="1867"/>
            </a:lvl3pPr>
            <a:lvl4pPr lvl="3" algn="l" rtl="0">
              <a:lnSpc>
                <a:spcPct val="100000"/>
              </a:lnSpc>
              <a:spcBef>
                <a:spcPts val="0"/>
              </a:spcBef>
              <a:spcAft>
                <a:spcPts val="0"/>
              </a:spcAft>
              <a:buSzPts val="1100"/>
              <a:buNone/>
              <a:defRPr sz="1867"/>
            </a:lvl4pPr>
            <a:lvl5pPr lvl="4" algn="l" rtl="0">
              <a:lnSpc>
                <a:spcPct val="100000"/>
              </a:lnSpc>
              <a:spcBef>
                <a:spcPts val="0"/>
              </a:spcBef>
              <a:spcAft>
                <a:spcPts val="0"/>
              </a:spcAft>
              <a:buSzPts val="1100"/>
              <a:buNone/>
              <a:defRPr sz="1867"/>
            </a:lvl5pPr>
            <a:lvl6pPr lvl="5" algn="l" rtl="0">
              <a:lnSpc>
                <a:spcPct val="100000"/>
              </a:lnSpc>
              <a:spcBef>
                <a:spcPts val="0"/>
              </a:spcBef>
              <a:spcAft>
                <a:spcPts val="0"/>
              </a:spcAft>
              <a:buSzPts val="1100"/>
              <a:buNone/>
              <a:defRPr sz="1867"/>
            </a:lvl6pPr>
            <a:lvl7pPr lvl="6" algn="l" rtl="0">
              <a:lnSpc>
                <a:spcPct val="100000"/>
              </a:lnSpc>
              <a:spcBef>
                <a:spcPts val="0"/>
              </a:spcBef>
              <a:spcAft>
                <a:spcPts val="0"/>
              </a:spcAft>
              <a:buSzPts val="1100"/>
              <a:buNone/>
              <a:defRPr sz="1867"/>
            </a:lvl7pPr>
            <a:lvl8pPr lvl="7" algn="l" rtl="0">
              <a:lnSpc>
                <a:spcPct val="100000"/>
              </a:lnSpc>
              <a:spcBef>
                <a:spcPts val="0"/>
              </a:spcBef>
              <a:spcAft>
                <a:spcPts val="0"/>
              </a:spcAft>
              <a:buSzPts val="1100"/>
              <a:buNone/>
              <a:defRPr sz="1867"/>
            </a:lvl8pPr>
            <a:lvl9pPr lvl="8" algn="l" rtl="0">
              <a:lnSpc>
                <a:spcPct val="100000"/>
              </a:lnSpc>
              <a:spcBef>
                <a:spcPts val="0"/>
              </a:spcBef>
              <a:spcAft>
                <a:spcPts val="0"/>
              </a:spcAft>
              <a:buSzPts val="1100"/>
              <a:buNone/>
              <a:defRPr sz="1867"/>
            </a:lvl9pPr>
          </a:lstStyle>
          <a:p>
            <a:endParaRPr/>
          </a:p>
        </p:txBody>
      </p:sp>
      <p:sp>
        <p:nvSpPr>
          <p:cNvPr id="377" name="Google Shape;377;p68"/>
          <p:cNvSpPr txBox="1">
            <a:spLocks noGrp="1"/>
          </p:cNvSpPr>
          <p:nvPr>
            <p:ph type="sldNum" idx="12"/>
          </p:nvPr>
        </p:nvSpPr>
        <p:spPr>
          <a:xfrm>
            <a:off x="8218489" y="6492240"/>
            <a:ext cx="3530800" cy="1372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600"/>
              <a:buFont typeface="Arial"/>
              <a:buNone/>
              <a:defRPr sz="800" b="0" i="0" u="none" strike="noStrike" cap="none">
                <a:solidFill>
                  <a:schemeClr val="dk1"/>
                </a:solidFill>
                <a:latin typeface="Arial"/>
                <a:ea typeface="Arial"/>
                <a:cs typeface="Arial"/>
                <a:sym typeface="Arial"/>
              </a:defRPr>
            </a:lvl9pPr>
          </a:lstStyle>
          <a:p>
            <a:fld id="{00000000-1234-1234-1234-123412341234}" type="slidenum">
              <a:rPr lang="en" smtClean="0"/>
              <a:pPr/>
              <a:t>‹#›</a:t>
            </a:fld>
            <a:endParaRPr lang="en"/>
          </a:p>
        </p:txBody>
      </p:sp>
      <p:sp>
        <p:nvSpPr>
          <p:cNvPr id="378" name="Google Shape;378;p68"/>
          <p:cNvSpPr txBox="1">
            <a:spLocks noGrp="1"/>
          </p:cNvSpPr>
          <p:nvPr>
            <p:ph type="subTitle" idx="2"/>
          </p:nvPr>
        </p:nvSpPr>
        <p:spPr>
          <a:xfrm>
            <a:off x="442912" y="933433"/>
            <a:ext cx="11306000" cy="886000"/>
          </a:xfrm>
          <a:prstGeom prst="rect">
            <a:avLst/>
          </a:prstGeom>
          <a:noFill/>
          <a:ln>
            <a:noFill/>
          </a:ln>
        </p:spPr>
        <p:txBody>
          <a:bodyPr spcFirstLastPara="1" wrap="square" lIns="0" tIns="0" rIns="0" bIns="0" anchor="t" anchorCtr="0">
            <a:noAutofit/>
          </a:bodyPr>
          <a:lstStyle>
            <a:lvl1pPr marR="0" lvl="0" algn="l" rtl="0">
              <a:lnSpc>
                <a:spcPct val="85000"/>
              </a:lnSpc>
              <a:spcBef>
                <a:spcPts val="0"/>
              </a:spcBef>
              <a:spcAft>
                <a:spcPts val="0"/>
              </a:spcAft>
              <a:buClr>
                <a:schemeClr val="dk1"/>
              </a:buClr>
              <a:buSzPts val="1800"/>
              <a:buFont typeface="Arial"/>
              <a:buNone/>
              <a:defRPr sz="2400" b="0" i="0" u="none" strike="noStrike" cap="none">
                <a:solidFill>
                  <a:schemeClr val="dk1"/>
                </a:solidFill>
                <a:latin typeface="Arial"/>
                <a:ea typeface="Arial"/>
                <a:cs typeface="Arial"/>
                <a:sym typeface="Arial"/>
              </a:defRPr>
            </a:lvl1pPr>
            <a:lvl2pPr marR="0" lvl="1" algn="l" rtl="0">
              <a:lnSpc>
                <a:spcPct val="85000"/>
              </a:lnSpc>
              <a:spcBef>
                <a:spcPts val="0"/>
              </a:spcBef>
              <a:spcAft>
                <a:spcPts val="0"/>
              </a:spcAft>
              <a:buClr>
                <a:schemeClr val="dk1"/>
              </a:buClr>
              <a:buSzPts val="1800"/>
              <a:buFont typeface="Arial"/>
              <a:buNone/>
              <a:defRPr sz="2400" b="0" i="0" u="none" strike="noStrike" cap="none">
                <a:solidFill>
                  <a:schemeClr val="dk1"/>
                </a:solidFill>
                <a:latin typeface="Arial"/>
                <a:ea typeface="Arial"/>
                <a:cs typeface="Arial"/>
                <a:sym typeface="Arial"/>
              </a:defRPr>
            </a:lvl2pPr>
            <a:lvl3pPr marR="0" lvl="2" algn="l" rtl="0">
              <a:lnSpc>
                <a:spcPct val="85000"/>
              </a:lnSpc>
              <a:spcBef>
                <a:spcPts val="0"/>
              </a:spcBef>
              <a:spcAft>
                <a:spcPts val="0"/>
              </a:spcAft>
              <a:buClr>
                <a:schemeClr val="dk1"/>
              </a:buClr>
              <a:buSzPts val="1800"/>
              <a:buFont typeface="Arial"/>
              <a:buNone/>
              <a:defRPr sz="2400" b="0" i="0" u="none" strike="noStrike" cap="none">
                <a:solidFill>
                  <a:schemeClr val="dk1"/>
                </a:solidFill>
                <a:latin typeface="Arial"/>
                <a:ea typeface="Arial"/>
                <a:cs typeface="Arial"/>
                <a:sym typeface="Arial"/>
              </a:defRPr>
            </a:lvl3pPr>
            <a:lvl4pPr marR="0" lvl="3" algn="l" rtl="0">
              <a:lnSpc>
                <a:spcPct val="85000"/>
              </a:lnSpc>
              <a:spcBef>
                <a:spcPts val="0"/>
              </a:spcBef>
              <a:spcAft>
                <a:spcPts val="0"/>
              </a:spcAft>
              <a:buClr>
                <a:schemeClr val="dk1"/>
              </a:buClr>
              <a:buSzPts val="1800"/>
              <a:buFont typeface="Arial"/>
              <a:buNone/>
              <a:defRPr sz="2400" b="0" i="0" u="none" strike="noStrike" cap="none">
                <a:solidFill>
                  <a:schemeClr val="dk1"/>
                </a:solidFill>
                <a:latin typeface="Arial"/>
                <a:ea typeface="Arial"/>
                <a:cs typeface="Arial"/>
                <a:sym typeface="Arial"/>
              </a:defRPr>
            </a:lvl4pPr>
            <a:lvl5pPr marR="0" lvl="4" algn="l" rtl="0">
              <a:lnSpc>
                <a:spcPct val="85000"/>
              </a:lnSpc>
              <a:spcBef>
                <a:spcPts val="0"/>
              </a:spcBef>
              <a:spcAft>
                <a:spcPts val="0"/>
              </a:spcAft>
              <a:buClr>
                <a:schemeClr val="dk1"/>
              </a:buClr>
              <a:buSzPts val="1800"/>
              <a:buFont typeface="Arial"/>
              <a:buNone/>
              <a:defRPr sz="2400" b="0" i="0" u="none" strike="noStrike" cap="none">
                <a:solidFill>
                  <a:schemeClr val="dk1"/>
                </a:solidFill>
                <a:latin typeface="Arial"/>
                <a:ea typeface="Arial"/>
                <a:cs typeface="Arial"/>
                <a:sym typeface="Arial"/>
              </a:defRPr>
            </a:lvl5pPr>
            <a:lvl6pPr marR="0" lvl="5" algn="l" rtl="0">
              <a:lnSpc>
                <a:spcPct val="85000"/>
              </a:lnSpc>
              <a:spcBef>
                <a:spcPts val="0"/>
              </a:spcBef>
              <a:spcAft>
                <a:spcPts val="0"/>
              </a:spcAft>
              <a:buClr>
                <a:schemeClr val="dk1"/>
              </a:buClr>
              <a:buSzPts val="1800"/>
              <a:buFont typeface="Arial"/>
              <a:buNone/>
              <a:defRPr sz="2400" b="0" i="0" u="none" strike="noStrike" cap="none">
                <a:solidFill>
                  <a:schemeClr val="dk1"/>
                </a:solidFill>
                <a:latin typeface="Arial"/>
                <a:ea typeface="Arial"/>
                <a:cs typeface="Arial"/>
                <a:sym typeface="Arial"/>
              </a:defRPr>
            </a:lvl6pPr>
            <a:lvl7pPr marR="0" lvl="6" algn="l" rtl="0">
              <a:lnSpc>
                <a:spcPct val="85000"/>
              </a:lnSpc>
              <a:spcBef>
                <a:spcPts val="0"/>
              </a:spcBef>
              <a:spcAft>
                <a:spcPts val="0"/>
              </a:spcAft>
              <a:buClr>
                <a:schemeClr val="dk1"/>
              </a:buClr>
              <a:buSzPts val="1800"/>
              <a:buFont typeface="Arial"/>
              <a:buNone/>
              <a:defRPr sz="2400" b="0" i="0" u="none" strike="noStrike" cap="none">
                <a:solidFill>
                  <a:schemeClr val="dk1"/>
                </a:solidFill>
                <a:latin typeface="Arial"/>
                <a:ea typeface="Arial"/>
                <a:cs typeface="Arial"/>
                <a:sym typeface="Arial"/>
              </a:defRPr>
            </a:lvl7pPr>
            <a:lvl8pPr marR="0" lvl="7" algn="l" rtl="0">
              <a:lnSpc>
                <a:spcPct val="85000"/>
              </a:lnSpc>
              <a:spcBef>
                <a:spcPts val="0"/>
              </a:spcBef>
              <a:spcAft>
                <a:spcPts val="0"/>
              </a:spcAft>
              <a:buClr>
                <a:schemeClr val="dk1"/>
              </a:buClr>
              <a:buSzPts val="1800"/>
              <a:buFont typeface="Arial"/>
              <a:buNone/>
              <a:defRPr sz="2400" b="0" i="0" u="none" strike="noStrike" cap="none">
                <a:solidFill>
                  <a:schemeClr val="dk1"/>
                </a:solidFill>
                <a:latin typeface="Arial"/>
                <a:ea typeface="Arial"/>
                <a:cs typeface="Arial"/>
                <a:sym typeface="Arial"/>
              </a:defRPr>
            </a:lvl8pPr>
            <a:lvl9pPr marR="0" lvl="8" algn="l" rtl="0">
              <a:lnSpc>
                <a:spcPct val="85000"/>
              </a:lnSpc>
              <a:spcBef>
                <a:spcPts val="0"/>
              </a:spcBef>
              <a:spcAft>
                <a:spcPts val="0"/>
              </a:spcAft>
              <a:buClr>
                <a:schemeClr val="dk1"/>
              </a:buClr>
              <a:buSzPts val="1800"/>
              <a:buFont typeface="Arial"/>
              <a:buNone/>
              <a:defRPr sz="24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8510929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C0DC1-9B58-1290-BFFD-F9726837896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93F42CB-D813-A27C-CEB0-4ABEC9F6D997}"/>
              </a:ext>
            </a:extLst>
          </p:cNvPr>
          <p:cNvSpPr>
            <a:spLocks noGrp="1"/>
          </p:cNvSpPr>
          <p:nvPr>
            <p:ph sz="half" idx="1"/>
          </p:nvPr>
        </p:nvSpPr>
        <p:spPr>
          <a:xfrm>
            <a:off x="838200" y="1139124"/>
            <a:ext cx="5181600" cy="50378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1E848F7-E194-B9E9-F080-9E6D89CDFAD1}"/>
              </a:ext>
            </a:extLst>
          </p:cNvPr>
          <p:cNvSpPr>
            <a:spLocks noGrp="1"/>
          </p:cNvSpPr>
          <p:nvPr>
            <p:ph sz="half" idx="2"/>
          </p:nvPr>
        </p:nvSpPr>
        <p:spPr>
          <a:xfrm>
            <a:off x="6172200" y="1139124"/>
            <a:ext cx="5181600" cy="50378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A13D868-DB10-E502-7300-6DE613492AEA}"/>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95F71EA6-23B6-14F6-95F8-AA74D7F5A2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4C3F5E-7EE1-9013-DAFE-B9D88262727C}"/>
              </a:ext>
            </a:extLst>
          </p:cNvPr>
          <p:cNvSpPr>
            <a:spLocks noGrp="1"/>
          </p:cNvSpPr>
          <p:nvPr>
            <p:ph type="sldNum" sz="quarter" idx="12"/>
          </p:nvPr>
        </p:nvSpPr>
        <p:spPr/>
        <p:txBody>
          <a:bodyPr/>
          <a:lstStyle/>
          <a:p>
            <a:fld id="{12195023-BB40-4A1F-8FA6-399339394B34}" type="slidenum">
              <a:rPr lang="en-GB" smtClean="0"/>
              <a:t>‹#›</a:t>
            </a:fld>
            <a:endParaRPr lang="en-GB"/>
          </a:p>
        </p:txBody>
      </p:sp>
    </p:spTree>
    <p:extLst>
      <p:ext uri="{BB962C8B-B14F-4D97-AF65-F5344CB8AC3E}">
        <p14:creationId xmlns:p14="http://schemas.microsoft.com/office/powerpoint/2010/main" val="17241175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D8A57-FA05-68F2-2CC7-FDC379C0AC00}"/>
              </a:ext>
            </a:extLst>
          </p:cNvPr>
          <p:cNvSpPr>
            <a:spLocks noGrp="1"/>
          </p:cNvSpPr>
          <p:nvPr>
            <p:ph type="title"/>
          </p:nvPr>
        </p:nvSpPr>
        <p:spPr>
          <a:xfrm>
            <a:off x="0" y="0"/>
            <a:ext cx="12192000" cy="468000"/>
          </a:xfrm>
        </p:spPr>
        <p:txBody>
          <a:bodyPr/>
          <a:lstStyle/>
          <a:p>
            <a:r>
              <a:rPr lang="en-GB"/>
              <a:t>Click to edit Master title style</a:t>
            </a:r>
          </a:p>
        </p:txBody>
      </p:sp>
      <p:sp>
        <p:nvSpPr>
          <p:cNvPr id="3" name="Text Placeholder 2">
            <a:extLst>
              <a:ext uri="{FF2B5EF4-FFF2-40B4-BE49-F238E27FC236}">
                <a16:creationId xmlns:a16="http://schemas.microsoft.com/office/drawing/2014/main" id="{4571C39D-C388-6DF4-4021-688272485B67}"/>
              </a:ext>
            </a:extLst>
          </p:cNvPr>
          <p:cNvSpPr>
            <a:spLocks noGrp="1"/>
          </p:cNvSpPr>
          <p:nvPr>
            <p:ph type="body" idx="1"/>
          </p:nvPr>
        </p:nvSpPr>
        <p:spPr>
          <a:xfrm>
            <a:off x="839788" y="668337"/>
            <a:ext cx="5157787" cy="101282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C766333-348C-FEDF-E75D-8D7CAE96FBB7}"/>
              </a:ext>
            </a:extLst>
          </p:cNvPr>
          <p:cNvSpPr>
            <a:spLocks noGrp="1"/>
          </p:cNvSpPr>
          <p:nvPr>
            <p:ph sz="half" idx="2"/>
          </p:nvPr>
        </p:nvSpPr>
        <p:spPr>
          <a:xfrm>
            <a:off x="839788" y="1681163"/>
            <a:ext cx="5157787" cy="4508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5F6E7B9-720B-53A0-652E-E0E02AD70CF9}"/>
              </a:ext>
            </a:extLst>
          </p:cNvPr>
          <p:cNvSpPr>
            <a:spLocks noGrp="1"/>
          </p:cNvSpPr>
          <p:nvPr>
            <p:ph type="body" sz="quarter" idx="3"/>
          </p:nvPr>
        </p:nvSpPr>
        <p:spPr>
          <a:xfrm>
            <a:off x="6172200" y="668337"/>
            <a:ext cx="5183188" cy="101282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5F26504-8847-51C8-777C-F76131F8E1F7}"/>
              </a:ext>
            </a:extLst>
          </p:cNvPr>
          <p:cNvSpPr>
            <a:spLocks noGrp="1"/>
          </p:cNvSpPr>
          <p:nvPr>
            <p:ph sz="quarter" idx="4"/>
          </p:nvPr>
        </p:nvSpPr>
        <p:spPr>
          <a:xfrm>
            <a:off x="6172200" y="1681163"/>
            <a:ext cx="5183188" cy="4508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8313A43E-FE5E-8F04-12A6-FECC8A6E4198}"/>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B981DC6D-6D76-E03F-A804-96E60206FB1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A1CB66D-9945-1F9A-8AF8-760DB52E10D1}"/>
              </a:ext>
            </a:extLst>
          </p:cNvPr>
          <p:cNvSpPr>
            <a:spLocks noGrp="1"/>
          </p:cNvSpPr>
          <p:nvPr>
            <p:ph type="sldNum" sz="quarter" idx="12"/>
          </p:nvPr>
        </p:nvSpPr>
        <p:spPr/>
        <p:txBody>
          <a:bodyPr/>
          <a:lstStyle/>
          <a:p>
            <a:fld id="{12195023-BB40-4A1F-8FA6-399339394B34}" type="slidenum">
              <a:rPr lang="en-GB" smtClean="0"/>
              <a:t>‹#›</a:t>
            </a:fld>
            <a:endParaRPr lang="en-GB"/>
          </a:p>
        </p:txBody>
      </p:sp>
    </p:spTree>
    <p:extLst>
      <p:ext uri="{BB962C8B-B14F-4D97-AF65-F5344CB8AC3E}">
        <p14:creationId xmlns:p14="http://schemas.microsoft.com/office/powerpoint/2010/main" val="6224962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00A1E-ECAA-9FA4-8B21-A0F2AE0C127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9CB982A-FCD0-C1E2-123C-C6957F094CA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69E2C06-06FD-AFA7-78A0-CA9B271923E7}"/>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2CFC2996-11B5-03FE-9F6F-B6DA5AC93B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9FCCA6-8159-544F-356A-3B7F50C01671}"/>
              </a:ext>
            </a:extLst>
          </p:cNvPr>
          <p:cNvSpPr>
            <a:spLocks noGrp="1"/>
          </p:cNvSpPr>
          <p:nvPr>
            <p:ph type="sldNum" sz="quarter" idx="12"/>
          </p:nvPr>
        </p:nvSpPr>
        <p:spPr/>
        <p:txBody>
          <a:bodyPr/>
          <a:lstStyle/>
          <a:p>
            <a:fld id="{12195023-BB40-4A1F-8FA6-399339394B34}" type="slidenum">
              <a:rPr lang="en-GB" smtClean="0"/>
              <a:t>‹#›</a:t>
            </a:fld>
            <a:endParaRPr lang="en-GB"/>
          </a:p>
        </p:txBody>
      </p:sp>
    </p:spTree>
    <p:extLst>
      <p:ext uri="{BB962C8B-B14F-4D97-AF65-F5344CB8AC3E}">
        <p14:creationId xmlns:p14="http://schemas.microsoft.com/office/powerpoint/2010/main" val="4593275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White Logo">
    <p:bg>
      <p:bgPr>
        <a:solidFill>
          <a:schemeClr val="tx2"/>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0236DDF-92C6-31E1-CA62-957043420A7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567" t="9925" b="5104"/>
          <a:stretch/>
        </p:blipFill>
        <p:spPr>
          <a:xfrm>
            <a:off x="0" y="0"/>
            <a:ext cx="3710400" cy="6858000"/>
          </a:xfrm>
          <a:prstGeom prst="rect">
            <a:avLst/>
          </a:prstGeom>
        </p:spPr>
      </p:pic>
      <p:sp>
        <p:nvSpPr>
          <p:cNvPr id="3" name="Subtitle 2">
            <a:extLst>
              <a:ext uri="{FF2B5EF4-FFF2-40B4-BE49-F238E27FC236}">
                <a16:creationId xmlns:a16="http://schemas.microsoft.com/office/drawing/2014/main" id="{025BFDFD-EC0A-2998-4730-8DF471530947}"/>
              </a:ext>
            </a:extLst>
          </p:cNvPr>
          <p:cNvSpPr>
            <a:spLocks noGrp="1"/>
          </p:cNvSpPr>
          <p:nvPr>
            <p:ph type="subTitle" idx="1" hasCustomPrompt="1"/>
          </p:nvPr>
        </p:nvSpPr>
        <p:spPr>
          <a:xfrm>
            <a:off x="4431600" y="4788000"/>
            <a:ext cx="7041600" cy="324000"/>
          </a:xfrm>
          <a:prstGeom prst="rect">
            <a:avLst/>
          </a:prstGeom>
        </p:spPr>
        <p:txBody>
          <a:bodyPr>
            <a:noAutofit/>
          </a:bodyPr>
          <a:lstStyle>
            <a:lvl1pPr marL="0" indent="0" algn="l">
              <a:lnSpc>
                <a:spcPct val="90000"/>
              </a:lnSpc>
              <a:spcBef>
                <a:spcPts val="0"/>
              </a:spcBef>
              <a:buNone/>
              <a:defRPr sz="2400" b="1" i="0">
                <a:solidFill>
                  <a:schemeClr val="bg2"/>
                </a:solidFill>
                <a:latin typeface="Century Gothic" panose="020B0502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Subtitle Master Style</a:t>
            </a:r>
            <a:endParaRPr lang="en-US"/>
          </a:p>
        </p:txBody>
      </p:sp>
      <p:sp>
        <p:nvSpPr>
          <p:cNvPr id="2" name="Title 1">
            <a:extLst>
              <a:ext uri="{FF2B5EF4-FFF2-40B4-BE49-F238E27FC236}">
                <a16:creationId xmlns:a16="http://schemas.microsoft.com/office/drawing/2014/main" id="{12E64663-B93F-29E6-8DA3-619850BD7BE2}"/>
              </a:ext>
            </a:extLst>
          </p:cNvPr>
          <p:cNvSpPr>
            <a:spLocks noGrp="1"/>
          </p:cNvSpPr>
          <p:nvPr>
            <p:ph type="ctrTitle" hasCustomPrompt="1"/>
          </p:nvPr>
        </p:nvSpPr>
        <p:spPr>
          <a:xfrm>
            <a:off x="4431600" y="2124000"/>
            <a:ext cx="7041600" cy="2340000"/>
          </a:xfrm>
          <a:prstGeom prst="rect">
            <a:avLst/>
          </a:prstGeom>
          <a:noFill/>
        </p:spPr>
        <p:txBody>
          <a:bodyPr lIns="0" tIns="0" rIns="0" bIns="0" anchor="b"/>
          <a:lstStyle>
            <a:lvl1pPr algn="l">
              <a:lnSpc>
                <a:spcPct val="90000"/>
              </a:lnSpc>
              <a:defRPr sz="5000" b="1" i="0" cap="none" baseline="0">
                <a:solidFill>
                  <a:schemeClr val="bg2"/>
                </a:solidFill>
                <a:latin typeface="Georgia" panose="02040502050405020303" pitchFamily="18" charset="0"/>
                <a:cs typeface="Gill Sans Nova Light" panose="020F0302020204030204" pitchFamily="34" charset="0"/>
              </a:defRPr>
            </a:lvl1pPr>
          </a:lstStyle>
          <a:p>
            <a:r>
              <a:rPr lang="en-GB"/>
              <a:t>Click to Edit Title Master Style</a:t>
            </a:r>
            <a:endParaRPr lang="en-US"/>
          </a:p>
        </p:txBody>
      </p:sp>
      <p:sp>
        <p:nvSpPr>
          <p:cNvPr id="9" name="Rectangle 8">
            <a:extLst>
              <a:ext uri="{FF2B5EF4-FFF2-40B4-BE49-F238E27FC236}">
                <a16:creationId xmlns:a16="http://schemas.microsoft.com/office/drawing/2014/main" id="{AD01BC66-F491-C084-397D-47FBC6319280}"/>
              </a:ext>
            </a:extLst>
          </p:cNvPr>
          <p:cNvSpPr/>
          <p:nvPr userDrawn="1"/>
        </p:nvSpPr>
        <p:spPr>
          <a:xfrm>
            <a:off x="4431600" y="4536000"/>
            <a:ext cx="827999" cy="54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19" name="Rectangle 18">
            <a:extLst>
              <a:ext uri="{FF2B5EF4-FFF2-40B4-BE49-F238E27FC236}">
                <a16:creationId xmlns:a16="http://schemas.microsoft.com/office/drawing/2014/main" id="{765C0A42-545B-193E-D23E-DB2D20A976C1}"/>
              </a:ext>
            </a:extLst>
          </p:cNvPr>
          <p:cNvSpPr>
            <a:spLocks/>
          </p:cNvSpPr>
          <p:nvPr userDrawn="1"/>
        </p:nvSpPr>
        <p:spPr>
          <a:xfrm>
            <a:off x="4431600" y="-1"/>
            <a:ext cx="77604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5" name="Rectangle 4">
            <a:extLst>
              <a:ext uri="{FF2B5EF4-FFF2-40B4-BE49-F238E27FC236}">
                <a16:creationId xmlns:a16="http://schemas.microsoft.com/office/drawing/2014/main" id="{BA93D715-4C43-F7C1-CDAA-4EE4C656957D}"/>
              </a:ext>
            </a:extLst>
          </p:cNvPr>
          <p:cNvSpPr/>
          <p:nvPr userDrawn="1"/>
        </p:nvSpPr>
        <p:spPr>
          <a:xfrm>
            <a:off x="0" y="6480000"/>
            <a:ext cx="4248000" cy="54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10" name="Subtitle 2">
            <a:extLst>
              <a:ext uri="{FF2B5EF4-FFF2-40B4-BE49-F238E27FC236}">
                <a16:creationId xmlns:a16="http://schemas.microsoft.com/office/drawing/2014/main" id="{7A19EFFB-2214-B92E-EDD6-33DC9E3736ED}"/>
              </a:ext>
            </a:extLst>
          </p:cNvPr>
          <p:cNvSpPr txBox="1">
            <a:spLocks/>
          </p:cNvSpPr>
          <p:nvPr userDrawn="1"/>
        </p:nvSpPr>
        <p:spPr>
          <a:xfrm>
            <a:off x="4431600" y="6270172"/>
            <a:ext cx="2948914" cy="316080"/>
          </a:xfrm>
          <a:prstGeom prst="rect">
            <a:avLst/>
          </a:prstGeom>
        </p:spPr>
        <p:txBody>
          <a:bodyPr vert="horz" lIns="0" tIns="0" rIns="0" bIns="0" rtlCol="0" anchor="b">
            <a:noAutofit/>
          </a:bodyPr>
          <a:lstStyle>
            <a:lvl1pPr marL="0" indent="0" algn="l" defTabSz="914400" rtl="0" eaLnBrk="1" latinLnBrk="0" hangingPunct="1">
              <a:lnSpc>
                <a:spcPct val="90000"/>
              </a:lnSpc>
              <a:spcBef>
                <a:spcPts val="0"/>
              </a:spcBef>
              <a:buClr>
                <a:schemeClr val="accent5"/>
              </a:buClr>
              <a:buFont typeface="Arial" panose="020B0604020202020204" pitchFamily="34" charset="0"/>
              <a:buNone/>
              <a:defRPr sz="2200" b="0" i="0" kern="1200">
                <a:solidFill>
                  <a:schemeClr val="bg2"/>
                </a:solidFill>
                <a:latin typeface="Century Gothic" panose="020B0502020202020204" pitchFamily="34" charset="0"/>
                <a:ea typeface="+mn-ea"/>
                <a:cs typeface="Arial" panose="020B0604020202020204" pitchFamily="34" charset="0"/>
              </a:defRPr>
            </a:lvl1pPr>
            <a:lvl2pPr marL="457189" indent="0" algn="ctr" defTabSz="914400" rtl="0" eaLnBrk="1" latinLnBrk="0" hangingPunct="1">
              <a:lnSpc>
                <a:spcPct val="100000"/>
              </a:lnSpc>
              <a:spcBef>
                <a:spcPts val="1500"/>
              </a:spcBef>
              <a:buClr>
                <a:schemeClr val="accent2"/>
              </a:buClr>
              <a:buFont typeface="Arial" panose="020B0604020202020204" pitchFamily="34" charset="0"/>
              <a:buNone/>
              <a:defRPr sz="2000" b="0" i="0" kern="1200">
                <a:solidFill>
                  <a:schemeClr val="tx2"/>
                </a:solidFill>
                <a:latin typeface="Century Gothic" panose="020B0502020202020204" pitchFamily="34" charset="0"/>
                <a:ea typeface="+mn-ea"/>
                <a:cs typeface="Gill Sans Nova Light" panose="020F0302020204030204" pitchFamily="34" charset="0"/>
              </a:defRPr>
            </a:lvl2pPr>
            <a:lvl3pPr marL="914377" indent="0" algn="ctr" defTabSz="914400" rtl="0" eaLnBrk="1" latinLnBrk="0" hangingPunct="1">
              <a:lnSpc>
                <a:spcPct val="100000"/>
              </a:lnSpc>
              <a:spcBef>
                <a:spcPts val="1500"/>
              </a:spcBef>
              <a:buClr>
                <a:schemeClr val="accent3"/>
              </a:buClr>
              <a:buFont typeface="Arial" panose="020B0604020202020204" pitchFamily="34" charset="0"/>
              <a:buNone/>
              <a:defRPr sz="1800" b="0" i="0" kern="1200">
                <a:solidFill>
                  <a:schemeClr val="tx2"/>
                </a:solidFill>
                <a:latin typeface="Century Gothic" panose="020B0502020202020204" pitchFamily="34" charset="0"/>
                <a:ea typeface="+mn-ea"/>
                <a:cs typeface="Gill Sans Nova Light" panose="020F0302020204030204" pitchFamily="34" charset="0"/>
              </a:defRPr>
            </a:lvl3pPr>
            <a:lvl4pPr marL="1371566" indent="0" algn="ctr" defTabSz="914400" rtl="0" eaLnBrk="1" latinLnBrk="0" hangingPunct="1">
              <a:lnSpc>
                <a:spcPct val="100000"/>
              </a:lnSpc>
              <a:spcBef>
                <a:spcPts val="1500"/>
              </a:spcBef>
              <a:buClr>
                <a:schemeClr val="accent1">
                  <a:lumMod val="40000"/>
                  <a:lumOff val="60000"/>
                </a:schemeClr>
              </a:buClr>
              <a:buFont typeface="Arial" panose="020B0604020202020204" pitchFamily="34" charset="0"/>
              <a:buNone/>
              <a:defRPr sz="1600" b="0" i="0" kern="1200">
                <a:solidFill>
                  <a:schemeClr val="tx2"/>
                </a:solidFill>
                <a:latin typeface="Century Gothic" panose="020B0502020202020204" pitchFamily="34" charset="0"/>
                <a:ea typeface="+mn-ea"/>
                <a:cs typeface="Gill Sans Nova Light" panose="020F0302020204030204" pitchFamily="34" charset="0"/>
              </a:defRPr>
            </a:lvl4pPr>
            <a:lvl5pPr marL="1828754" indent="0" algn="ctr" defTabSz="914400" rtl="0" eaLnBrk="1" latinLnBrk="0" hangingPunct="1">
              <a:lnSpc>
                <a:spcPct val="100000"/>
              </a:lnSpc>
              <a:spcBef>
                <a:spcPts val="1500"/>
              </a:spcBef>
              <a:buFont typeface="Arial" panose="020B0604020202020204" pitchFamily="34" charset="0"/>
              <a:buNone/>
              <a:defRPr sz="1600" b="0" i="0" kern="1200">
                <a:solidFill>
                  <a:schemeClr val="tx1"/>
                </a:solidFill>
                <a:latin typeface="Gill Sans Nova" panose="020B0602020104020203" pitchFamily="34" charset="0"/>
                <a:ea typeface="+mn-ea"/>
                <a:cs typeface="Gill Sans Nova Light" panose="020F0302020204030204" pitchFamily="34" charset="0"/>
              </a:defRPr>
            </a:lvl5pPr>
            <a:lvl6pPr marL="2285943"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500" b="0" i="0">
                <a:solidFill>
                  <a:srgbClr val="FFF1E5"/>
                </a:solidFill>
                <a:effectLst/>
                <a:latin typeface="Century Gothic" panose="020B0502020202020204" pitchFamily="34" charset="0"/>
              </a:rPr>
              <a:t>RETHINKPARTNERS.CO.UK</a:t>
            </a:r>
          </a:p>
        </p:txBody>
      </p:sp>
      <p:sp>
        <p:nvSpPr>
          <p:cNvPr id="13" name="Text Placeholder 12">
            <a:extLst>
              <a:ext uri="{FF2B5EF4-FFF2-40B4-BE49-F238E27FC236}">
                <a16:creationId xmlns:a16="http://schemas.microsoft.com/office/drawing/2014/main" id="{E8119521-4501-6D90-8316-1E828DB0AA3C}"/>
              </a:ext>
            </a:extLst>
          </p:cNvPr>
          <p:cNvSpPr>
            <a:spLocks noGrp="1"/>
          </p:cNvSpPr>
          <p:nvPr>
            <p:ph type="body" sz="quarter" idx="10" hasCustomPrompt="1"/>
          </p:nvPr>
        </p:nvSpPr>
        <p:spPr>
          <a:xfrm>
            <a:off x="4431264" y="5184000"/>
            <a:ext cx="7041600" cy="324000"/>
          </a:xfrm>
        </p:spPr>
        <p:txBody>
          <a:bodyPr/>
          <a:lstStyle>
            <a:lvl1pPr marL="0" indent="0">
              <a:spcBef>
                <a:spcPts val="0"/>
              </a:spcBef>
              <a:buFontTx/>
              <a:buNone/>
              <a:defRPr b="0" i="0">
                <a:solidFill>
                  <a:schemeClr val="accent5"/>
                </a:solidFill>
                <a:latin typeface="Century Gothic" panose="020B0502020202020204" pitchFamily="34" charset="0"/>
              </a:defRPr>
            </a:lvl1pPr>
          </a:lstStyle>
          <a:p>
            <a:r>
              <a:rPr lang="en-GB"/>
              <a:t>Click to Edit Date</a:t>
            </a:r>
            <a:endParaRPr lang="en-US"/>
          </a:p>
        </p:txBody>
      </p:sp>
      <p:pic>
        <p:nvPicPr>
          <p:cNvPr id="6" name="Picture 5" descr="A white text on a black background&#10;&#10;AI-generated content may be incorrect.">
            <a:extLst>
              <a:ext uri="{FF2B5EF4-FFF2-40B4-BE49-F238E27FC236}">
                <a16:creationId xmlns:a16="http://schemas.microsoft.com/office/drawing/2014/main" id="{19D7A7D9-A5BD-02B0-74D6-A44F46459A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9999" y="432000"/>
            <a:ext cx="2271294" cy="720000"/>
          </a:xfrm>
          <a:prstGeom prst="rect">
            <a:avLst/>
          </a:prstGeom>
        </p:spPr>
      </p:pic>
    </p:spTree>
    <p:extLst>
      <p:ext uri="{BB962C8B-B14F-4D97-AF65-F5344CB8AC3E}">
        <p14:creationId xmlns:p14="http://schemas.microsoft.com/office/powerpoint/2010/main" val="24334588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accent2"/>
        </a:solidFill>
        <a:effectLst/>
      </p:bgPr>
    </p:bg>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id="{7896DD63-5D32-07E7-9C1C-4FBB2D38A469}"/>
              </a:ext>
            </a:extLst>
          </p:cNvPr>
          <p:cNvSpPr>
            <a:spLocks noGrp="1"/>
          </p:cNvSpPr>
          <p:nvPr>
            <p:ph type="subTitle" idx="1" hasCustomPrompt="1"/>
          </p:nvPr>
        </p:nvSpPr>
        <p:spPr>
          <a:xfrm>
            <a:off x="720000" y="1548000"/>
            <a:ext cx="7200000" cy="4735234"/>
          </a:xfrm>
          <a:prstGeom prst="rect">
            <a:avLst/>
          </a:prstGeom>
        </p:spPr>
        <p:txBody>
          <a:bodyPr>
            <a:noAutofit/>
          </a:bodyPr>
          <a:lstStyle>
            <a:lvl1pPr marL="468000" indent="-468000" algn="l">
              <a:lnSpc>
                <a:spcPct val="100000"/>
              </a:lnSpc>
              <a:spcBef>
                <a:spcPts val="1000"/>
              </a:spcBef>
              <a:buClr>
                <a:schemeClr val="accent5"/>
              </a:buClr>
              <a:buFont typeface="+mj-lt"/>
              <a:buAutoNum type="arabicPeriod"/>
              <a:defRPr sz="2000" b="0" i="0">
                <a:solidFill>
                  <a:schemeClr val="tx2"/>
                </a:solidFill>
                <a:latin typeface="Century Gothic" panose="020B0502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Content List</a:t>
            </a:r>
          </a:p>
          <a:p>
            <a:endParaRPr lang="en-US"/>
          </a:p>
        </p:txBody>
      </p:sp>
      <p:sp>
        <p:nvSpPr>
          <p:cNvPr id="14" name="Rectangle 13">
            <a:extLst>
              <a:ext uri="{FF2B5EF4-FFF2-40B4-BE49-F238E27FC236}">
                <a16:creationId xmlns:a16="http://schemas.microsoft.com/office/drawing/2014/main" id="{4B8EBB9D-A842-E9AC-2909-D9E4571EF8EC}"/>
              </a:ext>
            </a:extLst>
          </p:cNvPr>
          <p:cNvSpPr/>
          <p:nvPr userDrawn="1"/>
        </p:nvSpPr>
        <p:spPr>
          <a:xfrm>
            <a:off x="0" y="6804000"/>
            <a:ext cx="720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 name="Rectangle 1">
            <a:extLst>
              <a:ext uri="{FF2B5EF4-FFF2-40B4-BE49-F238E27FC236}">
                <a16:creationId xmlns:a16="http://schemas.microsoft.com/office/drawing/2014/main" id="{6AEBA605-9B88-F97C-564D-D92BA43A9030}"/>
              </a:ext>
            </a:extLst>
          </p:cNvPr>
          <p:cNvSpPr/>
          <p:nvPr userDrawn="1"/>
        </p:nvSpPr>
        <p:spPr>
          <a:xfrm>
            <a:off x="8480400" y="0"/>
            <a:ext cx="37116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4" name="Picture 3">
            <a:extLst>
              <a:ext uri="{FF2B5EF4-FFF2-40B4-BE49-F238E27FC236}">
                <a16:creationId xmlns:a16="http://schemas.microsoft.com/office/drawing/2014/main" id="{267192F7-6B5F-EA75-BDAD-DD6FB8B72A7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555" t="5436" r="2" b="9592"/>
          <a:stretch/>
        </p:blipFill>
        <p:spPr>
          <a:xfrm>
            <a:off x="8480400" y="0"/>
            <a:ext cx="3711600" cy="6858001"/>
          </a:xfrm>
          <a:prstGeom prst="rect">
            <a:avLst/>
          </a:prstGeom>
        </p:spPr>
      </p:pic>
      <p:sp>
        <p:nvSpPr>
          <p:cNvPr id="5" name="Rectangle 4">
            <a:extLst>
              <a:ext uri="{FF2B5EF4-FFF2-40B4-BE49-F238E27FC236}">
                <a16:creationId xmlns:a16="http://schemas.microsoft.com/office/drawing/2014/main" id="{1DFDEF1C-B781-F6D6-C709-4C8250A91318}"/>
              </a:ext>
            </a:extLst>
          </p:cNvPr>
          <p:cNvSpPr>
            <a:spLocks/>
          </p:cNvSpPr>
          <p:nvPr userDrawn="1"/>
        </p:nvSpPr>
        <p:spPr>
          <a:xfrm>
            <a:off x="8480400" y="0"/>
            <a:ext cx="37116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9" name="Title 2">
            <a:extLst>
              <a:ext uri="{FF2B5EF4-FFF2-40B4-BE49-F238E27FC236}">
                <a16:creationId xmlns:a16="http://schemas.microsoft.com/office/drawing/2014/main" id="{8AB30751-7273-E992-BA88-4977F0AA8F5F}"/>
              </a:ext>
            </a:extLst>
          </p:cNvPr>
          <p:cNvSpPr txBox="1">
            <a:spLocks/>
          </p:cNvSpPr>
          <p:nvPr userDrawn="1"/>
        </p:nvSpPr>
        <p:spPr>
          <a:xfrm>
            <a:off x="648000" y="432000"/>
            <a:ext cx="7185600" cy="5039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000" b="1" i="0" kern="1200" cap="none" baseline="0">
                <a:solidFill>
                  <a:schemeClr val="tx2"/>
                </a:solidFill>
                <a:latin typeface="Georgia" panose="02040502050405020303" pitchFamily="18" charset="0"/>
                <a:ea typeface="+mj-ea"/>
                <a:cs typeface="Gill Sans Nova Light" panose="020F0302020204030204" pitchFamily="34" charset="0"/>
              </a:defRPr>
            </a:lvl1pPr>
          </a:lstStyle>
          <a:p>
            <a:r>
              <a:rPr lang="en-GB" sz="3500"/>
              <a:t>Contents</a:t>
            </a:r>
            <a:endParaRPr lang="en-US" sz="3500"/>
          </a:p>
        </p:txBody>
      </p:sp>
      <p:sp>
        <p:nvSpPr>
          <p:cNvPr id="11" name="Rectangle 10">
            <a:extLst>
              <a:ext uri="{FF2B5EF4-FFF2-40B4-BE49-F238E27FC236}">
                <a16:creationId xmlns:a16="http://schemas.microsoft.com/office/drawing/2014/main" id="{131E0259-6CD6-F3A6-BF4E-E0B7C2F9948F}"/>
              </a:ext>
            </a:extLst>
          </p:cNvPr>
          <p:cNvSpPr/>
          <p:nvPr userDrawn="1"/>
        </p:nvSpPr>
        <p:spPr>
          <a:xfrm>
            <a:off x="646800" y="936000"/>
            <a:ext cx="827999" cy="54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3" name="Picture 2" descr="A white text on a black background&#10;&#10;AI-generated content may be incorrect.">
            <a:extLst>
              <a:ext uri="{FF2B5EF4-FFF2-40B4-BE49-F238E27FC236}">
                <a16:creationId xmlns:a16="http://schemas.microsoft.com/office/drawing/2014/main" id="{4C118388-C73E-0931-E8F3-9029AFE11B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0553" y="432000"/>
            <a:ext cx="2271294" cy="720000"/>
          </a:xfrm>
          <a:prstGeom prst="rect">
            <a:avLst/>
          </a:prstGeom>
        </p:spPr>
      </p:pic>
    </p:spTree>
    <p:extLst>
      <p:ext uri="{BB962C8B-B14F-4D97-AF65-F5344CB8AC3E}">
        <p14:creationId xmlns:p14="http://schemas.microsoft.com/office/powerpoint/2010/main" val="18201165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s with Logo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3C94100-0706-81AC-047D-5297D7EF7C47}"/>
              </a:ext>
            </a:extLst>
          </p:cNvPr>
          <p:cNvSpPr/>
          <p:nvPr userDrawn="1"/>
        </p:nvSpPr>
        <p:spPr>
          <a:xfrm>
            <a:off x="3664" y="0"/>
            <a:ext cx="8476736" cy="5904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15" name="Subtitle 2">
            <a:extLst>
              <a:ext uri="{FF2B5EF4-FFF2-40B4-BE49-F238E27FC236}">
                <a16:creationId xmlns:a16="http://schemas.microsoft.com/office/drawing/2014/main" id="{7896DD63-5D32-07E7-9C1C-4FBB2D38A469}"/>
              </a:ext>
            </a:extLst>
          </p:cNvPr>
          <p:cNvSpPr>
            <a:spLocks noGrp="1"/>
          </p:cNvSpPr>
          <p:nvPr>
            <p:ph type="subTitle" idx="1" hasCustomPrompt="1"/>
          </p:nvPr>
        </p:nvSpPr>
        <p:spPr>
          <a:xfrm>
            <a:off x="720000" y="1548000"/>
            <a:ext cx="7200000" cy="3827189"/>
          </a:xfrm>
          <a:prstGeom prst="rect">
            <a:avLst/>
          </a:prstGeom>
        </p:spPr>
        <p:txBody>
          <a:bodyPr>
            <a:noAutofit/>
          </a:bodyPr>
          <a:lstStyle>
            <a:lvl1pPr marL="468000" indent="-468000" algn="l">
              <a:lnSpc>
                <a:spcPct val="100000"/>
              </a:lnSpc>
              <a:spcBef>
                <a:spcPts val="1000"/>
              </a:spcBef>
              <a:buClr>
                <a:schemeClr val="accent5"/>
              </a:buClr>
              <a:buFont typeface="+mj-lt"/>
              <a:buAutoNum type="arabicPeriod"/>
              <a:defRPr sz="2000" b="0" i="0">
                <a:solidFill>
                  <a:schemeClr val="tx2"/>
                </a:solidFill>
                <a:latin typeface="Century Gothic" panose="020B0502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Content List and place any logos on the white strip below</a:t>
            </a:r>
          </a:p>
          <a:p>
            <a:endParaRPr lang="en-US"/>
          </a:p>
        </p:txBody>
      </p:sp>
      <p:sp>
        <p:nvSpPr>
          <p:cNvPr id="14" name="Rectangle 13">
            <a:extLst>
              <a:ext uri="{FF2B5EF4-FFF2-40B4-BE49-F238E27FC236}">
                <a16:creationId xmlns:a16="http://schemas.microsoft.com/office/drawing/2014/main" id="{4B8EBB9D-A842-E9AC-2909-D9E4571EF8EC}"/>
              </a:ext>
            </a:extLst>
          </p:cNvPr>
          <p:cNvSpPr/>
          <p:nvPr userDrawn="1"/>
        </p:nvSpPr>
        <p:spPr>
          <a:xfrm>
            <a:off x="0" y="5849999"/>
            <a:ext cx="720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 name="Rectangle 1">
            <a:extLst>
              <a:ext uri="{FF2B5EF4-FFF2-40B4-BE49-F238E27FC236}">
                <a16:creationId xmlns:a16="http://schemas.microsoft.com/office/drawing/2014/main" id="{6AEBA605-9B88-F97C-564D-D92BA43A9030}"/>
              </a:ext>
            </a:extLst>
          </p:cNvPr>
          <p:cNvSpPr/>
          <p:nvPr userDrawn="1"/>
        </p:nvSpPr>
        <p:spPr>
          <a:xfrm>
            <a:off x="8480400" y="0"/>
            <a:ext cx="3711600" cy="5904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4" name="Picture 3">
            <a:extLst>
              <a:ext uri="{FF2B5EF4-FFF2-40B4-BE49-F238E27FC236}">
                <a16:creationId xmlns:a16="http://schemas.microsoft.com/office/drawing/2014/main" id="{267192F7-6B5F-EA75-BDAD-DD6FB8B72A7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555" t="15695" r="2" b="11154"/>
          <a:stretch/>
        </p:blipFill>
        <p:spPr>
          <a:xfrm>
            <a:off x="8480400" y="-2"/>
            <a:ext cx="3711600" cy="5904000"/>
          </a:xfrm>
          <a:prstGeom prst="rect">
            <a:avLst/>
          </a:prstGeom>
        </p:spPr>
      </p:pic>
      <p:sp>
        <p:nvSpPr>
          <p:cNvPr id="5" name="Rectangle 4">
            <a:extLst>
              <a:ext uri="{FF2B5EF4-FFF2-40B4-BE49-F238E27FC236}">
                <a16:creationId xmlns:a16="http://schemas.microsoft.com/office/drawing/2014/main" id="{1DFDEF1C-B781-F6D6-C709-4C8250A91318}"/>
              </a:ext>
            </a:extLst>
          </p:cNvPr>
          <p:cNvSpPr>
            <a:spLocks/>
          </p:cNvSpPr>
          <p:nvPr userDrawn="1"/>
        </p:nvSpPr>
        <p:spPr>
          <a:xfrm>
            <a:off x="8480400" y="0"/>
            <a:ext cx="37116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9" name="Title 2">
            <a:extLst>
              <a:ext uri="{FF2B5EF4-FFF2-40B4-BE49-F238E27FC236}">
                <a16:creationId xmlns:a16="http://schemas.microsoft.com/office/drawing/2014/main" id="{8AB30751-7273-E992-BA88-4977F0AA8F5F}"/>
              </a:ext>
            </a:extLst>
          </p:cNvPr>
          <p:cNvSpPr txBox="1">
            <a:spLocks/>
          </p:cNvSpPr>
          <p:nvPr userDrawn="1"/>
        </p:nvSpPr>
        <p:spPr>
          <a:xfrm>
            <a:off x="648000" y="432000"/>
            <a:ext cx="7185600" cy="5039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000" b="1" i="0" kern="1200" cap="none" baseline="0">
                <a:solidFill>
                  <a:schemeClr val="tx2"/>
                </a:solidFill>
                <a:latin typeface="Georgia" panose="02040502050405020303" pitchFamily="18" charset="0"/>
                <a:ea typeface="+mj-ea"/>
                <a:cs typeface="Gill Sans Nova Light" panose="020F0302020204030204" pitchFamily="34" charset="0"/>
              </a:defRPr>
            </a:lvl1pPr>
          </a:lstStyle>
          <a:p>
            <a:r>
              <a:rPr lang="en-GB" sz="3500"/>
              <a:t>Contents</a:t>
            </a:r>
            <a:endParaRPr lang="en-US" sz="3500"/>
          </a:p>
        </p:txBody>
      </p:sp>
      <p:sp>
        <p:nvSpPr>
          <p:cNvPr id="11" name="Rectangle 10">
            <a:extLst>
              <a:ext uri="{FF2B5EF4-FFF2-40B4-BE49-F238E27FC236}">
                <a16:creationId xmlns:a16="http://schemas.microsoft.com/office/drawing/2014/main" id="{131E0259-6CD6-F3A6-BF4E-E0B7C2F9948F}"/>
              </a:ext>
            </a:extLst>
          </p:cNvPr>
          <p:cNvSpPr/>
          <p:nvPr userDrawn="1"/>
        </p:nvSpPr>
        <p:spPr>
          <a:xfrm>
            <a:off x="646800" y="936000"/>
            <a:ext cx="827999" cy="54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3" name="Picture 2" descr="A white text on a black background&#10;&#10;AI-generated content may be incorrect.">
            <a:extLst>
              <a:ext uri="{FF2B5EF4-FFF2-40B4-BE49-F238E27FC236}">
                <a16:creationId xmlns:a16="http://schemas.microsoft.com/office/drawing/2014/main" id="{DEC81166-7664-38FA-444E-4941088A92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0553" y="432000"/>
            <a:ext cx="2271294" cy="720000"/>
          </a:xfrm>
          <a:prstGeom prst="rect">
            <a:avLst/>
          </a:prstGeom>
        </p:spPr>
      </p:pic>
    </p:spTree>
    <p:extLst>
      <p:ext uri="{BB962C8B-B14F-4D97-AF65-F5344CB8AC3E}">
        <p14:creationId xmlns:p14="http://schemas.microsoft.com/office/powerpoint/2010/main" val="35648564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agnostic Report Cover">
    <p:bg>
      <p:bgPr>
        <a:solidFill>
          <a:schemeClr val="accent2"/>
        </a:solidFill>
        <a:effectLst/>
      </p:bgPr>
    </p:bg>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id="{7896DD63-5D32-07E7-9C1C-4FBB2D38A469}"/>
              </a:ext>
            </a:extLst>
          </p:cNvPr>
          <p:cNvSpPr>
            <a:spLocks noGrp="1"/>
          </p:cNvSpPr>
          <p:nvPr>
            <p:ph type="subTitle" idx="1" hasCustomPrompt="1"/>
          </p:nvPr>
        </p:nvSpPr>
        <p:spPr>
          <a:xfrm>
            <a:off x="720000" y="1548000"/>
            <a:ext cx="7200000" cy="4735234"/>
          </a:xfrm>
          <a:prstGeom prst="rect">
            <a:avLst/>
          </a:prstGeom>
        </p:spPr>
        <p:txBody>
          <a:bodyPr>
            <a:noAutofit/>
          </a:bodyPr>
          <a:lstStyle>
            <a:lvl1pPr marL="468000" indent="-468000" algn="l">
              <a:lnSpc>
                <a:spcPct val="100000"/>
              </a:lnSpc>
              <a:spcBef>
                <a:spcPts val="1000"/>
              </a:spcBef>
              <a:buClr>
                <a:schemeClr val="accent5"/>
              </a:buClr>
              <a:buFont typeface="+mj-lt"/>
              <a:buAutoNum type="arabicPeriod"/>
              <a:defRPr sz="2000" b="0" i="0">
                <a:solidFill>
                  <a:schemeClr val="tx2"/>
                </a:solidFill>
                <a:latin typeface="Century Gothic" panose="020B0502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Content List</a:t>
            </a:r>
          </a:p>
          <a:p>
            <a:endParaRPr lang="en-US"/>
          </a:p>
        </p:txBody>
      </p:sp>
      <p:sp>
        <p:nvSpPr>
          <p:cNvPr id="14" name="Rectangle 13">
            <a:extLst>
              <a:ext uri="{FF2B5EF4-FFF2-40B4-BE49-F238E27FC236}">
                <a16:creationId xmlns:a16="http://schemas.microsoft.com/office/drawing/2014/main" id="{4B8EBB9D-A842-E9AC-2909-D9E4571EF8EC}"/>
              </a:ext>
            </a:extLst>
          </p:cNvPr>
          <p:cNvSpPr/>
          <p:nvPr userDrawn="1"/>
        </p:nvSpPr>
        <p:spPr>
          <a:xfrm>
            <a:off x="0" y="6804000"/>
            <a:ext cx="720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 name="Rectangle 1">
            <a:extLst>
              <a:ext uri="{FF2B5EF4-FFF2-40B4-BE49-F238E27FC236}">
                <a16:creationId xmlns:a16="http://schemas.microsoft.com/office/drawing/2014/main" id="{6AEBA605-9B88-F97C-564D-D92BA43A9030}"/>
              </a:ext>
            </a:extLst>
          </p:cNvPr>
          <p:cNvSpPr/>
          <p:nvPr userDrawn="1"/>
        </p:nvSpPr>
        <p:spPr>
          <a:xfrm>
            <a:off x="8480400" y="0"/>
            <a:ext cx="37116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4" name="Picture 3">
            <a:extLst>
              <a:ext uri="{FF2B5EF4-FFF2-40B4-BE49-F238E27FC236}">
                <a16:creationId xmlns:a16="http://schemas.microsoft.com/office/drawing/2014/main" id="{267192F7-6B5F-EA75-BDAD-DD6FB8B72A7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555" t="5436" r="2" b="9592"/>
          <a:stretch/>
        </p:blipFill>
        <p:spPr>
          <a:xfrm>
            <a:off x="8480400" y="0"/>
            <a:ext cx="3711600" cy="6858001"/>
          </a:xfrm>
          <a:prstGeom prst="rect">
            <a:avLst/>
          </a:prstGeom>
        </p:spPr>
      </p:pic>
      <p:sp>
        <p:nvSpPr>
          <p:cNvPr id="5" name="Rectangle 4">
            <a:extLst>
              <a:ext uri="{FF2B5EF4-FFF2-40B4-BE49-F238E27FC236}">
                <a16:creationId xmlns:a16="http://schemas.microsoft.com/office/drawing/2014/main" id="{1DFDEF1C-B781-F6D6-C709-4C8250A91318}"/>
              </a:ext>
            </a:extLst>
          </p:cNvPr>
          <p:cNvSpPr>
            <a:spLocks/>
          </p:cNvSpPr>
          <p:nvPr userDrawn="1"/>
        </p:nvSpPr>
        <p:spPr>
          <a:xfrm>
            <a:off x="8480400" y="0"/>
            <a:ext cx="37116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9" name="Title 2">
            <a:extLst>
              <a:ext uri="{FF2B5EF4-FFF2-40B4-BE49-F238E27FC236}">
                <a16:creationId xmlns:a16="http://schemas.microsoft.com/office/drawing/2014/main" id="{8AB30751-7273-E992-BA88-4977F0AA8F5F}"/>
              </a:ext>
            </a:extLst>
          </p:cNvPr>
          <p:cNvSpPr txBox="1">
            <a:spLocks/>
          </p:cNvSpPr>
          <p:nvPr userDrawn="1"/>
        </p:nvSpPr>
        <p:spPr>
          <a:xfrm>
            <a:off x="648000" y="432000"/>
            <a:ext cx="7185600" cy="5039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000" b="1" i="0" kern="1200" cap="none" baseline="0">
                <a:solidFill>
                  <a:schemeClr val="tx2"/>
                </a:solidFill>
                <a:latin typeface="Georgia" panose="02040502050405020303" pitchFamily="18" charset="0"/>
                <a:ea typeface="+mj-ea"/>
                <a:cs typeface="Gill Sans Nova Light" panose="020F0302020204030204" pitchFamily="34" charset="0"/>
              </a:defRPr>
            </a:lvl1pPr>
          </a:lstStyle>
          <a:p>
            <a:r>
              <a:rPr lang="en-GB" sz="3500"/>
              <a:t>Diagnostic Report</a:t>
            </a:r>
            <a:endParaRPr lang="en-US" sz="3500"/>
          </a:p>
        </p:txBody>
      </p:sp>
      <p:sp>
        <p:nvSpPr>
          <p:cNvPr id="11" name="Rectangle 10">
            <a:extLst>
              <a:ext uri="{FF2B5EF4-FFF2-40B4-BE49-F238E27FC236}">
                <a16:creationId xmlns:a16="http://schemas.microsoft.com/office/drawing/2014/main" id="{131E0259-6CD6-F3A6-BF4E-E0B7C2F9948F}"/>
              </a:ext>
            </a:extLst>
          </p:cNvPr>
          <p:cNvSpPr/>
          <p:nvPr userDrawn="1"/>
        </p:nvSpPr>
        <p:spPr>
          <a:xfrm>
            <a:off x="646800" y="936000"/>
            <a:ext cx="827999" cy="54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3" name="Picture 2" descr="A white text on a black background&#10;&#10;AI-generated content may be incorrect.">
            <a:extLst>
              <a:ext uri="{FF2B5EF4-FFF2-40B4-BE49-F238E27FC236}">
                <a16:creationId xmlns:a16="http://schemas.microsoft.com/office/drawing/2014/main" id="{F2629F9D-EC53-7B3E-4D59-1BFDDB2D1E6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0553" y="432000"/>
            <a:ext cx="2271294" cy="720000"/>
          </a:xfrm>
          <a:prstGeom prst="rect">
            <a:avLst/>
          </a:prstGeom>
        </p:spPr>
      </p:pic>
    </p:spTree>
    <p:extLst>
      <p:ext uri="{BB962C8B-B14F-4D97-AF65-F5344CB8AC3E}">
        <p14:creationId xmlns:p14="http://schemas.microsoft.com/office/powerpoint/2010/main" val="13915734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ppendices Cover">
    <p:bg>
      <p:bgPr>
        <a:solidFill>
          <a:schemeClr val="accent2"/>
        </a:solidFill>
        <a:effectLst/>
      </p:bgPr>
    </p:bg>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id="{7896DD63-5D32-07E7-9C1C-4FBB2D38A469}"/>
              </a:ext>
            </a:extLst>
          </p:cNvPr>
          <p:cNvSpPr>
            <a:spLocks noGrp="1"/>
          </p:cNvSpPr>
          <p:nvPr>
            <p:ph type="subTitle" idx="1" hasCustomPrompt="1"/>
          </p:nvPr>
        </p:nvSpPr>
        <p:spPr>
          <a:xfrm>
            <a:off x="720000" y="1548000"/>
            <a:ext cx="7200000" cy="4735234"/>
          </a:xfrm>
          <a:prstGeom prst="rect">
            <a:avLst/>
          </a:prstGeom>
        </p:spPr>
        <p:txBody>
          <a:bodyPr>
            <a:noAutofit/>
          </a:bodyPr>
          <a:lstStyle>
            <a:lvl1pPr marL="468000" indent="-468000" algn="l">
              <a:lnSpc>
                <a:spcPct val="100000"/>
              </a:lnSpc>
              <a:spcBef>
                <a:spcPts val="1000"/>
              </a:spcBef>
              <a:buClr>
                <a:schemeClr val="accent5"/>
              </a:buClr>
              <a:buFont typeface="+mj-lt"/>
              <a:buAutoNum type="arabicPeriod"/>
              <a:defRPr sz="2000" b="0" i="0">
                <a:solidFill>
                  <a:schemeClr val="tx2"/>
                </a:solidFill>
                <a:latin typeface="Century Gothic" panose="020B0502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Appendices</a:t>
            </a:r>
          </a:p>
          <a:p>
            <a:endParaRPr lang="en-US"/>
          </a:p>
        </p:txBody>
      </p:sp>
      <p:sp>
        <p:nvSpPr>
          <p:cNvPr id="14" name="Rectangle 13">
            <a:extLst>
              <a:ext uri="{FF2B5EF4-FFF2-40B4-BE49-F238E27FC236}">
                <a16:creationId xmlns:a16="http://schemas.microsoft.com/office/drawing/2014/main" id="{4B8EBB9D-A842-E9AC-2909-D9E4571EF8EC}"/>
              </a:ext>
            </a:extLst>
          </p:cNvPr>
          <p:cNvSpPr/>
          <p:nvPr userDrawn="1"/>
        </p:nvSpPr>
        <p:spPr>
          <a:xfrm>
            <a:off x="0" y="6804000"/>
            <a:ext cx="720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 name="Rectangle 1">
            <a:extLst>
              <a:ext uri="{FF2B5EF4-FFF2-40B4-BE49-F238E27FC236}">
                <a16:creationId xmlns:a16="http://schemas.microsoft.com/office/drawing/2014/main" id="{6AEBA605-9B88-F97C-564D-D92BA43A9030}"/>
              </a:ext>
            </a:extLst>
          </p:cNvPr>
          <p:cNvSpPr/>
          <p:nvPr userDrawn="1"/>
        </p:nvSpPr>
        <p:spPr>
          <a:xfrm>
            <a:off x="8480400" y="0"/>
            <a:ext cx="37116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4" name="Picture 3">
            <a:extLst>
              <a:ext uri="{FF2B5EF4-FFF2-40B4-BE49-F238E27FC236}">
                <a16:creationId xmlns:a16="http://schemas.microsoft.com/office/drawing/2014/main" id="{267192F7-6B5F-EA75-BDAD-DD6FB8B72A7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555" t="5436" r="2" b="9592"/>
          <a:stretch/>
        </p:blipFill>
        <p:spPr>
          <a:xfrm>
            <a:off x="8480400" y="0"/>
            <a:ext cx="3711600" cy="6858001"/>
          </a:xfrm>
          <a:prstGeom prst="rect">
            <a:avLst/>
          </a:prstGeom>
        </p:spPr>
      </p:pic>
      <p:sp>
        <p:nvSpPr>
          <p:cNvPr id="5" name="Rectangle 4">
            <a:extLst>
              <a:ext uri="{FF2B5EF4-FFF2-40B4-BE49-F238E27FC236}">
                <a16:creationId xmlns:a16="http://schemas.microsoft.com/office/drawing/2014/main" id="{1DFDEF1C-B781-F6D6-C709-4C8250A91318}"/>
              </a:ext>
            </a:extLst>
          </p:cNvPr>
          <p:cNvSpPr>
            <a:spLocks/>
          </p:cNvSpPr>
          <p:nvPr userDrawn="1"/>
        </p:nvSpPr>
        <p:spPr>
          <a:xfrm>
            <a:off x="8480400" y="0"/>
            <a:ext cx="37116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9" name="Title 2">
            <a:extLst>
              <a:ext uri="{FF2B5EF4-FFF2-40B4-BE49-F238E27FC236}">
                <a16:creationId xmlns:a16="http://schemas.microsoft.com/office/drawing/2014/main" id="{8AB30751-7273-E992-BA88-4977F0AA8F5F}"/>
              </a:ext>
            </a:extLst>
          </p:cNvPr>
          <p:cNvSpPr txBox="1">
            <a:spLocks/>
          </p:cNvSpPr>
          <p:nvPr userDrawn="1"/>
        </p:nvSpPr>
        <p:spPr>
          <a:xfrm>
            <a:off x="648000" y="432000"/>
            <a:ext cx="7185600" cy="5039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000" b="1" i="0" kern="1200" cap="none" baseline="0">
                <a:solidFill>
                  <a:schemeClr val="tx2"/>
                </a:solidFill>
                <a:latin typeface="Georgia" panose="02040502050405020303" pitchFamily="18" charset="0"/>
                <a:ea typeface="+mj-ea"/>
                <a:cs typeface="Gill Sans Nova Light" panose="020F0302020204030204" pitchFamily="34" charset="0"/>
              </a:defRPr>
            </a:lvl1pPr>
          </a:lstStyle>
          <a:p>
            <a:r>
              <a:rPr lang="en-GB" sz="3500"/>
              <a:t>Appendices</a:t>
            </a:r>
            <a:endParaRPr lang="en-US" sz="3500"/>
          </a:p>
        </p:txBody>
      </p:sp>
      <p:sp>
        <p:nvSpPr>
          <p:cNvPr id="11" name="Rectangle 10">
            <a:extLst>
              <a:ext uri="{FF2B5EF4-FFF2-40B4-BE49-F238E27FC236}">
                <a16:creationId xmlns:a16="http://schemas.microsoft.com/office/drawing/2014/main" id="{131E0259-6CD6-F3A6-BF4E-E0B7C2F9948F}"/>
              </a:ext>
            </a:extLst>
          </p:cNvPr>
          <p:cNvSpPr/>
          <p:nvPr userDrawn="1"/>
        </p:nvSpPr>
        <p:spPr>
          <a:xfrm>
            <a:off x="646800" y="936000"/>
            <a:ext cx="827999" cy="54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6" name="Picture 5" descr="A white text on a black background&#10;&#10;AI-generated content may be incorrect.">
            <a:extLst>
              <a:ext uri="{FF2B5EF4-FFF2-40B4-BE49-F238E27FC236}">
                <a16:creationId xmlns:a16="http://schemas.microsoft.com/office/drawing/2014/main" id="{33EB88DC-30DD-E786-ED06-80BE3701131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0553" y="432000"/>
            <a:ext cx="2271294" cy="720000"/>
          </a:xfrm>
          <a:prstGeom prst="rect">
            <a:avLst/>
          </a:prstGeom>
        </p:spPr>
      </p:pic>
    </p:spTree>
    <p:extLst>
      <p:ext uri="{BB962C8B-B14F-4D97-AF65-F5344CB8AC3E}">
        <p14:creationId xmlns:p14="http://schemas.microsoft.com/office/powerpoint/2010/main" val="17439950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id="{7896DD63-5D32-07E7-9C1C-4FBB2D38A469}"/>
              </a:ext>
            </a:extLst>
          </p:cNvPr>
          <p:cNvSpPr>
            <a:spLocks noGrp="1"/>
          </p:cNvSpPr>
          <p:nvPr>
            <p:ph type="subTitle" idx="1" hasCustomPrompt="1"/>
          </p:nvPr>
        </p:nvSpPr>
        <p:spPr>
          <a:xfrm>
            <a:off x="720000" y="5379264"/>
            <a:ext cx="7200000" cy="771578"/>
          </a:xfrm>
          <a:prstGeom prst="rect">
            <a:avLst/>
          </a:prstGeom>
        </p:spPr>
        <p:txBody>
          <a:bodyPr>
            <a:noAutofit/>
          </a:bodyPr>
          <a:lstStyle>
            <a:lvl1pPr marL="0" indent="0" algn="l">
              <a:lnSpc>
                <a:spcPct val="90000"/>
              </a:lnSpc>
              <a:spcBef>
                <a:spcPts val="0"/>
              </a:spcBef>
              <a:buNone/>
              <a:defRPr sz="2400" b="0" i="0">
                <a:solidFill>
                  <a:schemeClr val="bg2"/>
                </a:solidFill>
                <a:latin typeface="Century Gothic" panose="020B0502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Subtitle</a:t>
            </a:r>
            <a:endParaRPr lang="en-US"/>
          </a:p>
        </p:txBody>
      </p:sp>
      <p:sp>
        <p:nvSpPr>
          <p:cNvPr id="16" name="Title 1">
            <a:extLst>
              <a:ext uri="{FF2B5EF4-FFF2-40B4-BE49-F238E27FC236}">
                <a16:creationId xmlns:a16="http://schemas.microsoft.com/office/drawing/2014/main" id="{1F8AB9ED-4F2D-0187-33A1-47CCD32F97C2}"/>
              </a:ext>
            </a:extLst>
          </p:cNvPr>
          <p:cNvSpPr>
            <a:spLocks noGrp="1"/>
          </p:cNvSpPr>
          <p:nvPr>
            <p:ph type="ctrTitle" hasCustomPrompt="1"/>
          </p:nvPr>
        </p:nvSpPr>
        <p:spPr>
          <a:xfrm>
            <a:off x="720000" y="2664000"/>
            <a:ext cx="7200000" cy="2340000"/>
          </a:xfrm>
          <a:prstGeom prst="rect">
            <a:avLst/>
          </a:prstGeom>
          <a:noFill/>
        </p:spPr>
        <p:txBody>
          <a:bodyPr lIns="0" tIns="0" rIns="0" bIns="0" anchor="b"/>
          <a:lstStyle>
            <a:lvl1pPr algn="l">
              <a:lnSpc>
                <a:spcPct val="90000"/>
              </a:lnSpc>
              <a:defRPr sz="5000" b="1" i="0" cap="none" baseline="0">
                <a:solidFill>
                  <a:schemeClr val="tx2"/>
                </a:solidFill>
                <a:latin typeface="Georgia" panose="02040502050405020303" pitchFamily="18" charset="0"/>
                <a:cs typeface="Gill Sans Nova Light" panose="020F0302020204030204" pitchFamily="34" charset="0"/>
              </a:defRPr>
            </a:lvl1pPr>
          </a:lstStyle>
          <a:p>
            <a:r>
              <a:rPr lang="en-GB"/>
              <a:t>Click to Edit Section Title</a:t>
            </a:r>
            <a:endParaRPr lang="en-US"/>
          </a:p>
        </p:txBody>
      </p:sp>
      <p:sp>
        <p:nvSpPr>
          <p:cNvPr id="7" name="Rectangle 6">
            <a:extLst>
              <a:ext uri="{FF2B5EF4-FFF2-40B4-BE49-F238E27FC236}">
                <a16:creationId xmlns:a16="http://schemas.microsoft.com/office/drawing/2014/main" id="{70986C16-89EC-55A1-4FEA-D4BD9E5D88D4}"/>
              </a:ext>
            </a:extLst>
          </p:cNvPr>
          <p:cNvSpPr/>
          <p:nvPr userDrawn="1"/>
        </p:nvSpPr>
        <p:spPr>
          <a:xfrm>
            <a:off x="720000" y="5076000"/>
            <a:ext cx="827999" cy="54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accent2"/>
              </a:solidFill>
              <a:latin typeface="Century Gothic" panose="020B0502020202020204" pitchFamily="34" charset="0"/>
            </a:endParaRPr>
          </a:p>
        </p:txBody>
      </p:sp>
      <p:pic>
        <p:nvPicPr>
          <p:cNvPr id="10" name="Picture 9" descr="A green and orange logo&#10;&#10;AI-generated content may be incorrect.">
            <a:extLst>
              <a:ext uri="{FF2B5EF4-FFF2-40B4-BE49-F238E27FC236}">
                <a16:creationId xmlns:a16="http://schemas.microsoft.com/office/drawing/2014/main" id="{47AE2425-7F70-87BD-0DD7-CB985E7BE4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000" y="432000"/>
            <a:ext cx="2271293" cy="720000"/>
          </a:xfrm>
          <a:prstGeom prst="rect">
            <a:avLst/>
          </a:prstGeom>
        </p:spPr>
      </p:pic>
      <p:sp>
        <p:nvSpPr>
          <p:cNvPr id="14" name="Rectangle 13">
            <a:extLst>
              <a:ext uri="{FF2B5EF4-FFF2-40B4-BE49-F238E27FC236}">
                <a16:creationId xmlns:a16="http://schemas.microsoft.com/office/drawing/2014/main" id="{4B8EBB9D-A842-E9AC-2909-D9E4571EF8EC}"/>
              </a:ext>
            </a:extLst>
          </p:cNvPr>
          <p:cNvSpPr/>
          <p:nvPr userDrawn="1"/>
        </p:nvSpPr>
        <p:spPr>
          <a:xfrm>
            <a:off x="0" y="6804000"/>
            <a:ext cx="720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 name="Rectangle 1">
            <a:extLst>
              <a:ext uri="{FF2B5EF4-FFF2-40B4-BE49-F238E27FC236}">
                <a16:creationId xmlns:a16="http://schemas.microsoft.com/office/drawing/2014/main" id="{6AEBA605-9B88-F97C-564D-D92BA43A9030}"/>
              </a:ext>
            </a:extLst>
          </p:cNvPr>
          <p:cNvSpPr/>
          <p:nvPr userDrawn="1"/>
        </p:nvSpPr>
        <p:spPr>
          <a:xfrm>
            <a:off x="10512000" y="0"/>
            <a:ext cx="1680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4" name="Picture 3">
            <a:extLst>
              <a:ext uri="{FF2B5EF4-FFF2-40B4-BE49-F238E27FC236}">
                <a16:creationId xmlns:a16="http://schemas.microsoft.com/office/drawing/2014/main" id="{267192F7-6B5F-EA75-BDAD-DD6FB8B72A7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6220" t="5436" b="9592"/>
          <a:stretch/>
        </p:blipFill>
        <p:spPr>
          <a:xfrm>
            <a:off x="10512000" y="0"/>
            <a:ext cx="1680000" cy="6858001"/>
          </a:xfrm>
          <a:prstGeom prst="rect">
            <a:avLst/>
          </a:prstGeom>
        </p:spPr>
      </p:pic>
      <p:sp>
        <p:nvSpPr>
          <p:cNvPr id="5" name="Rectangle 4">
            <a:extLst>
              <a:ext uri="{FF2B5EF4-FFF2-40B4-BE49-F238E27FC236}">
                <a16:creationId xmlns:a16="http://schemas.microsoft.com/office/drawing/2014/main" id="{1DFDEF1C-B781-F6D6-C709-4C8250A91318}"/>
              </a:ext>
            </a:extLst>
          </p:cNvPr>
          <p:cNvSpPr>
            <a:spLocks/>
          </p:cNvSpPr>
          <p:nvPr userDrawn="1"/>
        </p:nvSpPr>
        <p:spPr>
          <a:xfrm>
            <a:off x="10512000" y="0"/>
            <a:ext cx="16800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Tree>
    <p:extLst>
      <p:ext uri="{BB962C8B-B14F-4D97-AF65-F5344CB8AC3E}">
        <p14:creationId xmlns:p14="http://schemas.microsoft.com/office/powerpoint/2010/main" val="12063846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Line Title, 1-Column">
    <p:bg>
      <p:bgPr>
        <a:solidFill>
          <a:schemeClr val="bg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D2F9453A-77CB-864C-026B-B1689CA5354B}"/>
              </a:ext>
            </a:extLst>
          </p:cNvPr>
          <p:cNvSpPr>
            <a:spLocks noGrp="1"/>
          </p:cNvSpPr>
          <p:nvPr>
            <p:ph type="body" sz="quarter" idx="12" hasCustomPrompt="1"/>
          </p:nvPr>
        </p:nvSpPr>
        <p:spPr>
          <a:xfrm>
            <a:off x="359999" y="1008000"/>
            <a:ext cx="10933200" cy="5580000"/>
          </a:xfrm>
        </p:spPr>
        <p:txBody>
          <a:bodyPr>
            <a:noAutofit/>
          </a:bodyPr>
          <a:lstStyle>
            <a:lvl1pPr marL="144000" indent="-144000">
              <a:lnSpc>
                <a:spcPct val="100000"/>
              </a:lnSpc>
              <a:spcBef>
                <a:spcPts val="1000"/>
              </a:spcBef>
              <a:buClr>
                <a:schemeClr val="accent4"/>
              </a:buClr>
              <a:defRPr sz="1500" b="0" i="0">
                <a:latin typeface="Century Gothic" panose="020B0502020202020204" pitchFamily="34" charset="0"/>
              </a:defRPr>
            </a:lvl1pPr>
            <a:lvl2pPr marL="288000" indent="-144000">
              <a:lnSpc>
                <a:spcPct val="100000"/>
              </a:lnSpc>
              <a:spcBef>
                <a:spcPts val="1000"/>
              </a:spcBef>
              <a:buClr>
                <a:schemeClr val="accent1"/>
              </a:buClr>
              <a:defRPr sz="1500" b="0" i="0">
                <a:latin typeface="Century Gothic" panose="020B0502020202020204" pitchFamily="34" charset="0"/>
              </a:defRPr>
            </a:lvl2pPr>
            <a:lvl3pPr marL="432000" indent="-144000">
              <a:lnSpc>
                <a:spcPct val="100000"/>
              </a:lnSpc>
              <a:spcBef>
                <a:spcPts val="1000"/>
              </a:spcBef>
              <a:buClr>
                <a:schemeClr val="accent2"/>
              </a:buClr>
              <a:defRPr sz="1500" b="0" i="0">
                <a:latin typeface="Century Gothic" panose="020B0502020202020204" pitchFamily="34" charset="0"/>
              </a:defRPr>
            </a:lvl3pPr>
            <a:lvl4pPr>
              <a:buClr>
                <a:schemeClr val="accent1">
                  <a:lumMod val="40000"/>
                  <a:lumOff val="60000"/>
                </a:schemeClr>
              </a:buClr>
              <a:defRPr b="0" i="0">
                <a:latin typeface="Century Gothic" panose="020B0502020202020204" pitchFamily="34" charset="0"/>
              </a:defRPr>
            </a:lvl4pPr>
          </a:lstStyle>
          <a:p>
            <a:pPr lvl="0"/>
            <a:r>
              <a:rPr lang="en-GB"/>
              <a:t>Click to edit 1-column Master text</a:t>
            </a:r>
          </a:p>
          <a:p>
            <a:pPr lvl="1"/>
            <a:r>
              <a:rPr lang="en-GB"/>
              <a:t>Second level</a:t>
            </a:r>
          </a:p>
          <a:p>
            <a:pPr lvl="2"/>
            <a:r>
              <a:rPr lang="en-GB"/>
              <a:t>Third level</a:t>
            </a:r>
          </a:p>
        </p:txBody>
      </p:sp>
      <p:sp>
        <p:nvSpPr>
          <p:cNvPr id="3" name="Title 2">
            <a:extLst>
              <a:ext uri="{FF2B5EF4-FFF2-40B4-BE49-F238E27FC236}">
                <a16:creationId xmlns:a16="http://schemas.microsoft.com/office/drawing/2014/main" id="{A602F1E3-6B1B-0D0F-04F9-C847358C80EF}"/>
              </a:ext>
            </a:extLst>
          </p:cNvPr>
          <p:cNvSpPr>
            <a:spLocks noGrp="1"/>
          </p:cNvSpPr>
          <p:nvPr>
            <p:ph type="title" hasCustomPrompt="1"/>
          </p:nvPr>
        </p:nvSpPr>
        <p:spPr>
          <a:xfrm>
            <a:off x="359999" y="360000"/>
            <a:ext cx="10933200" cy="503999"/>
          </a:xfrm>
        </p:spPr>
        <p:txBody>
          <a:bodyPr/>
          <a:lstStyle>
            <a:lvl1pPr>
              <a:defRPr sz="2500"/>
            </a:lvl1pPr>
          </a:lstStyle>
          <a:p>
            <a:r>
              <a:rPr lang="en-GB" b="1" i="0">
                <a:latin typeface="Georgia" panose="02040502050405020303" pitchFamily="18" charset="0"/>
              </a:rPr>
              <a:t>Click to edit Master title style (ONE line only)</a:t>
            </a:r>
            <a:endParaRPr lang="en-US" b="1" i="0">
              <a:latin typeface="Georgia" panose="02040502050405020303" pitchFamily="18" charset="0"/>
            </a:endParaRPr>
          </a:p>
        </p:txBody>
      </p:sp>
      <p:sp>
        <p:nvSpPr>
          <p:cNvPr id="6" name="Rectangle 5">
            <a:extLst>
              <a:ext uri="{FF2B5EF4-FFF2-40B4-BE49-F238E27FC236}">
                <a16:creationId xmlns:a16="http://schemas.microsoft.com/office/drawing/2014/main" id="{C2AF3176-969D-32E2-BD50-63AA976B5762}"/>
              </a:ext>
            </a:extLst>
          </p:cNvPr>
          <p:cNvSpPr/>
          <p:nvPr userDrawn="1"/>
        </p:nvSpPr>
        <p:spPr>
          <a:xfrm>
            <a:off x="360000" y="756000"/>
            <a:ext cx="827999" cy="54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10" name="Rectangle 9">
            <a:extLst>
              <a:ext uri="{FF2B5EF4-FFF2-40B4-BE49-F238E27FC236}">
                <a16:creationId xmlns:a16="http://schemas.microsoft.com/office/drawing/2014/main" id="{7F8635B2-4021-762B-3625-025A0AE6C4AE}"/>
              </a:ext>
            </a:extLst>
          </p:cNvPr>
          <p:cNvSpPr/>
          <p:nvPr userDrawn="1"/>
        </p:nvSpPr>
        <p:spPr>
          <a:xfrm>
            <a:off x="0" y="6804000"/>
            <a:ext cx="648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 name="Rectangle 1">
            <a:extLst>
              <a:ext uri="{FF2B5EF4-FFF2-40B4-BE49-F238E27FC236}">
                <a16:creationId xmlns:a16="http://schemas.microsoft.com/office/drawing/2014/main" id="{0CB84BB8-F893-BE16-DCF2-CBD54C2C1C85}"/>
              </a:ext>
            </a:extLst>
          </p:cNvPr>
          <p:cNvSpPr/>
          <p:nvPr userDrawn="1"/>
        </p:nvSpPr>
        <p:spPr>
          <a:xfrm>
            <a:off x="11651996" y="0"/>
            <a:ext cx="540003"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4" name="Picture 3">
            <a:extLst>
              <a:ext uri="{FF2B5EF4-FFF2-40B4-BE49-F238E27FC236}">
                <a16:creationId xmlns:a16="http://schemas.microsoft.com/office/drawing/2014/main" id="{067B35C4-F7E4-2E7A-E508-31A643DAB2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5571" t="5436" b="9592"/>
          <a:stretch/>
        </p:blipFill>
        <p:spPr>
          <a:xfrm>
            <a:off x="11651996" y="0"/>
            <a:ext cx="540003" cy="6858001"/>
          </a:xfrm>
          <a:prstGeom prst="rect">
            <a:avLst/>
          </a:prstGeom>
        </p:spPr>
      </p:pic>
      <p:sp>
        <p:nvSpPr>
          <p:cNvPr id="7" name="Rectangle 6">
            <a:extLst>
              <a:ext uri="{FF2B5EF4-FFF2-40B4-BE49-F238E27FC236}">
                <a16:creationId xmlns:a16="http://schemas.microsoft.com/office/drawing/2014/main" id="{3040A323-EB42-41F8-9291-A20A6DA7F849}"/>
              </a:ext>
            </a:extLst>
          </p:cNvPr>
          <p:cNvSpPr>
            <a:spLocks/>
          </p:cNvSpPr>
          <p:nvPr userDrawn="1"/>
        </p:nvSpPr>
        <p:spPr>
          <a:xfrm>
            <a:off x="11651995" y="0"/>
            <a:ext cx="5400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8" name="Slide Number Placeholder 7">
            <a:extLst>
              <a:ext uri="{FF2B5EF4-FFF2-40B4-BE49-F238E27FC236}">
                <a16:creationId xmlns:a16="http://schemas.microsoft.com/office/drawing/2014/main" id="{3EC3D30E-1432-2EC6-DFBC-50AA2EEE9B9E}"/>
              </a:ext>
            </a:extLst>
          </p:cNvPr>
          <p:cNvSpPr>
            <a:spLocks noGrp="1"/>
          </p:cNvSpPr>
          <p:nvPr>
            <p:ph type="sldNum" sz="quarter" idx="11"/>
          </p:nvPr>
        </p:nvSpPr>
        <p:spPr>
          <a:xfrm>
            <a:off x="11652000" y="6318000"/>
            <a:ext cx="540000" cy="540000"/>
          </a:xfrm>
          <a:prstGeom prst="rect">
            <a:avLst/>
          </a:prstGeom>
          <a:solidFill>
            <a:schemeClr val="accent1"/>
          </a:solidFill>
        </p:spPr>
        <p:txBody>
          <a:bodyPr lIns="0" tIns="0" rIns="0" bIns="0"/>
          <a:lstStyle>
            <a:lvl1pPr algn="ctr">
              <a:defRPr b="1" i="0">
                <a:solidFill>
                  <a:schemeClr val="bg2"/>
                </a:solidFill>
                <a:latin typeface="Georgia" panose="02040502050405020303" pitchFamily="18" charset="0"/>
              </a:defRPr>
            </a:lvl1pPr>
          </a:lstStyle>
          <a:p>
            <a:fld id="{94435C36-2195-CC45-8F20-9A8A3D9510FA}" type="slidenum">
              <a:rPr lang="en-GB" smtClean="0"/>
              <a:pPr/>
              <a:t>‹#›</a:t>
            </a:fld>
            <a:endParaRPr lang="en-GB"/>
          </a:p>
        </p:txBody>
      </p:sp>
    </p:spTree>
    <p:extLst>
      <p:ext uri="{BB962C8B-B14F-4D97-AF65-F5344CB8AC3E}">
        <p14:creationId xmlns:p14="http://schemas.microsoft.com/office/powerpoint/2010/main" val="17031591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Line Title, Intro, 2-Columns">
    <p:bg>
      <p:bgPr>
        <a:solidFill>
          <a:schemeClr val="bg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D2F9453A-77CB-864C-026B-B1689CA5354B}"/>
              </a:ext>
            </a:extLst>
          </p:cNvPr>
          <p:cNvSpPr>
            <a:spLocks noGrp="1"/>
          </p:cNvSpPr>
          <p:nvPr>
            <p:ph type="body" sz="quarter" idx="12" hasCustomPrompt="1"/>
          </p:nvPr>
        </p:nvSpPr>
        <p:spPr>
          <a:xfrm>
            <a:off x="359999" y="1008000"/>
            <a:ext cx="10933200" cy="390501"/>
          </a:xfrm>
        </p:spPr>
        <p:txBody>
          <a:bodyPr>
            <a:noAutofit/>
          </a:bodyPr>
          <a:lstStyle>
            <a:lvl1pPr marL="0" indent="0">
              <a:lnSpc>
                <a:spcPct val="100000"/>
              </a:lnSpc>
              <a:spcBef>
                <a:spcPts val="1000"/>
              </a:spcBef>
              <a:buClr>
                <a:schemeClr val="accent4"/>
              </a:buClr>
              <a:buNone/>
              <a:defRPr sz="1500" b="1" i="0">
                <a:latin typeface="Century Gothic" panose="020B0502020202020204" pitchFamily="34" charset="0"/>
              </a:defRPr>
            </a:lvl1pPr>
            <a:lvl2pPr marL="288000" indent="-144000">
              <a:lnSpc>
                <a:spcPct val="100000"/>
              </a:lnSpc>
              <a:spcBef>
                <a:spcPts val="1000"/>
              </a:spcBef>
              <a:buClr>
                <a:schemeClr val="accent1"/>
              </a:buClr>
              <a:defRPr sz="1500" b="0" i="0">
                <a:latin typeface="Century Gothic" panose="020B0502020202020204" pitchFamily="34" charset="0"/>
              </a:defRPr>
            </a:lvl2pPr>
            <a:lvl3pPr marL="432000" indent="-144000">
              <a:lnSpc>
                <a:spcPct val="100000"/>
              </a:lnSpc>
              <a:spcBef>
                <a:spcPts val="1000"/>
              </a:spcBef>
              <a:buClr>
                <a:schemeClr val="accent2"/>
              </a:buClr>
              <a:defRPr sz="1500" b="0" i="0">
                <a:latin typeface="Century Gothic" panose="020B0502020202020204" pitchFamily="34" charset="0"/>
              </a:defRPr>
            </a:lvl3pPr>
            <a:lvl4pPr>
              <a:buClr>
                <a:schemeClr val="accent1">
                  <a:lumMod val="40000"/>
                  <a:lumOff val="60000"/>
                </a:schemeClr>
              </a:buClr>
              <a:defRPr b="0" i="0">
                <a:latin typeface="Century Gothic" panose="020B0502020202020204" pitchFamily="34" charset="0"/>
              </a:defRPr>
            </a:lvl4pPr>
          </a:lstStyle>
          <a:p>
            <a:pPr lvl="0"/>
            <a:r>
              <a:rPr lang="en-GB"/>
              <a:t>Click to edit Intro text</a:t>
            </a:r>
          </a:p>
        </p:txBody>
      </p:sp>
      <p:sp>
        <p:nvSpPr>
          <p:cNvPr id="3" name="Title 2">
            <a:extLst>
              <a:ext uri="{FF2B5EF4-FFF2-40B4-BE49-F238E27FC236}">
                <a16:creationId xmlns:a16="http://schemas.microsoft.com/office/drawing/2014/main" id="{A602F1E3-6B1B-0D0F-04F9-C847358C80EF}"/>
              </a:ext>
            </a:extLst>
          </p:cNvPr>
          <p:cNvSpPr>
            <a:spLocks noGrp="1"/>
          </p:cNvSpPr>
          <p:nvPr>
            <p:ph type="title" hasCustomPrompt="1"/>
          </p:nvPr>
        </p:nvSpPr>
        <p:spPr>
          <a:xfrm>
            <a:off x="359999" y="360000"/>
            <a:ext cx="10933200" cy="503999"/>
          </a:xfrm>
        </p:spPr>
        <p:txBody>
          <a:bodyPr/>
          <a:lstStyle>
            <a:lvl1pPr>
              <a:defRPr sz="2500"/>
            </a:lvl1pPr>
          </a:lstStyle>
          <a:p>
            <a:r>
              <a:rPr lang="en-GB" b="1" i="0">
                <a:latin typeface="Georgia" panose="02040502050405020303" pitchFamily="18" charset="0"/>
              </a:rPr>
              <a:t>Click to edit Master title style (ONE line only)</a:t>
            </a:r>
            <a:endParaRPr lang="en-US" b="1" i="0">
              <a:latin typeface="Georgia" panose="02040502050405020303" pitchFamily="18" charset="0"/>
            </a:endParaRPr>
          </a:p>
        </p:txBody>
      </p:sp>
      <p:sp>
        <p:nvSpPr>
          <p:cNvPr id="6" name="Rectangle 5">
            <a:extLst>
              <a:ext uri="{FF2B5EF4-FFF2-40B4-BE49-F238E27FC236}">
                <a16:creationId xmlns:a16="http://schemas.microsoft.com/office/drawing/2014/main" id="{C2AF3176-969D-32E2-BD50-63AA976B5762}"/>
              </a:ext>
            </a:extLst>
          </p:cNvPr>
          <p:cNvSpPr/>
          <p:nvPr userDrawn="1"/>
        </p:nvSpPr>
        <p:spPr>
          <a:xfrm>
            <a:off x="360000" y="756000"/>
            <a:ext cx="827999" cy="54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10" name="Rectangle 9">
            <a:extLst>
              <a:ext uri="{FF2B5EF4-FFF2-40B4-BE49-F238E27FC236}">
                <a16:creationId xmlns:a16="http://schemas.microsoft.com/office/drawing/2014/main" id="{7F8635B2-4021-762B-3625-025A0AE6C4AE}"/>
              </a:ext>
            </a:extLst>
          </p:cNvPr>
          <p:cNvSpPr/>
          <p:nvPr userDrawn="1"/>
        </p:nvSpPr>
        <p:spPr>
          <a:xfrm>
            <a:off x="0" y="6804000"/>
            <a:ext cx="648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 name="Rectangle 1">
            <a:extLst>
              <a:ext uri="{FF2B5EF4-FFF2-40B4-BE49-F238E27FC236}">
                <a16:creationId xmlns:a16="http://schemas.microsoft.com/office/drawing/2014/main" id="{0CB84BB8-F893-BE16-DCF2-CBD54C2C1C85}"/>
              </a:ext>
            </a:extLst>
          </p:cNvPr>
          <p:cNvSpPr/>
          <p:nvPr userDrawn="1"/>
        </p:nvSpPr>
        <p:spPr>
          <a:xfrm>
            <a:off x="11651996" y="0"/>
            <a:ext cx="540003"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4" name="Picture 3">
            <a:extLst>
              <a:ext uri="{FF2B5EF4-FFF2-40B4-BE49-F238E27FC236}">
                <a16:creationId xmlns:a16="http://schemas.microsoft.com/office/drawing/2014/main" id="{067B35C4-F7E4-2E7A-E508-31A643DAB2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5571" t="5436" b="9592"/>
          <a:stretch/>
        </p:blipFill>
        <p:spPr>
          <a:xfrm>
            <a:off x="11651996" y="0"/>
            <a:ext cx="540003" cy="6858001"/>
          </a:xfrm>
          <a:prstGeom prst="rect">
            <a:avLst/>
          </a:prstGeom>
        </p:spPr>
      </p:pic>
      <p:sp>
        <p:nvSpPr>
          <p:cNvPr id="7" name="Rectangle 6">
            <a:extLst>
              <a:ext uri="{FF2B5EF4-FFF2-40B4-BE49-F238E27FC236}">
                <a16:creationId xmlns:a16="http://schemas.microsoft.com/office/drawing/2014/main" id="{3040A323-EB42-41F8-9291-A20A6DA7F849}"/>
              </a:ext>
            </a:extLst>
          </p:cNvPr>
          <p:cNvSpPr>
            <a:spLocks/>
          </p:cNvSpPr>
          <p:nvPr userDrawn="1"/>
        </p:nvSpPr>
        <p:spPr>
          <a:xfrm>
            <a:off x="11651995" y="0"/>
            <a:ext cx="5400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8" name="Slide Number Placeholder 7">
            <a:extLst>
              <a:ext uri="{FF2B5EF4-FFF2-40B4-BE49-F238E27FC236}">
                <a16:creationId xmlns:a16="http://schemas.microsoft.com/office/drawing/2014/main" id="{3EC3D30E-1432-2EC6-DFBC-50AA2EEE9B9E}"/>
              </a:ext>
            </a:extLst>
          </p:cNvPr>
          <p:cNvSpPr>
            <a:spLocks noGrp="1"/>
          </p:cNvSpPr>
          <p:nvPr>
            <p:ph type="sldNum" sz="quarter" idx="11"/>
          </p:nvPr>
        </p:nvSpPr>
        <p:spPr>
          <a:xfrm>
            <a:off x="11652000" y="6318000"/>
            <a:ext cx="540000" cy="540000"/>
          </a:xfrm>
          <a:prstGeom prst="rect">
            <a:avLst/>
          </a:prstGeom>
          <a:solidFill>
            <a:schemeClr val="accent1"/>
          </a:solidFill>
        </p:spPr>
        <p:txBody>
          <a:bodyPr lIns="0" tIns="0" rIns="0" bIns="0"/>
          <a:lstStyle>
            <a:lvl1pPr algn="ctr">
              <a:defRPr b="1" i="0">
                <a:solidFill>
                  <a:schemeClr val="bg2"/>
                </a:solidFill>
                <a:latin typeface="Georgia" panose="02040502050405020303" pitchFamily="18" charset="0"/>
              </a:defRPr>
            </a:lvl1pPr>
          </a:lstStyle>
          <a:p>
            <a:fld id="{94435C36-2195-CC45-8F20-9A8A3D9510FA}" type="slidenum">
              <a:rPr lang="en-GB" smtClean="0"/>
              <a:pPr/>
              <a:t>‹#›</a:t>
            </a:fld>
            <a:endParaRPr lang="en-GB"/>
          </a:p>
        </p:txBody>
      </p:sp>
      <p:sp>
        <p:nvSpPr>
          <p:cNvPr id="9" name="Text Placeholder 11">
            <a:extLst>
              <a:ext uri="{FF2B5EF4-FFF2-40B4-BE49-F238E27FC236}">
                <a16:creationId xmlns:a16="http://schemas.microsoft.com/office/drawing/2014/main" id="{47BE56E4-AA53-79F9-373E-99F0DD4A9149}"/>
              </a:ext>
            </a:extLst>
          </p:cNvPr>
          <p:cNvSpPr>
            <a:spLocks noGrp="1"/>
          </p:cNvSpPr>
          <p:nvPr>
            <p:ph type="body" sz="quarter" idx="13" hasCustomPrompt="1"/>
          </p:nvPr>
        </p:nvSpPr>
        <p:spPr>
          <a:xfrm>
            <a:off x="359999" y="1452500"/>
            <a:ext cx="10933200" cy="5045500"/>
          </a:xfrm>
        </p:spPr>
        <p:txBody>
          <a:bodyPr numCol="2" spcCol="360000">
            <a:noAutofit/>
          </a:bodyPr>
          <a:lstStyle>
            <a:lvl1pPr marL="144000" indent="-144000">
              <a:lnSpc>
                <a:spcPct val="100000"/>
              </a:lnSpc>
              <a:spcBef>
                <a:spcPts val="1000"/>
              </a:spcBef>
              <a:buClr>
                <a:schemeClr val="accent4"/>
              </a:buClr>
              <a:defRPr sz="1500" b="0" i="0">
                <a:latin typeface="Century Gothic" panose="020B0502020202020204" pitchFamily="34" charset="0"/>
              </a:defRPr>
            </a:lvl1pPr>
            <a:lvl2pPr marL="288000" indent="-144000">
              <a:lnSpc>
                <a:spcPct val="100000"/>
              </a:lnSpc>
              <a:spcBef>
                <a:spcPts val="1000"/>
              </a:spcBef>
              <a:buClr>
                <a:schemeClr val="accent1"/>
              </a:buClr>
              <a:defRPr sz="1500" b="0" i="0">
                <a:latin typeface="Century Gothic" panose="020B0502020202020204" pitchFamily="34" charset="0"/>
              </a:defRPr>
            </a:lvl2pPr>
            <a:lvl3pPr marL="432000" indent="-144000">
              <a:lnSpc>
                <a:spcPct val="100000"/>
              </a:lnSpc>
              <a:spcBef>
                <a:spcPts val="1000"/>
              </a:spcBef>
              <a:buClr>
                <a:schemeClr val="accent2"/>
              </a:buClr>
              <a:defRPr sz="1500" b="0" i="0">
                <a:latin typeface="Century Gothic" panose="020B0502020202020204" pitchFamily="34" charset="0"/>
              </a:defRPr>
            </a:lvl3pPr>
            <a:lvl4pPr>
              <a:buClr>
                <a:schemeClr val="accent1">
                  <a:lumMod val="40000"/>
                  <a:lumOff val="60000"/>
                </a:schemeClr>
              </a:buClr>
              <a:defRPr b="0" i="0">
                <a:latin typeface="Century Gothic" panose="020B0502020202020204" pitchFamily="34" charset="0"/>
              </a:defRPr>
            </a:lvl4pPr>
          </a:lstStyle>
          <a:p>
            <a:pPr lvl="0"/>
            <a:r>
              <a:rPr lang="en-GB"/>
              <a:t>Click to edit 2-column Master text</a:t>
            </a:r>
          </a:p>
          <a:p>
            <a:pPr lvl="1"/>
            <a:r>
              <a:rPr lang="en-GB"/>
              <a:t>Second level</a:t>
            </a:r>
          </a:p>
          <a:p>
            <a:pPr lvl="2"/>
            <a:r>
              <a:rPr lang="en-GB"/>
              <a:t>Third level</a:t>
            </a:r>
          </a:p>
        </p:txBody>
      </p:sp>
    </p:spTree>
    <p:extLst>
      <p:ext uri="{BB962C8B-B14F-4D97-AF65-F5344CB8AC3E}">
        <p14:creationId xmlns:p14="http://schemas.microsoft.com/office/powerpoint/2010/main" val="21575435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Line Title, 1-Column, Boxout">
    <p:bg>
      <p:bgPr>
        <a:solidFill>
          <a:schemeClr val="bg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D2F9453A-77CB-864C-026B-B1689CA5354B}"/>
              </a:ext>
            </a:extLst>
          </p:cNvPr>
          <p:cNvSpPr>
            <a:spLocks noGrp="1"/>
          </p:cNvSpPr>
          <p:nvPr>
            <p:ph type="body" sz="quarter" idx="12" hasCustomPrompt="1"/>
          </p:nvPr>
        </p:nvSpPr>
        <p:spPr>
          <a:xfrm>
            <a:off x="359999" y="1008000"/>
            <a:ext cx="7848000" cy="5580000"/>
          </a:xfrm>
        </p:spPr>
        <p:txBody>
          <a:bodyPr>
            <a:noAutofit/>
          </a:bodyPr>
          <a:lstStyle>
            <a:lvl1pPr marL="144000" indent="-144000">
              <a:lnSpc>
                <a:spcPct val="100000"/>
              </a:lnSpc>
              <a:spcBef>
                <a:spcPts val="1000"/>
              </a:spcBef>
              <a:buClr>
                <a:schemeClr val="accent4"/>
              </a:buClr>
              <a:defRPr sz="1500" b="0" i="0">
                <a:latin typeface="Century Gothic" panose="020B0502020202020204" pitchFamily="34" charset="0"/>
              </a:defRPr>
            </a:lvl1pPr>
            <a:lvl2pPr marL="288000" indent="-144000">
              <a:lnSpc>
                <a:spcPct val="100000"/>
              </a:lnSpc>
              <a:spcBef>
                <a:spcPts val="1000"/>
              </a:spcBef>
              <a:buClr>
                <a:schemeClr val="accent1"/>
              </a:buClr>
              <a:defRPr sz="1500" b="0" i="0">
                <a:latin typeface="Century Gothic" panose="020B0502020202020204" pitchFamily="34" charset="0"/>
              </a:defRPr>
            </a:lvl2pPr>
            <a:lvl3pPr marL="432000" indent="-144000">
              <a:lnSpc>
                <a:spcPct val="100000"/>
              </a:lnSpc>
              <a:spcBef>
                <a:spcPts val="1000"/>
              </a:spcBef>
              <a:buClr>
                <a:schemeClr val="accent2"/>
              </a:buClr>
              <a:defRPr sz="1500" b="0" i="0">
                <a:latin typeface="Century Gothic" panose="020B0502020202020204" pitchFamily="34" charset="0"/>
              </a:defRPr>
            </a:lvl3pPr>
            <a:lvl4pPr>
              <a:buClr>
                <a:schemeClr val="accent1">
                  <a:lumMod val="40000"/>
                  <a:lumOff val="60000"/>
                </a:schemeClr>
              </a:buClr>
              <a:defRPr b="0" i="0">
                <a:latin typeface="Century Gothic" panose="020B0502020202020204" pitchFamily="34" charset="0"/>
              </a:defRPr>
            </a:lvl4pPr>
          </a:lstStyle>
          <a:p>
            <a:pPr lvl="0"/>
            <a:r>
              <a:rPr lang="en-GB"/>
              <a:t>Click to edit 1-column Master text</a:t>
            </a:r>
          </a:p>
          <a:p>
            <a:pPr lvl="1"/>
            <a:r>
              <a:rPr lang="en-GB"/>
              <a:t>Second level</a:t>
            </a:r>
          </a:p>
          <a:p>
            <a:pPr lvl="2"/>
            <a:r>
              <a:rPr lang="en-GB"/>
              <a:t>Third level</a:t>
            </a:r>
          </a:p>
        </p:txBody>
      </p:sp>
      <p:sp>
        <p:nvSpPr>
          <p:cNvPr id="3" name="Title 2">
            <a:extLst>
              <a:ext uri="{FF2B5EF4-FFF2-40B4-BE49-F238E27FC236}">
                <a16:creationId xmlns:a16="http://schemas.microsoft.com/office/drawing/2014/main" id="{A602F1E3-6B1B-0D0F-04F9-C847358C80EF}"/>
              </a:ext>
            </a:extLst>
          </p:cNvPr>
          <p:cNvSpPr>
            <a:spLocks noGrp="1"/>
          </p:cNvSpPr>
          <p:nvPr>
            <p:ph type="title" hasCustomPrompt="1"/>
          </p:nvPr>
        </p:nvSpPr>
        <p:spPr>
          <a:xfrm>
            <a:off x="359999" y="360000"/>
            <a:ext cx="10933200" cy="503999"/>
          </a:xfrm>
        </p:spPr>
        <p:txBody>
          <a:bodyPr/>
          <a:lstStyle>
            <a:lvl1pPr>
              <a:defRPr sz="2500"/>
            </a:lvl1pPr>
          </a:lstStyle>
          <a:p>
            <a:r>
              <a:rPr lang="en-GB" b="1" i="0">
                <a:latin typeface="Georgia" panose="02040502050405020303" pitchFamily="18" charset="0"/>
              </a:rPr>
              <a:t>Click to edit Master title style (ONE line only)</a:t>
            </a:r>
            <a:endParaRPr lang="en-US" b="1" i="0">
              <a:latin typeface="Georgia" panose="02040502050405020303" pitchFamily="18" charset="0"/>
            </a:endParaRPr>
          </a:p>
        </p:txBody>
      </p:sp>
      <p:sp>
        <p:nvSpPr>
          <p:cNvPr id="6" name="Rectangle 5">
            <a:extLst>
              <a:ext uri="{FF2B5EF4-FFF2-40B4-BE49-F238E27FC236}">
                <a16:creationId xmlns:a16="http://schemas.microsoft.com/office/drawing/2014/main" id="{C2AF3176-969D-32E2-BD50-63AA976B5762}"/>
              </a:ext>
            </a:extLst>
          </p:cNvPr>
          <p:cNvSpPr/>
          <p:nvPr userDrawn="1"/>
        </p:nvSpPr>
        <p:spPr>
          <a:xfrm>
            <a:off x="360000" y="756000"/>
            <a:ext cx="827999" cy="54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10" name="Rectangle 9">
            <a:extLst>
              <a:ext uri="{FF2B5EF4-FFF2-40B4-BE49-F238E27FC236}">
                <a16:creationId xmlns:a16="http://schemas.microsoft.com/office/drawing/2014/main" id="{7F8635B2-4021-762B-3625-025A0AE6C4AE}"/>
              </a:ext>
            </a:extLst>
          </p:cNvPr>
          <p:cNvSpPr/>
          <p:nvPr userDrawn="1"/>
        </p:nvSpPr>
        <p:spPr>
          <a:xfrm>
            <a:off x="0" y="6804000"/>
            <a:ext cx="648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 name="Rectangle 1">
            <a:extLst>
              <a:ext uri="{FF2B5EF4-FFF2-40B4-BE49-F238E27FC236}">
                <a16:creationId xmlns:a16="http://schemas.microsoft.com/office/drawing/2014/main" id="{0CB84BB8-F893-BE16-DCF2-CBD54C2C1C85}"/>
              </a:ext>
            </a:extLst>
          </p:cNvPr>
          <p:cNvSpPr/>
          <p:nvPr userDrawn="1"/>
        </p:nvSpPr>
        <p:spPr>
          <a:xfrm>
            <a:off x="11651996" y="0"/>
            <a:ext cx="540003"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4" name="Picture 3">
            <a:extLst>
              <a:ext uri="{FF2B5EF4-FFF2-40B4-BE49-F238E27FC236}">
                <a16:creationId xmlns:a16="http://schemas.microsoft.com/office/drawing/2014/main" id="{067B35C4-F7E4-2E7A-E508-31A643DAB2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5571" t="5436" b="9592"/>
          <a:stretch/>
        </p:blipFill>
        <p:spPr>
          <a:xfrm>
            <a:off x="11651996" y="0"/>
            <a:ext cx="540003" cy="6858001"/>
          </a:xfrm>
          <a:prstGeom prst="rect">
            <a:avLst/>
          </a:prstGeom>
        </p:spPr>
      </p:pic>
      <p:sp>
        <p:nvSpPr>
          <p:cNvPr id="7" name="Rectangle 6">
            <a:extLst>
              <a:ext uri="{FF2B5EF4-FFF2-40B4-BE49-F238E27FC236}">
                <a16:creationId xmlns:a16="http://schemas.microsoft.com/office/drawing/2014/main" id="{3040A323-EB42-41F8-9291-A20A6DA7F849}"/>
              </a:ext>
            </a:extLst>
          </p:cNvPr>
          <p:cNvSpPr>
            <a:spLocks/>
          </p:cNvSpPr>
          <p:nvPr userDrawn="1"/>
        </p:nvSpPr>
        <p:spPr>
          <a:xfrm>
            <a:off x="11651995" y="0"/>
            <a:ext cx="5400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8" name="Slide Number Placeholder 7">
            <a:extLst>
              <a:ext uri="{FF2B5EF4-FFF2-40B4-BE49-F238E27FC236}">
                <a16:creationId xmlns:a16="http://schemas.microsoft.com/office/drawing/2014/main" id="{3EC3D30E-1432-2EC6-DFBC-50AA2EEE9B9E}"/>
              </a:ext>
            </a:extLst>
          </p:cNvPr>
          <p:cNvSpPr>
            <a:spLocks noGrp="1"/>
          </p:cNvSpPr>
          <p:nvPr>
            <p:ph type="sldNum" sz="quarter" idx="11"/>
          </p:nvPr>
        </p:nvSpPr>
        <p:spPr>
          <a:xfrm>
            <a:off x="11652000" y="6318000"/>
            <a:ext cx="540000" cy="540000"/>
          </a:xfrm>
          <a:prstGeom prst="rect">
            <a:avLst/>
          </a:prstGeom>
          <a:solidFill>
            <a:schemeClr val="accent1"/>
          </a:solidFill>
        </p:spPr>
        <p:txBody>
          <a:bodyPr lIns="0" tIns="0" rIns="0" bIns="0"/>
          <a:lstStyle>
            <a:lvl1pPr algn="ctr">
              <a:defRPr b="1" i="0">
                <a:solidFill>
                  <a:schemeClr val="bg2"/>
                </a:solidFill>
                <a:latin typeface="Georgia" panose="02040502050405020303" pitchFamily="18" charset="0"/>
              </a:defRPr>
            </a:lvl1pPr>
          </a:lstStyle>
          <a:p>
            <a:fld id="{94435C36-2195-CC45-8F20-9A8A3D9510FA}" type="slidenum">
              <a:rPr lang="en-GB" smtClean="0"/>
              <a:pPr/>
              <a:t>‹#›</a:t>
            </a:fld>
            <a:endParaRPr lang="en-GB"/>
          </a:p>
        </p:txBody>
      </p:sp>
      <p:sp>
        <p:nvSpPr>
          <p:cNvPr id="5" name="Text Placeholder 10">
            <a:extLst>
              <a:ext uri="{FF2B5EF4-FFF2-40B4-BE49-F238E27FC236}">
                <a16:creationId xmlns:a16="http://schemas.microsoft.com/office/drawing/2014/main" id="{F03E5C3B-51EB-FD00-83CD-69D997441851}"/>
              </a:ext>
            </a:extLst>
          </p:cNvPr>
          <p:cNvSpPr>
            <a:spLocks noGrp="1"/>
          </p:cNvSpPr>
          <p:nvPr>
            <p:ph type="body" sz="quarter" idx="14"/>
          </p:nvPr>
        </p:nvSpPr>
        <p:spPr>
          <a:xfrm>
            <a:off x="8628800" y="1046098"/>
            <a:ext cx="3240000" cy="5055901"/>
          </a:xfrm>
          <a:prstGeom prst="rect">
            <a:avLst/>
          </a:prstGeom>
          <a:solidFill>
            <a:schemeClr val="accent3"/>
          </a:solidFill>
          <a:ln w="88900">
            <a:solidFill>
              <a:schemeClr val="accent1"/>
            </a:solidFill>
            <a:miter lim="800000"/>
          </a:ln>
        </p:spPr>
        <p:txBody>
          <a:bodyPr lIns="216000" tIns="540000" rIns="216000" bIns="144000">
            <a:noAutofit/>
          </a:bodyPr>
          <a:lstStyle>
            <a:lvl1pPr>
              <a:spcBef>
                <a:spcPts val="500"/>
              </a:spcBef>
              <a:buClr>
                <a:schemeClr val="accent4"/>
              </a:buClr>
              <a:defRPr sz="1500" b="0" i="0"/>
            </a:lvl1pPr>
            <a:lvl2pPr>
              <a:spcBef>
                <a:spcPts val="500"/>
              </a:spcBef>
              <a:buClr>
                <a:schemeClr val="accent1"/>
              </a:buClr>
              <a:defRPr sz="1500" b="0" i="0"/>
            </a:lvl2pPr>
            <a:lvl3pPr>
              <a:spcBef>
                <a:spcPts val="500"/>
              </a:spcBef>
              <a:buClr>
                <a:schemeClr val="bg1"/>
              </a:buClr>
              <a:defRPr sz="1500" b="0" i="0"/>
            </a:lvl3pPr>
            <a:lvl4pPr>
              <a:buClr>
                <a:schemeClr val="bg1">
                  <a:lumMod val="95000"/>
                </a:schemeClr>
              </a:buClr>
              <a:defRPr b="0" i="0"/>
            </a:lvl4pPr>
          </a:lstStyle>
          <a:p>
            <a:pPr lvl="0"/>
            <a:r>
              <a:rPr lang="en-US"/>
              <a:t>Click to edit Master text styles</a:t>
            </a:r>
          </a:p>
          <a:p>
            <a:pPr lvl="1"/>
            <a:r>
              <a:rPr lang="en-US"/>
              <a:t>Second level</a:t>
            </a:r>
          </a:p>
          <a:p>
            <a:pPr lvl="2"/>
            <a:r>
              <a:rPr lang="en-US"/>
              <a:t>Third level</a:t>
            </a:r>
          </a:p>
        </p:txBody>
      </p:sp>
      <p:sp>
        <p:nvSpPr>
          <p:cNvPr id="9" name="Text Placeholder 10">
            <a:extLst>
              <a:ext uri="{FF2B5EF4-FFF2-40B4-BE49-F238E27FC236}">
                <a16:creationId xmlns:a16="http://schemas.microsoft.com/office/drawing/2014/main" id="{5C099110-DD61-1093-8BE2-8B3380FB147D}"/>
              </a:ext>
            </a:extLst>
          </p:cNvPr>
          <p:cNvSpPr>
            <a:spLocks noGrp="1"/>
          </p:cNvSpPr>
          <p:nvPr>
            <p:ph type="body" sz="quarter" idx="15" hasCustomPrompt="1"/>
          </p:nvPr>
        </p:nvSpPr>
        <p:spPr>
          <a:xfrm>
            <a:off x="8628800" y="1046097"/>
            <a:ext cx="3240000" cy="360000"/>
          </a:xfrm>
          <a:prstGeom prst="rect">
            <a:avLst/>
          </a:prstGeom>
          <a:solidFill>
            <a:schemeClr val="accent1"/>
          </a:solidFill>
          <a:ln w="88900">
            <a:solidFill>
              <a:schemeClr val="accent1"/>
            </a:solidFill>
            <a:miter lim="800000"/>
          </a:ln>
        </p:spPr>
        <p:txBody>
          <a:bodyPr lIns="216000" tIns="162000" rIns="216000" bIns="144000" anchor="ctr">
            <a:noAutofit/>
          </a:bodyPr>
          <a:lstStyle>
            <a:lvl1pPr marL="0" indent="0">
              <a:spcBef>
                <a:spcPts val="1000"/>
              </a:spcBef>
              <a:buClr>
                <a:schemeClr val="accent4"/>
              </a:buClr>
              <a:buNone/>
              <a:defRPr sz="1800" b="1" i="0">
                <a:solidFill>
                  <a:schemeClr val="accent5"/>
                </a:solidFill>
                <a:latin typeface="Georgia" panose="02040502050405020303" pitchFamily="18" charset="0"/>
              </a:defRPr>
            </a:lvl1pPr>
            <a:lvl2pPr>
              <a:spcBef>
                <a:spcPts val="1000"/>
              </a:spcBef>
              <a:buClr>
                <a:schemeClr val="accent1"/>
              </a:buClr>
              <a:defRPr sz="1600" b="0" i="0"/>
            </a:lvl2pPr>
            <a:lvl3pPr>
              <a:spcBef>
                <a:spcPts val="1000"/>
              </a:spcBef>
              <a:buClr>
                <a:schemeClr val="accent2"/>
              </a:buClr>
              <a:defRPr sz="1600" b="0" i="0"/>
            </a:lvl3pPr>
            <a:lvl4pPr>
              <a:buClr>
                <a:schemeClr val="bg1">
                  <a:lumMod val="95000"/>
                </a:schemeClr>
              </a:buClr>
              <a:defRPr b="0" i="0"/>
            </a:lvl4pPr>
          </a:lstStyle>
          <a:p>
            <a:pPr lvl="0"/>
            <a:r>
              <a:rPr lang="en-GB"/>
              <a:t>Headline</a:t>
            </a:r>
          </a:p>
        </p:txBody>
      </p:sp>
    </p:spTree>
    <p:extLst>
      <p:ext uri="{BB962C8B-B14F-4D97-AF65-F5344CB8AC3E}">
        <p14:creationId xmlns:p14="http://schemas.microsoft.com/office/powerpoint/2010/main" val="25176612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Line Title, 1-Column, Image">
    <p:bg>
      <p:bgPr>
        <a:solidFill>
          <a:schemeClr val="bg2"/>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D2F9453A-77CB-864C-026B-B1689CA5354B}"/>
              </a:ext>
            </a:extLst>
          </p:cNvPr>
          <p:cNvSpPr>
            <a:spLocks noGrp="1"/>
          </p:cNvSpPr>
          <p:nvPr>
            <p:ph type="body" sz="quarter" idx="12" hasCustomPrompt="1"/>
          </p:nvPr>
        </p:nvSpPr>
        <p:spPr>
          <a:xfrm>
            <a:off x="359999" y="1008000"/>
            <a:ext cx="6480000" cy="5580000"/>
          </a:xfrm>
        </p:spPr>
        <p:txBody>
          <a:bodyPr>
            <a:noAutofit/>
          </a:bodyPr>
          <a:lstStyle>
            <a:lvl1pPr marL="144000" indent="-144000">
              <a:lnSpc>
                <a:spcPct val="100000"/>
              </a:lnSpc>
              <a:spcBef>
                <a:spcPts val="1000"/>
              </a:spcBef>
              <a:buClr>
                <a:schemeClr val="accent4"/>
              </a:buClr>
              <a:defRPr sz="1500" b="0" i="0">
                <a:latin typeface="Century Gothic" panose="020B0502020202020204" pitchFamily="34" charset="0"/>
              </a:defRPr>
            </a:lvl1pPr>
            <a:lvl2pPr marL="288000" indent="-144000">
              <a:lnSpc>
                <a:spcPct val="100000"/>
              </a:lnSpc>
              <a:spcBef>
                <a:spcPts val="1000"/>
              </a:spcBef>
              <a:buClr>
                <a:schemeClr val="accent1"/>
              </a:buClr>
              <a:defRPr sz="1500" b="0" i="0">
                <a:latin typeface="Century Gothic" panose="020B0502020202020204" pitchFamily="34" charset="0"/>
              </a:defRPr>
            </a:lvl2pPr>
            <a:lvl3pPr marL="432000" indent="-144000">
              <a:lnSpc>
                <a:spcPct val="100000"/>
              </a:lnSpc>
              <a:spcBef>
                <a:spcPts val="1000"/>
              </a:spcBef>
              <a:buClr>
                <a:schemeClr val="accent2"/>
              </a:buClr>
              <a:defRPr sz="1500" b="0" i="0">
                <a:latin typeface="Century Gothic" panose="020B0502020202020204" pitchFamily="34" charset="0"/>
              </a:defRPr>
            </a:lvl3pPr>
            <a:lvl4pPr>
              <a:buClr>
                <a:schemeClr val="accent1">
                  <a:lumMod val="40000"/>
                  <a:lumOff val="60000"/>
                </a:schemeClr>
              </a:buClr>
              <a:defRPr b="0" i="0">
                <a:latin typeface="Century Gothic" panose="020B0502020202020204" pitchFamily="34" charset="0"/>
              </a:defRPr>
            </a:lvl4pPr>
          </a:lstStyle>
          <a:p>
            <a:pPr lvl="0"/>
            <a:r>
              <a:rPr lang="en-GB"/>
              <a:t>Click to edit 1-column Master text</a:t>
            </a:r>
          </a:p>
          <a:p>
            <a:pPr lvl="1"/>
            <a:r>
              <a:rPr lang="en-GB"/>
              <a:t>Second level</a:t>
            </a:r>
          </a:p>
          <a:p>
            <a:pPr lvl="2"/>
            <a:r>
              <a:rPr lang="en-GB"/>
              <a:t>Third level</a:t>
            </a:r>
          </a:p>
        </p:txBody>
      </p:sp>
      <p:sp>
        <p:nvSpPr>
          <p:cNvPr id="3" name="Title 2">
            <a:extLst>
              <a:ext uri="{FF2B5EF4-FFF2-40B4-BE49-F238E27FC236}">
                <a16:creationId xmlns:a16="http://schemas.microsoft.com/office/drawing/2014/main" id="{A602F1E3-6B1B-0D0F-04F9-C847358C80EF}"/>
              </a:ext>
            </a:extLst>
          </p:cNvPr>
          <p:cNvSpPr>
            <a:spLocks noGrp="1"/>
          </p:cNvSpPr>
          <p:nvPr>
            <p:ph type="title" hasCustomPrompt="1"/>
          </p:nvPr>
        </p:nvSpPr>
        <p:spPr>
          <a:xfrm>
            <a:off x="359999" y="360000"/>
            <a:ext cx="10933200" cy="503999"/>
          </a:xfrm>
        </p:spPr>
        <p:txBody>
          <a:bodyPr/>
          <a:lstStyle>
            <a:lvl1pPr>
              <a:defRPr sz="2500"/>
            </a:lvl1pPr>
          </a:lstStyle>
          <a:p>
            <a:r>
              <a:rPr lang="en-GB" b="1" i="0">
                <a:latin typeface="Georgia" panose="02040502050405020303" pitchFamily="18" charset="0"/>
              </a:rPr>
              <a:t>Click to edit Master title style (ONE line only)</a:t>
            </a:r>
            <a:endParaRPr lang="en-US" b="1" i="0">
              <a:latin typeface="Georgia" panose="02040502050405020303" pitchFamily="18" charset="0"/>
            </a:endParaRPr>
          </a:p>
        </p:txBody>
      </p:sp>
      <p:sp>
        <p:nvSpPr>
          <p:cNvPr id="6" name="Rectangle 5">
            <a:extLst>
              <a:ext uri="{FF2B5EF4-FFF2-40B4-BE49-F238E27FC236}">
                <a16:creationId xmlns:a16="http://schemas.microsoft.com/office/drawing/2014/main" id="{C2AF3176-969D-32E2-BD50-63AA976B5762}"/>
              </a:ext>
            </a:extLst>
          </p:cNvPr>
          <p:cNvSpPr/>
          <p:nvPr userDrawn="1"/>
        </p:nvSpPr>
        <p:spPr>
          <a:xfrm>
            <a:off x="360000" y="756000"/>
            <a:ext cx="827999" cy="54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10" name="Rectangle 9">
            <a:extLst>
              <a:ext uri="{FF2B5EF4-FFF2-40B4-BE49-F238E27FC236}">
                <a16:creationId xmlns:a16="http://schemas.microsoft.com/office/drawing/2014/main" id="{7F8635B2-4021-762B-3625-025A0AE6C4AE}"/>
              </a:ext>
            </a:extLst>
          </p:cNvPr>
          <p:cNvSpPr/>
          <p:nvPr userDrawn="1"/>
        </p:nvSpPr>
        <p:spPr>
          <a:xfrm>
            <a:off x="0" y="6804000"/>
            <a:ext cx="648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 name="Rectangle 1">
            <a:extLst>
              <a:ext uri="{FF2B5EF4-FFF2-40B4-BE49-F238E27FC236}">
                <a16:creationId xmlns:a16="http://schemas.microsoft.com/office/drawing/2014/main" id="{0CB84BB8-F893-BE16-DCF2-CBD54C2C1C85}"/>
              </a:ext>
            </a:extLst>
          </p:cNvPr>
          <p:cNvSpPr/>
          <p:nvPr userDrawn="1"/>
        </p:nvSpPr>
        <p:spPr>
          <a:xfrm>
            <a:off x="11651996" y="0"/>
            <a:ext cx="540003"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4" name="Picture 3">
            <a:extLst>
              <a:ext uri="{FF2B5EF4-FFF2-40B4-BE49-F238E27FC236}">
                <a16:creationId xmlns:a16="http://schemas.microsoft.com/office/drawing/2014/main" id="{067B35C4-F7E4-2E7A-E508-31A643DAB2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5571" t="5436" b="9592"/>
          <a:stretch/>
        </p:blipFill>
        <p:spPr>
          <a:xfrm>
            <a:off x="11651996" y="0"/>
            <a:ext cx="540003" cy="6858001"/>
          </a:xfrm>
          <a:prstGeom prst="rect">
            <a:avLst/>
          </a:prstGeom>
        </p:spPr>
      </p:pic>
      <p:sp>
        <p:nvSpPr>
          <p:cNvPr id="7" name="Rectangle 6">
            <a:extLst>
              <a:ext uri="{FF2B5EF4-FFF2-40B4-BE49-F238E27FC236}">
                <a16:creationId xmlns:a16="http://schemas.microsoft.com/office/drawing/2014/main" id="{3040A323-EB42-41F8-9291-A20A6DA7F849}"/>
              </a:ext>
            </a:extLst>
          </p:cNvPr>
          <p:cNvSpPr>
            <a:spLocks/>
          </p:cNvSpPr>
          <p:nvPr userDrawn="1"/>
        </p:nvSpPr>
        <p:spPr>
          <a:xfrm>
            <a:off x="11651995" y="0"/>
            <a:ext cx="5400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8" name="Slide Number Placeholder 7">
            <a:extLst>
              <a:ext uri="{FF2B5EF4-FFF2-40B4-BE49-F238E27FC236}">
                <a16:creationId xmlns:a16="http://schemas.microsoft.com/office/drawing/2014/main" id="{3EC3D30E-1432-2EC6-DFBC-50AA2EEE9B9E}"/>
              </a:ext>
            </a:extLst>
          </p:cNvPr>
          <p:cNvSpPr>
            <a:spLocks noGrp="1"/>
          </p:cNvSpPr>
          <p:nvPr>
            <p:ph type="sldNum" sz="quarter" idx="11"/>
          </p:nvPr>
        </p:nvSpPr>
        <p:spPr>
          <a:xfrm>
            <a:off x="11652000" y="6318000"/>
            <a:ext cx="540000" cy="540000"/>
          </a:xfrm>
          <a:prstGeom prst="rect">
            <a:avLst/>
          </a:prstGeom>
          <a:solidFill>
            <a:schemeClr val="accent1"/>
          </a:solidFill>
        </p:spPr>
        <p:txBody>
          <a:bodyPr lIns="0" tIns="0" rIns="0" bIns="0"/>
          <a:lstStyle>
            <a:lvl1pPr algn="ctr">
              <a:defRPr b="1" i="0">
                <a:solidFill>
                  <a:schemeClr val="bg2"/>
                </a:solidFill>
                <a:latin typeface="Georgia" panose="02040502050405020303" pitchFamily="18" charset="0"/>
              </a:defRPr>
            </a:lvl1pPr>
          </a:lstStyle>
          <a:p>
            <a:fld id="{94435C36-2195-CC45-8F20-9A8A3D9510FA}" type="slidenum">
              <a:rPr lang="en-GB" smtClean="0"/>
              <a:pPr/>
              <a:t>‹#›</a:t>
            </a:fld>
            <a:endParaRPr lang="en-GB"/>
          </a:p>
        </p:txBody>
      </p:sp>
      <p:sp>
        <p:nvSpPr>
          <p:cNvPr id="11" name="Picture Placeholder 6">
            <a:extLst>
              <a:ext uri="{FF2B5EF4-FFF2-40B4-BE49-F238E27FC236}">
                <a16:creationId xmlns:a16="http://schemas.microsoft.com/office/drawing/2014/main" id="{C301C3D7-695C-8D58-C47E-8546743BCB75}"/>
              </a:ext>
            </a:extLst>
          </p:cNvPr>
          <p:cNvSpPr>
            <a:spLocks noGrp="1"/>
          </p:cNvSpPr>
          <p:nvPr>
            <p:ph type="pic" sz="quarter" idx="13"/>
          </p:nvPr>
        </p:nvSpPr>
        <p:spPr>
          <a:xfrm>
            <a:off x="7239600" y="1046097"/>
            <a:ext cx="4680000" cy="4680000"/>
          </a:xfrm>
          <a:prstGeom prst="rect">
            <a:avLst/>
          </a:prstGeom>
          <a:solidFill>
            <a:schemeClr val="bg1"/>
          </a:solidFill>
          <a:ln w="88900" cap="flat">
            <a:solidFill>
              <a:schemeClr val="accent1"/>
            </a:solidFill>
            <a:miter lim="800000"/>
          </a:ln>
        </p:spPr>
        <p:txBody>
          <a:bodyPr/>
          <a:lstStyle>
            <a:lvl1pPr marL="0" indent="0">
              <a:lnSpc>
                <a:spcPct val="110000"/>
              </a:lnSpc>
              <a:buNone/>
              <a:defRPr b="0" i="0"/>
            </a:lvl1pPr>
          </a:lstStyle>
          <a:p>
            <a:r>
              <a:rPr lang="en-US"/>
              <a:t>Click icon to add picture</a:t>
            </a:r>
            <a:endParaRPr lang="en-GB"/>
          </a:p>
        </p:txBody>
      </p:sp>
    </p:spTree>
    <p:extLst>
      <p:ext uri="{BB962C8B-B14F-4D97-AF65-F5344CB8AC3E}">
        <p14:creationId xmlns:p14="http://schemas.microsoft.com/office/powerpoint/2010/main" val="748982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Line Title, 2 Text Boxes">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02F1E3-6B1B-0D0F-04F9-C847358C80EF}"/>
              </a:ext>
            </a:extLst>
          </p:cNvPr>
          <p:cNvSpPr>
            <a:spLocks noGrp="1"/>
          </p:cNvSpPr>
          <p:nvPr>
            <p:ph type="title" hasCustomPrompt="1"/>
          </p:nvPr>
        </p:nvSpPr>
        <p:spPr>
          <a:xfrm>
            <a:off x="359998" y="360000"/>
            <a:ext cx="11472001" cy="503999"/>
          </a:xfrm>
        </p:spPr>
        <p:txBody>
          <a:bodyPr/>
          <a:lstStyle>
            <a:lvl1pPr>
              <a:defRPr sz="2500"/>
            </a:lvl1pPr>
          </a:lstStyle>
          <a:p>
            <a:r>
              <a:rPr lang="en-GB" b="1" i="0">
                <a:latin typeface="Georgia" panose="02040502050405020303" pitchFamily="18" charset="0"/>
              </a:rPr>
              <a:t>Click to edit Master title style (ONE line only)</a:t>
            </a:r>
            <a:endParaRPr lang="en-US" b="1" i="0">
              <a:latin typeface="Georgia" panose="02040502050405020303" pitchFamily="18" charset="0"/>
            </a:endParaRPr>
          </a:p>
        </p:txBody>
      </p:sp>
      <p:sp>
        <p:nvSpPr>
          <p:cNvPr id="6" name="Rectangle 5">
            <a:extLst>
              <a:ext uri="{FF2B5EF4-FFF2-40B4-BE49-F238E27FC236}">
                <a16:creationId xmlns:a16="http://schemas.microsoft.com/office/drawing/2014/main" id="{C2AF3176-969D-32E2-BD50-63AA976B5762}"/>
              </a:ext>
            </a:extLst>
          </p:cNvPr>
          <p:cNvSpPr/>
          <p:nvPr userDrawn="1"/>
        </p:nvSpPr>
        <p:spPr>
          <a:xfrm>
            <a:off x="360000" y="756000"/>
            <a:ext cx="827999" cy="54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7" name="Rectangle 6">
            <a:extLst>
              <a:ext uri="{FF2B5EF4-FFF2-40B4-BE49-F238E27FC236}">
                <a16:creationId xmlns:a16="http://schemas.microsoft.com/office/drawing/2014/main" id="{3040A323-EB42-41F8-9291-A20A6DA7F849}"/>
              </a:ext>
            </a:extLst>
          </p:cNvPr>
          <p:cNvSpPr>
            <a:spLocks/>
          </p:cNvSpPr>
          <p:nvPr userDrawn="1"/>
        </p:nvSpPr>
        <p:spPr>
          <a:xfrm>
            <a:off x="11651995" y="0"/>
            <a:ext cx="5400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11" name="Rectangle 10">
            <a:extLst>
              <a:ext uri="{FF2B5EF4-FFF2-40B4-BE49-F238E27FC236}">
                <a16:creationId xmlns:a16="http://schemas.microsoft.com/office/drawing/2014/main" id="{1B46C365-2DD8-4EC1-27AC-F9B6A67776EF}"/>
              </a:ext>
            </a:extLst>
          </p:cNvPr>
          <p:cNvSpPr/>
          <p:nvPr userDrawn="1"/>
        </p:nvSpPr>
        <p:spPr>
          <a:xfrm>
            <a:off x="0" y="6318000"/>
            <a:ext cx="12192000" cy="54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b="0" i="0">
              <a:solidFill>
                <a:schemeClr val="tx2"/>
              </a:solidFill>
              <a:latin typeface="Century Gothic" panose="020B0502020202020204" pitchFamily="34" charset="0"/>
            </a:endParaRPr>
          </a:p>
        </p:txBody>
      </p:sp>
      <p:pic>
        <p:nvPicPr>
          <p:cNvPr id="13" name="Picture 12">
            <a:extLst>
              <a:ext uri="{FF2B5EF4-FFF2-40B4-BE49-F238E27FC236}">
                <a16:creationId xmlns:a16="http://schemas.microsoft.com/office/drawing/2014/main" id="{41809156-968E-2434-09A8-8E78ADB23F7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83695" b="9592"/>
          <a:stretch/>
        </p:blipFill>
        <p:spPr>
          <a:xfrm>
            <a:off x="424" y="6318000"/>
            <a:ext cx="12191575" cy="541800"/>
          </a:xfrm>
          <a:prstGeom prst="rect">
            <a:avLst/>
          </a:prstGeom>
        </p:spPr>
      </p:pic>
      <p:sp>
        <p:nvSpPr>
          <p:cNvPr id="14" name="Slide Number Placeholder 7">
            <a:extLst>
              <a:ext uri="{FF2B5EF4-FFF2-40B4-BE49-F238E27FC236}">
                <a16:creationId xmlns:a16="http://schemas.microsoft.com/office/drawing/2014/main" id="{4877973B-39F1-E49A-B8F1-62663C11DD8C}"/>
              </a:ext>
            </a:extLst>
          </p:cNvPr>
          <p:cNvSpPr txBox="1">
            <a:spLocks/>
          </p:cNvSpPr>
          <p:nvPr userDrawn="1"/>
        </p:nvSpPr>
        <p:spPr>
          <a:xfrm>
            <a:off x="11650244" y="6318000"/>
            <a:ext cx="540000" cy="540000"/>
          </a:xfrm>
          <a:prstGeom prst="rect">
            <a:avLst/>
          </a:prstGeom>
          <a:solidFill>
            <a:schemeClr val="accent1"/>
          </a:solidFill>
        </p:spPr>
        <p:txBody>
          <a:bodyPr vert="horz" lIns="0" tIns="0" rIns="0" bIns="0" rtlCol="0" anchor="ctr"/>
          <a:lstStyle>
            <a:defPPr>
              <a:defRPr lang="en-US"/>
            </a:defPPr>
            <a:lvl1pPr marL="0" algn="ctr" defTabSz="914400" rtl="0" eaLnBrk="1" latinLnBrk="0" hangingPunct="1">
              <a:defRPr sz="1200" b="1" i="0" kern="1200">
                <a:solidFill>
                  <a:schemeClr val="bg2"/>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435C36-2195-CC45-8F20-9A8A3D9510FA}" type="slidenum">
              <a:rPr lang="en-GB" smtClean="0"/>
              <a:pPr/>
              <a:t>‹#›</a:t>
            </a:fld>
            <a:endParaRPr lang="en-GB"/>
          </a:p>
        </p:txBody>
      </p:sp>
      <p:sp>
        <p:nvSpPr>
          <p:cNvPr id="15" name="Rectangle 14">
            <a:extLst>
              <a:ext uri="{FF2B5EF4-FFF2-40B4-BE49-F238E27FC236}">
                <a16:creationId xmlns:a16="http://schemas.microsoft.com/office/drawing/2014/main" id="{5DBBF277-270E-D110-CE8E-088B7358CF6A}"/>
              </a:ext>
            </a:extLst>
          </p:cNvPr>
          <p:cNvSpPr/>
          <p:nvPr userDrawn="1"/>
        </p:nvSpPr>
        <p:spPr>
          <a:xfrm>
            <a:off x="0" y="6804000"/>
            <a:ext cx="648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5" name="Text Placeholder 10">
            <a:extLst>
              <a:ext uri="{FF2B5EF4-FFF2-40B4-BE49-F238E27FC236}">
                <a16:creationId xmlns:a16="http://schemas.microsoft.com/office/drawing/2014/main" id="{05BED3EB-B96C-6378-4ABD-96135736D21B}"/>
              </a:ext>
            </a:extLst>
          </p:cNvPr>
          <p:cNvSpPr>
            <a:spLocks noGrp="1"/>
          </p:cNvSpPr>
          <p:nvPr>
            <p:ph type="body" sz="quarter" idx="14"/>
          </p:nvPr>
        </p:nvSpPr>
        <p:spPr>
          <a:xfrm>
            <a:off x="398098" y="1046098"/>
            <a:ext cx="5472000" cy="4986402"/>
          </a:xfrm>
          <a:prstGeom prst="rect">
            <a:avLst/>
          </a:prstGeom>
          <a:solidFill>
            <a:schemeClr val="accent3"/>
          </a:solidFill>
          <a:ln w="88900">
            <a:solidFill>
              <a:schemeClr val="accent1"/>
            </a:solidFill>
            <a:miter lim="800000"/>
          </a:ln>
        </p:spPr>
        <p:txBody>
          <a:bodyPr lIns="216000" tIns="540000" rIns="216000" bIns="144000">
            <a:noAutofit/>
          </a:bodyPr>
          <a:lstStyle>
            <a:lvl1pPr>
              <a:spcBef>
                <a:spcPts val="500"/>
              </a:spcBef>
              <a:buClr>
                <a:schemeClr val="accent4"/>
              </a:buClr>
              <a:defRPr sz="1500" b="0" i="0"/>
            </a:lvl1pPr>
            <a:lvl2pPr>
              <a:spcBef>
                <a:spcPts val="500"/>
              </a:spcBef>
              <a:buClr>
                <a:schemeClr val="accent1"/>
              </a:buClr>
              <a:defRPr sz="1500" b="0" i="0"/>
            </a:lvl2pPr>
            <a:lvl3pPr>
              <a:spcBef>
                <a:spcPts val="500"/>
              </a:spcBef>
              <a:buClr>
                <a:schemeClr val="bg1"/>
              </a:buClr>
              <a:defRPr sz="1500" b="0" i="0"/>
            </a:lvl3pPr>
            <a:lvl4pPr>
              <a:buClr>
                <a:schemeClr val="bg1">
                  <a:lumMod val="95000"/>
                </a:schemeClr>
              </a:buClr>
              <a:defRPr b="0" i="0"/>
            </a:lvl4pPr>
          </a:lstStyle>
          <a:p>
            <a:pPr lvl="0"/>
            <a:r>
              <a:rPr lang="en-US"/>
              <a:t>Click to edit Master text styles</a:t>
            </a:r>
          </a:p>
          <a:p>
            <a:pPr lvl="1"/>
            <a:r>
              <a:rPr lang="en-US"/>
              <a:t>Second level</a:t>
            </a:r>
          </a:p>
          <a:p>
            <a:pPr lvl="2"/>
            <a:r>
              <a:rPr lang="en-US"/>
              <a:t>Third level</a:t>
            </a:r>
          </a:p>
        </p:txBody>
      </p:sp>
      <p:sp>
        <p:nvSpPr>
          <p:cNvPr id="9" name="Text Placeholder 10">
            <a:extLst>
              <a:ext uri="{FF2B5EF4-FFF2-40B4-BE49-F238E27FC236}">
                <a16:creationId xmlns:a16="http://schemas.microsoft.com/office/drawing/2014/main" id="{A970AFF3-18B8-1868-21CC-6B72C753BD21}"/>
              </a:ext>
            </a:extLst>
          </p:cNvPr>
          <p:cNvSpPr>
            <a:spLocks noGrp="1"/>
          </p:cNvSpPr>
          <p:nvPr>
            <p:ph type="body" sz="quarter" idx="15" hasCustomPrompt="1"/>
          </p:nvPr>
        </p:nvSpPr>
        <p:spPr>
          <a:xfrm>
            <a:off x="398098" y="1046097"/>
            <a:ext cx="5472000" cy="360000"/>
          </a:xfrm>
          <a:prstGeom prst="rect">
            <a:avLst/>
          </a:prstGeom>
          <a:solidFill>
            <a:schemeClr val="accent1"/>
          </a:solidFill>
          <a:ln w="88900">
            <a:solidFill>
              <a:schemeClr val="accent1"/>
            </a:solidFill>
            <a:miter lim="800000"/>
          </a:ln>
        </p:spPr>
        <p:txBody>
          <a:bodyPr lIns="216000" tIns="162000" rIns="216000" bIns="144000" anchor="ctr">
            <a:noAutofit/>
          </a:bodyPr>
          <a:lstStyle>
            <a:lvl1pPr marL="0" indent="0">
              <a:spcBef>
                <a:spcPts val="1000"/>
              </a:spcBef>
              <a:buClr>
                <a:schemeClr val="accent4"/>
              </a:buClr>
              <a:buNone/>
              <a:defRPr sz="1800" b="1" i="0">
                <a:solidFill>
                  <a:schemeClr val="accent5"/>
                </a:solidFill>
                <a:latin typeface="Georgia" panose="02040502050405020303" pitchFamily="18" charset="0"/>
              </a:defRPr>
            </a:lvl1pPr>
            <a:lvl2pPr>
              <a:spcBef>
                <a:spcPts val="1000"/>
              </a:spcBef>
              <a:buClr>
                <a:schemeClr val="accent1"/>
              </a:buClr>
              <a:defRPr sz="1600" b="0" i="0"/>
            </a:lvl2pPr>
            <a:lvl3pPr>
              <a:spcBef>
                <a:spcPts val="1000"/>
              </a:spcBef>
              <a:buClr>
                <a:schemeClr val="accent2"/>
              </a:buClr>
              <a:defRPr sz="1600" b="0" i="0"/>
            </a:lvl3pPr>
            <a:lvl4pPr>
              <a:buClr>
                <a:schemeClr val="bg1">
                  <a:lumMod val="95000"/>
                </a:schemeClr>
              </a:buClr>
              <a:defRPr b="0" i="0"/>
            </a:lvl4pPr>
          </a:lstStyle>
          <a:p>
            <a:pPr lvl="0"/>
            <a:r>
              <a:rPr lang="en-GB"/>
              <a:t>Headline</a:t>
            </a:r>
          </a:p>
        </p:txBody>
      </p:sp>
      <p:sp>
        <p:nvSpPr>
          <p:cNvPr id="17" name="Text Placeholder 10">
            <a:extLst>
              <a:ext uri="{FF2B5EF4-FFF2-40B4-BE49-F238E27FC236}">
                <a16:creationId xmlns:a16="http://schemas.microsoft.com/office/drawing/2014/main" id="{371A58A8-3F98-4551-B029-D4A63B68E5E3}"/>
              </a:ext>
            </a:extLst>
          </p:cNvPr>
          <p:cNvSpPr>
            <a:spLocks noGrp="1"/>
          </p:cNvSpPr>
          <p:nvPr>
            <p:ph type="body" sz="quarter" idx="16"/>
          </p:nvPr>
        </p:nvSpPr>
        <p:spPr>
          <a:xfrm>
            <a:off x="6316298" y="1046098"/>
            <a:ext cx="5472000" cy="4986402"/>
          </a:xfrm>
          <a:prstGeom prst="rect">
            <a:avLst/>
          </a:prstGeom>
          <a:solidFill>
            <a:schemeClr val="accent3"/>
          </a:solidFill>
          <a:ln w="88900">
            <a:solidFill>
              <a:schemeClr val="accent1"/>
            </a:solidFill>
            <a:miter lim="800000"/>
          </a:ln>
        </p:spPr>
        <p:txBody>
          <a:bodyPr lIns="216000" tIns="540000" rIns="216000" bIns="144000">
            <a:noAutofit/>
          </a:bodyPr>
          <a:lstStyle>
            <a:lvl1pPr>
              <a:spcBef>
                <a:spcPts val="500"/>
              </a:spcBef>
              <a:buClr>
                <a:schemeClr val="accent4"/>
              </a:buClr>
              <a:defRPr sz="1500" b="0" i="0"/>
            </a:lvl1pPr>
            <a:lvl2pPr>
              <a:spcBef>
                <a:spcPts val="500"/>
              </a:spcBef>
              <a:buClr>
                <a:schemeClr val="accent1"/>
              </a:buClr>
              <a:defRPr sz="1500" b="0" i="0"/>
            </a:lvl2pPr>
            <a:lvl3pPr>
              <a:spcBef>
                <a:spcPts val="500"/>
              </a:spcBef>
              <a:buClr>
                <a:schemeClr val="bg1"/>
              </a:buClr>
              <a:defRPr sz="1500" b="0" i="0"/>
            </a:lvl3pPr>
            <a:lvl4pPr>
              <a:buClr>
                <a:schemeClr val="bg1">
                  <a:lumMod val="95000"/>
                </a:schemeClr>
              </a:buClr>
              <a:defRPr b="0" i="0"/>
            </a:lvl4pPr>
          </a:lstStyle>
          <a:p>
            <a:pPr lvl="0"/>
            <a:r>
              <a:rPr lang="en-US"/>
              <a:t>Click to edit Master text styles</a:t>
            </a:r>
          </a:p>
          <a:p>
            <a:pPr lvl="1"/>
            <a:r>
              <a:rPr lang="en-US"/>
              <a:t>Second level</a:t>
            </a:r>
          </a:p>
          <a:p>
            <a:pPr lvl="2"/>
            <a:r>
              <a:rPr lang="en-US"/>
              <a:t>Third level</a:t>
            </a:r>
          </a:p>
        </p:txBody>
      </p:sp>
      <p:sp>
        <p:nvSpPr>
          <p:cNvPr id="18" name="Text Placeholder 10">
            <a:extLst>
              <a:ext uri="{FF2B5EF4-FFF2-40B4-BE49-F238E27FC236}">
                <a16:creationId xmlns:a16="http://schemas.microsoft.com/office/drawing/2014/main" id="{A3F865C9-C038-87E9-48F1-37EE9F167756}"/>
              </a:ext>
            </a:extLst>
          </p:cNvPr>
          <p:cNvSpPr>
            <a:spLocks noGrp="1"/>
          </p:cNvSpPr>
          <p:nvPr>
            <p:ph type="body" sz="quarter" idx="17" hasCustomPrompt="1"/>
          </p:nvPr>
        </p:nvSpPr>
        <p:spPr>
          <a:xfrm>
            <a:off x="6316298" y="1046097"/>
            <a:ext cx="5472000" cy="360000"/>
          </a:xfrm>
          <a:prstGeom prst="rect">
            <a:avLst/>
          </a:prstGeom>
          <a:solidFill>
            <a:schemeClr val="accent1"/>
          </a:solidFill>
          <a:ln w="88900">
            <a:solidFill>
              <a:schemeClr val="accent1"/>
            </a:solidFill>
            <a:miter lim="800000"/>
          </a:ln>
        </p:spPr>
        <p:txBody>
          <a:bodyPr lIns="216000" tIns="162000" rIns="216000" bIns="144000" anchor="ctr">
            <a:noAutofit/>
          </a:bodyPr>
          <a:lstStyle>
            <a:lvl1pPr marL="0" indent="0">
              <a:spcBef>
                <a:spcPts val="1000"/>
              </a:spcBef>
              <a:buClr>
                <a:schemeClr val="accent4"/>
              </a:buClr>
              <a:buNone/>
              <a:defRPr sz="1800" b="1" i="0">
                <a:solidFill>
                  <a:schemeClr val="accent5"/>
                </a:solidFill>
                <a:latin typeface="Georgia" panose="02040502050405020303" pitchFamily="18" charset="0"/>
              </a:defRPr>
            </a:lvl1pPr>
            <a:lvl2pPr>
              <a:spcBef>
                <a:spcPts val="1000"/>
              </a:spcBef>
              <a:buClr>
                <a:schemeClr val="accent1"/>
              </a:buClr>
              <a:defRPr sz="1600" b="0" i="0"/>
            </a:lvl2pPr>
            <a:lvl3pPr>
              <a:spcBef>
                <a:spcPts val="1000"/>
              </a:spcBef>
              <a:buClr>
                <a:schemeClr val="accent2"/>
              </a:buClr>
              <a:defRPr sz="1600" b="0" i="0"/>
            </a:lvl3pPr>
            <a:lvl4pPr>
              <a:buClr>
                <a:schemeClr val="bg1">
                  <a:lumMod val="95000"/>
                </a:schemeClr>
              </a:buClr>
              <a:defRPr b="0" i="0"/>
            </a:lvl4pPr>
          </a:lstStyle>
          <a:p>
            <a:pPr lvl="0"/>
            <a:r>
              <a:rPr lang="en-GB"/>
              <a:t>Headline</a:t>
            </a:r>
          </a:p>
        </p:txBody>
      </p:sp>
    </p:spTree>
    <p:extLst>
      <p:ext uri="{BB962C8B-B14F-4D97-AF65-F5344CB8AC3E}">
        <p14:creationId xmlns:p14="http://schemas.microsoft.com/office/powerpoint/2010/main" val="27946272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Line Title, Page Number">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02F1E3-6B1B-0D0F-04F9-C847358C80EF}"/>
              </a:ext>
            </a:extLst>
          </p:cNvPr>
          <p:cNvSpPr>
            <a:spLocks noGrp="1"/>
          </p:cNvSpPr>
          <p:nvPr>
            <p:ph type="title" hasCustomPrompt="1"/>
          </p:nvPr>
        </p:nvSpPr>
        <p:spPr>
          <a:xfrm>
            <a:off x="359999" y="360000"/>
            <a:ext cx="10933200" cy="503999"/>
          </a:xfrm>
        </p:spPr>
        <p:txBody>
          <a:bodyPr/>
          <a:lstStyle>
            <a:lvl1pPr>
              <a:defRPr sz="2500"/>
            </a:lvl1pPr>
          </a:lstStyle>
          <a:p>
            <a:r>
              <a:rPr lang="en-GB" b="1" i="0">
                <a:latin typeface="Georgia" panose="02040502050405020303" pitchFamily="18" charset="0"/>
              </a:rPr>
              <a:t>Click to edit Master title style (ONE line only)</a:t>
            </a:r>
            <a:endParaRPr lang="en-US" b="1" i="0">
              <a:latin typeface="Georgia" panose="02040502050405020303" pitchFamily="18" charset="0"/>
            </a:endParaRPr>
          </a:p>
        </p:txBody>
      </p:sp>
      <p:sp>
        <p:nvSpPr>
          <p:cNvPr id="6" name="Rectangle 5">
            <a:extLst>
              <a:ext uri="{FF2B5EF4-FFF2-40B4-BE49-F238E27FC236}">
                <a16:creationId xmlns:a16="http://schemas.microsoft.com/office/drawing/2014/main" id="{C2AF3176-969D-32E2-BD50-63AA976B5762}"/>
              </a:ext>
            </a:extLst>
          </p:cNvPr>
          <p:cNvSpPr/>
          <p:nvPr userDrawn="1"/>
        </p:nvSpPr>
        <p:spPr>
          <a:xfrm>
            <a:off x="360000" y="756000"/>
            <a:ext cx="827999" cy="54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10" name="Rectangle 9">
            <a:extLst>
              <a:ext uri="{FF2B5EF4-FFF2-40B4-BE49-F238E27FC236}">
                <a16:creationId xmlns:a16="http://schemas.microsoft.com/office/drawing/2014/main" id="{7F8635B2-4021-762B-3625-025A0AE6C4AE}"/>
              </a:ext>
            </a:extLst>
          </p:cNvPr>
          <p:cNvSpPr/>
          <p:nvPr userDrawn="1"/>
        </p:nvSpPr>
        <p:spPr>
          <a:xfrm>
            <a:off x="0" y="6804000"/>
            <a:ext cx="648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 name="Rectangle 1">
            <a:extLst>
              <a:ext uri="{FF2B5EF4-FFF2-40B4-BE49-F238E27FC236}">
                <a16:creationId xmlns:a16="http://schemas.microsoft.com/office/drawing/2014/main" id="{0CB84BB8-F893-BE16-DCF2-CBD54C2C1C85}"/>
              </a:ext>
            </a:extLst>
          </p:cNvPr>
          <p:cNvSpPr/>
          <p:nvPr userDrawn="1"/>
        </p:nvSpPr>
        <p:spPr>
          <a:xfrm>
            <a:off x="11651996" y="0"/>
            <a:ext cx="540003"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4" name="Picture 3">
            <a:extLst>
              <a:ext uri="{FF2B5EF4-FFF2-40B4-BE49-F238E27FC236}">
                <a16:creationId xmlns:a16="http://schemas.microsoft.com/office/drawing/2014/main" id="{067B35C4-F7E4-2E7A-E508-31A643DAB2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5571" t="5436" b="9592"/>
          <a:stretch/>
        </p:blipFill>
        <p:spPr>
          <a:xfrm>
            <a:off x="11651996" y="0"/>
            <a:ext cx="540003" cy="6858001"/>
          </a:xfrm>
          <a:prstGeom prst="rect">
            <a:avLst/>
          </a:prstGeom>
        </p:spPr>
      </p:pic>
      <p:sp>
        <p:nvSpPr>
          <p:cNvPr id="7" name="Rectangle 6">
            <a:extLst>
              <a:ext uri="{FF2B5EF4-FFF2-40B4-BE49-F238E27FC236}">
                <a16:creationId xmlns:a16="http://schemas.microsoft.com/office/drawing/2014/main" id="{3040A323-EB42-41F8-9291-A20A6DA7F849}"/>
              </a:ext>
            </a:extLst>
          </p:cNvPr>
          <p:cNvSpPr>
            <a:spLocks/>
          </p:cNvSpPr>
          <p:nvPr userDrawn="1"/>
        </p:nvSpPr>
        <p:spPr>
          <a:xfrm>
            <a:off x="11651995" y="0"/>
            <a:ext cx="5400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8" name="Slide Number Placeholder 7">
            <a:extLst>
              <a:ext uri="{FF2B5EF4-FFF2-40B4-BE49-F238E27FC236}">
                <a16:creationId xmlns:a16="http://schemas.microsoft.com/office/drawing/2014/main" id="{3EC3D30E-1432-2EC6-DFBC-50AA2EEE9B9E}"/>
              </a:ext>
            </a:extLst>
          </p:cNvPr>
          <p:cNvSpPr>
            <a:spLocks noGrp="1"/>
          </p:cNvSpPr>
          <p:nvPr>
            <p:ph type="sldNum" sz="quarter" idx="11"/>
          </p:nvPr>
        </p:nvSpPr>
        <p:spPr>
          <a:xfrm>
            <a:off x="11652000" y="6318000"/>
            <a:ext cx="540000" cy="540000"/>
          </a:xfrm>
          <a:prstGeom prst="rect">
            <a:avLst/>
          </a:prstGeom>
          <a:solidFill>
            <a:schemeClr val="accent1"/>
          </a:solidFill>
        </p:spPr>
        <p:txBody>
          <a:bodyPr lIns="0" tIns="0" rIns="0" bIns="0"/>
          <a:lstStyle>
            <a:lvl1pPr algn="ctr">
              <a:defRPr b="1" i="0">
                <a:solidFill>
                  <a:schemeClr val="bg2"/>
                </a:solidFill>
                <a:latin typeface="Georgia" panose="02040502050405020303" pitchFamily="18" charset="0"/>
              </a:defRPr>
            </a:lvl1pPr>
          </a:lstStyle>
          <a:p>
            <a:fld id="{94435C36-2195-CC45-8F20-9A8A3D9510FA}" type="slidenum">
              <a:rPr lang="en-GB" smtClean="0"/>
              <a:pPr/>
              <a:t>‹#›</a:t>
            </a:fld>
            <a:endParaRPr lang="en-GB"/>
          </a:p>
        </p:txBody>
      </p:sp>
    </p:spTree>
    <p:extLst>
      <p:ext uri="{BB962C8B-B14F-4D97-AF65-F5344CB8AC3E}">
        <p14:creationId xmlns:p14="http://schemas.microsoft.com/office/powerpoint/2010/main" val="16504139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Line Title, White, Page Number">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02F1E3-6B1B-0D0F-04F9-C847358C80EF}"/>
              </a:ext>
            </a:extLst>
          </p:cNvPr>
          <p:cNvSpPr>
            <a:spLocks noGrp="1"/>
          </p:cNvSpPr>
          <p:nvPr>
            <p:ph type="title" hasCustomPrompt="1"/>
          </p:nvPr>
        </p:nvSpPr>
        <p:spPr>
          <a:xfrm>
            <a:off x="359999" y="360000"/>
            <a:ext cx="10933200" cy="503999"/>
          </a:xfrm>
        </p:spPr>
        <p:txBody>
          <a:bodyPr/>
          <a:lstStyle>
            <a:lvl1pPr>
              <a:defRPr sz="2500"/>
            </a:lvl1pPr>
          </a:lstStyle>
          <a:p>
            <a:r>
              <a:rPr lang="en-GB" b="1" i="0">
                <a:latin typeface="Georgia" panose="02040502050405020303" pitchFamily="18" charset="0"/>
              </a:rPr>
              <a:t>Click to edit Master title style (ONE line only)</a:t>
            </a:r>
            <a:endParaRPr lang="en-US" b="1" i="0">
              <a:latin typeface="Georgia" panose="02040502050405020303" pitchFamily="18" charset="0"/>
            </a:endParaRPr>
          </a:p>
        </p:txBody>
      </p:sp>
      <p:sp>
        <p:nvSpPr>
          <p:cNvPr id="6" name="Rectangle 5">
            <a:extLst>
              <a:ext uri="{FF2B5EF4-FFF2-40B4-BE49-F238E27FC236}">
                <a16:creationId xmlns:a16="http://schemas.microsoft.com/office/drawing/2014/main" id="{C2AF3176-969D-32E2-BD50-63AA976B5762}"/>
              </a:ext>
            </a:extLst>
          </p:cNvPr>
          <p:cNvSpPr/>
          <p:nvPr userDrawn="1"/>
        </p:nvSpPr>
        <p:spPr>
          <a:xfrm>
            <a:off x="360000" y="756000"/>
            <a:ext cx="827999" cy="54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10" name="Rectangle 9">
            <a:extLst>
              <a:ext uri="{FF2B5EF4-FFF2-40B4-BE49-F238E27FC236}">
                <a16:creationId xmlns:a16="http://schemas.microsoft.com/office/drawing/2014/main" id="{7F8635B2-4021-762B-3625-025A0AE6C4AE}"/>
              </a:ext>
            </a:extLst>
          </p:cNvPr>
          <p:cNvSpPr/>
          <p:nvPr userDrawn="1"/>
        </p:nvSpPr>
        <p:spPr>
          <a:xfrm>
            <a:off x="0" y="6804000"/>
            <a:ext cx="648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 name="Rectangle 1">
            <a:extLst>
              <a:ext uri="{FF2B5EF4-FFF2-40B4-BE49-F238E27FC236}">
                <a16:creationId xmlns:a16="http://schemas.microsoft.com/office/drawing/2014/main" id="{0CB84BB8-F893-BE16-DCF2-CBD54C2C1C85}"/>
              </a:ext>
            </a:extLst>
          </p:cNvPr>
          <p:cNvSpPr/>
          <p:nvPr userDrawn="1"/>
        </p:nvSpPr>
        <p:spPr>
          <a:xfrm>
            <a:off x="11651996" y="0"/>
            <a:ext cx="540003"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pic>
        <p:nvPicPr>
          <p:cNvPr id="4" name="Picture 3">
            <a:extLst>
              <a:ext uri="{FF2B5EF4-FFF2-40B4-BE49-F238E27FC236}">
                <a16:creationId xmlns:a16="http://schemas.microsoft.com/office/drawing/2014/main" id="{067B35C4-F7E4-2E7A-E508-31A643DAB26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5571" t="5436" b="9592"/>
          <a:stretch/>
        </p:blipFill>
        <p:spPr>
          <a:xfrm>
            <a:off x="11651996" y="0"/>
            <a:ext cx="540003" cy="6858001"/>
          </a:xfrm>
          <a:prstGeom prst="rect">
            <a:avLst/>
          </a:prstGeom>
        </p:spPr>
      </p:pic>
      <p:sp>
        <p:nvSpPr>
          <p:cNvPr id="7" name="Rectangle 6">
            <a:extLst>
              <a:ext uri="{FF2B5EF4-FFF2-40B4-BE49-F238E27FC236}">
                <a16:creationId xmlns:a16="http://schemas.microsoft.com/office/drawing/2014/main" id="{3040A323-EB42-41F8-9291-A20A6DA7F849}"/>
              </a:ext>
            </a:extLst>
          </p:cNvPr>
          <p:cNvSpPr>
            <a:spLocks/>
          </p:cNvSpPr>
          <p:nvPr userDrawn="1"/>
        </p:nvSpPr>
        <p:spPr>
          <a:xfrm>
            <a:off x="11651995" y="0"/>
            <a:ext cx="5400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8" name="Slide Number Placeholder 7">
            <a:extLst>
              <a:ext uri="{FF2B5EF4-FFF2-40B4-BE49-F238E27FC236}">
                <a16:creationId xmlns:a16="http://schemas.microsoft.com/office/drawing/2014/main" id="{3EC3D30E-1432-2EC6-DFBC-50AA2EEE9B9E}"/>
              </a:ext>
            </a:extLst>
          </p:cNvPr>
          <p:cNvSpPr>
            <a:spLocks noGrp="1"/>
          </p:cNvSpPr>
          <p:nvPr>
            <p:ph type="sldNum" sz="quarter" idx="11"/>
          </p:nvPr>
        </p:nvSpPr>
        <p:spPr>
          <a:xfrm>
            <a:off x="11652000" y="6318000"/>
            <a:ext cx="540000" cy="540000"/>
          </a:xfrm>
          <a:prstGeom prst="rect">
            <a:avLst/>
          </a:prstGeom>
          <a:solidFill>
            <a:schemeClr val="accent1"/>
          </a:solidFill>
        </p:spPr>
        <p:txBody>
          <a:bodyPr lIns="0" tIns="0" rIns="0" bIns="0"/>
          <a:lstStyle>
            <a:lvl1pPr algn="ctr">
              <a:defRPr b="1" i="0">
                <a:solidFill>
                  <a:schemeClr val="bg2"/>
                </a:solidFill>
                <a:latin typeface="Georgia" panose="02040502050405020303" pitchFamily="18" charset="0"/>
              </a:defRPr>
            </a:lvl1pPr>
          </a:lstStyle>
          <a:p>
            <a:fld id="{94435C36-2195-CC45-8F20-9A8A3D9510FA}" type="slidenum">
              <a:rPr lang="en-GB" smtClean="0"/>
              <a:pPr/>
              <a:t>‹#›</a:t>
            </a:fld>
            <a:endParaRPr lang="en-GB"/>
          </a:p>
        </p:txBody>
      </p:sp>
    </p:spTree>
    <p:extLst>
      <p:ext uri="{BB962C8B-B14F-4D97-AF65-F5344CB8AC3E}">
        <p14:creationId xmlns:p14="http://schemas.microsoft.com/office/powerpoint/2010/main" val="7994949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7B5778-B92C-5D65-97C6-19CB79D7B9BE}"/>
              </a:ext>
            </a:extLst>
          </p:cNvPr>
          <p:cNvSpPr/>
          <p:nvPr userDrawn="1"/>
        </p:nvSpPr>
        <p:spPr>
          <a:xfrm>
            <a:off x="0" y="6804000"/>
            <a:ext cx="648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3" name="Rectangle 2">
            <a:extLst>
              <a:ext uri="{FF2B5EF4-FFF2-40B4-BE49-F238E27FC236}">
                <a16:creationId xmlns:a16="http://schemas.microsoft.com/office/drawing/2014/main" id="{D22F1CD7-9E21-AA7D-2262-E47C8C99E965}"/>
              </a:ext>
            </a:extLst>
          </p:cNvPr>
          <p:cNvSpPr>
            <a:spLocks/>
          </p:cNvSpPr>
          <p:nvPr userDrawn="1"/>
        </p:nvSpPr>
        <p:spPr>
          <a:xfrm>
            <a:off x="11651995" y="0"/>
            <a:ext cx="5400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Tree>
    <p:extLst>
      <p:ext uri="{BB962C8B-B14F-4D97-AF65-F5344CB8AC3E}">
        <p14:creationId xmlns:p14="http://schemas.microsoft.com/office/powerpoint/2010/main" val="27762635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2047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ank You Slide Reversed Logo">
    <p:bg>
      <p:bgPr>
        <a:solidFill>
          <a:schemeClr val="tx2"/>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0236DDF-92C6-31E1-CA62-957043420A7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567" t="9925" b="5104"/>
          <a:stretch/>
        </p:blipFill>
        <p:spPr>
          <a:xfrm>
            <a:off x="0" y="0"/>
            <a:ext cx="3710400" cy="6858000"/>
          </a:xfrm>
          <a:prstGeom prst="rect">
            <a:avLst/>
          </a:prstGeom>
        </p:spPr>
      </p:pic>
      <p:sp>
        <p:nvSpPr>
          <p:cNvPr id="19" name="Rectangle 18">
            <a:extLst>
              <a:ext uri="{FF2B5EF4-FFF2-40B4-BE49-F238E27FC236}">
                <a16:creationId xmlns:a16="http://schemas.microsoft.com/office/drawing/2014/main" id="{765C0A42-545B-193E-D23E-DB2D20A976C1}"/>
              </a:ext>
            </a:extLst>
          </p:cNvPr>
          <p:cNvSpPr>
            <a:spLocks/>
          </p:cNvSpPr>
          <p:nvPr userDrawn="1"/>
        </p:nvSpPr>
        <p:spPr>
          <a:xfrm>
            <a:off x="4431600" y="-1"/>
            <a:ext cx="77604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5" name="Rectangle 4">
            <a:extLst>
              <a:ext uri="{FF2B5EF4-FFF2-40B4-BE49-F238E27FC236}">
                <a16:creationId xmlns:a16="http://schemas.microsoft.com/office/drawing/2014/main" id="{BA93D715-4C43-F7C1-CDAA-4EE4C656957D}"/>
              </a:ext>
            </a:extLst>
          </p:cNvPr>
          <p:cNvSpPr/>
          <p:nvPr userDrawn="1"/>
        </p:nvSpPr>
        <p:spPr>
          <a:xfrm>
            <a:off x="0" y="6480000"/>
            <a:ext cx="4248000" cy="54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10" name="Subtitle 2">
            <a:extLst>
              <a:ext uri="{FF2B5EF4-FFF2-40B4-BE49-F238E27FC236}">
                <a16:creationId xmlns:a16="http://schemas.microsoft.com/office/drawing/2014/main" id="{7A19EFFB-2214-B92E-EDD6-33DC9E3736ED}"/>
              </a:ext>
            </a:extLst>
          </p:cNvPr>
          <p:cNvSpPr txBox="1">
            <a:spLocks/>
          </p:cNvSpPr>
          <p:nvPr userDrawn="1"/>
        </p:nvSpPr>
        <p:spPr>
          <a:xfrm>
            <a:off x="4431600" y="6270172"/>
            <a:ext cx="2948914" cy="316080"/>
          </a:xfrm>
          <a:prstGeom prst="rect">
            <a:avLst/>
          </a:prstGeom>
        </p:spPr>
        <p:txBody>
          <a:bodyPr vert="horz" lIns="0" tIns="0" rIns="0" bIns="0" rtlCol="0" anchor="b">
            <a:noAutofit/>
          </a:bodyPr>
          <a:lstStyle>
            <a:lvl1pPr marL="0" indent="0" algn="l" defTabSz="914400" rtl="0" eaLnBrk="1" latinLnBrk="0" hangingPunct="1">
              <a:lnSpc>
                <a:spcPct val="90000"/>
              </a:lnSpc>
              <a:spcBef>
                <a:spcPts val="0"/>
              </a:spcBef>
              <a:buClr>
                <a:schemeClr val="accent5"/>
              </a:buClr>
              <a:buFont typeface="Arial" panose="020B0604020202020204" pitchFamily="34" charset="0"/>
              <a:buNone/>
              <a:defRPr sz="2200" b="0" i="0" kern="1200">
                <a:solidFill>
                  <a:schemeClr val="bg2"/>
                </a:solidFill>
                <a:latin typeface="Century Gothic" panose="020B0502020202020204" pitchFamily="34" charset="0"/>
                <a:ea typeface="+mn-ea"/>
                <a:cs typeface="Arial" panose="020B0604020202020204" pitchFamily="34" charset="0"/>
              </a:defRPr>
            </a:lvl1pPr>
            <a:lvl2pPr marL="457189" indent="0" algn="ctr" defTabSz="914400" rtl="0" eaLnBrk="1" latinLnBrk="0" hangingPunct="1">
              <a:lnSpc>
                <a:spcPct val="100000"/>
              </a:lnSpc>
              <a:spcBef>
                <a:spcPts val="1500"/>
              </a:spcBef>
              <a:buClr>
                <a:schemeClr val="accent2"/>
              </a:buClr>
              <a:buFont typeface="Arial" panose="020B0604020202020204" pitchFamily="34" charset="0"/>
              <a:buNone/>
              <a:defRPr sz="2000" b="0" i="0" kern="1200">
                <a:solidFill>
                  <a:schemeClr val="tx2"/>
                </a:solidFill>
                <a:latin typeface="Century Gothic" panose="020B0502020202020204" pitchFamily="34" charset="0"/>
                <a:ea typeface="+mn-ea"/>
                <a:cs typeface="Gill Sans Nova Light" panose="020F0302020204030204" pitchFamily="34" charset="0"/>
              </a:defRPr>
            </a:lvl2pPr>
            <a:lvl3pPr marL="914377" indent="0" algn="ctr" defTabSz="914400" rtl="0" eaLnBrk="1" latinLnBrk="0" hangingPunct="1">
              <a:lnSpc>
                <a:spcPct val="100000"/>
              </a:lnSpc>
              <a:spcBef>
                <a:spcPts val="1500"/>
              </a:spcBef>
              <a:buClr>
                <a:schemeClr val="accent3"/>
              </a:buClr>
              <a:buFont typeface="Arial" panose="020B0604020202020204" pitchFamily="34" charset="0"/>
              <a:buNone/>
              <a:defRPr sz="1800" b="0" i="0" kern="1200">
                <a:solidFill>
                  <a:schemeClr val="tx2"/>
                </a:solidFill>
                <a:latin typeface="Century Gothic" panose="020B0502020202020204" pitchFamily="34" charset="0"/>
                <a:ea typeface="+mn-ea"/>
                <a:cs typeface="Gill Sans Nova Light" panose="020F0302020204030204" pitchFamily="34" charset="0"/>
              </a:defRPr>
            </a:lvl3pPr>
            <a:lvl4pPr marL="1371566" indent="0" algn="ctr" defTabSz="914400" rtl="0" eaLnBrk="1" latinLnBrk="0" hangingPunct="1">
              <a:lnSpc>
                <a:spcPct val="100000"/>
              </a:lnSpc>
              <a:spcBef>
                <a:spcPts val="1500"/>
              </a:spcBef>
              <a:buClr>
                <a:schemeClr val="accent1">
                  <a:lumMod val="40000"/>
                  <a:lumOff val="60000"/>
                </a:schemeClr>
              </a:buClr>
              <a:buFont typeface="Arial" panose="020B0604020202020204" pitchFamily="34" charset="0"/>
              <a:buNone/>
              <a:defRPr sz="1600" b="0" i="0" kern="1200">
                <a:solidFill>
                  <a:schemeClr val="tx2"/>
                </a:solidFill>
                <a:latin typeface="Century Gothic" panose="020B0502020202020204" pitchFamily="34" charset="0"/>
                <a:ea typeface="+mn-ea"/>
                <a:cs typeface="Gill Sans Nova Light" panose="020F0302020204030204" pitchFamily="34" charset="0"/>
              </a:defRPr>
            </a:lvl4pPr>
            <a:lvl5pPr marL="1828754" indent="0" algn="ctr" defTabSz="914400" rtl="0" eaLnBrk="1" latinLnBrk="0" hangingPunct="1">
              <a:lnSpc>
                <a:spcPct val="100000"/>
              </a:lnSpc>
              <a:spcBef>
                <a:spcPts val="1500"/>
              </a:spcBef>
              <a:buFont typeface="Arial" panose="020B0604020202020204" pitchFamily="34" charset="0"/>
              <a:buNone/>
              <a:defRPr sz="1600" b="0" i="0" kern="1200">
                <a:solidFill>
                  <a:schemeClr val="tx1"/>
                </a:solidFill>
                <a:latin typeface="Gill Sans Nova" panose="020B0602020104020203" pitchFamily="34" charset="0"/>
                <a:ea typeface="+mn-ea"/>
                <a:cs typeface="Gill Sans Nova Light" panose="020F0302020204030204" pitchFamily="34" charset="0"/>
              </a:defRPr>
            </a:lvl5pPr>
            <a:lvl6pPr marL="2285943"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500" b="0" i="0">
                <a:solidFill>
                  <a:srgbClr val="FFF1E5"/>
                </a:solidFill>
                <a:effectLst/>
                <a:latin typeface="Century Gothic" panose="020B0502020202020204" pitchFamily="34" charset="0"/>
              </a:rPr>
              <a:t>RETHINKPARTNERS.CO.UK</a:t>
            </a:r>
          </a:p>
        </p:txBody>
      </p:sp>
      <p:pic>
        <p:nvPicPr>
          <p:cNvPr id="3" name="Picture 2" descr="A white text on a black background&#10;&#10;AI-generated content may be incorrect.">
            <a:extLst>
              <a:ext uri="{FF2B5EF4-FFF2-40B4-BE49-F238E27FC236}">
                <a16:creationId xmlns:a16="http://schemas.microsoft.com/office/drawing/2014/main" id="{D6A94243-740A-0438-D115-8D6CC2C1F66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9999" y="432000"/>
            <a:ext cx="2271294" cy="720000"/>
          </a:xfrm>
          <a:prstGeom prst="rect">
            <a:avLst/>
          </a:prstGeom>
        </p:spPr>
      </p:pic>
    </p:spTree>
    <p:extLst>
      <p:ext uri="{BB962C8B-B14F-4D97-AF65-F5344CB8AC3E}">
        <p14:creationId xmlns:p14="http://schemas.microsoft.com/office/powerpoint/2010/main" val="12421849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1 Line Title, 1 Column">
    <p:bg>
      <p:bgPr>
        <a:solidFill>
          <a:srgbClr val="FFF0E5"/>
        </a:solidFill>
        <a:effectLst/>
      </p:bgPr>
    </p:bg>
    <p:spTree>
      <p:nvGrpSpPr>
        <p:cNvPr id="1" name=""/>
        <p:cNvGrpSpPr/>
        <p:nvPr/>
      </p:nvGrpSpPr>
      <p:grpSpPr>
        <a:xfrm>
          <a:off x="0" y="0"/>
          <a:ext cx="0" cy="0"/>
          <a:chOff x="0" y="0"/>
          <a:chExt cx="0" cy="0"/>
        </a:xfrm>
      </p:grpSpPr>
      <p:sp>
        <p:nvSpPr>
          <p:cNvPr id="2" name="Text Placeholder 11">
            <a:extLst>
              <a:ext uri="{FF2B5EF4-FFF2-40B4-BE49-F238E27FC236}">
                <a16:creationId xmlns:a16="http://schemas.microsoft.com/office/drawing/2014/main" id="{E58EF238-4D76-62F2-8697-77997C4543E1}"/>
              </a:ext>
            </a:extLst>
          </p:cNvPr>
          <p:cNvSpPr txBox="1">
            <a:spLocks noGrp="1"/>
          </p:cNvSpPr>
          <p:nvPr>
            <p:ph type="body" idx="4294967295"/>
          </p:nvPr>
        </p:nvSpPr>
        <p:spPr>
          <a:xfrm>
            <a:off x="359999" y="1007997"/>
            <a:ext cx="10933197" cy="5579997"/>
          </a:xfrm>
        </p:spPr>
        <p:txBody>
          <a:bodyPr>
            <a:noAutofit/>
          </a:bodyPr>
          <a:lstStyle>
            <a:lvl1pPr>
              <a:defRPr/>
            </a:lvl1pPr>
            <a:lvl2pPr>
              <a:defRPr/>
            </a:lvl2pPr>
            <a:lvl3pPr>
              <a:defRPr/>
            </a:lvl3pPr>
          </a:lstStyle>
          <a:p>
            <a:pPr lvl="0"/>
            <a:r>
              <a:rPr lang="en-GB"/>
              <a:t>Click to edit 1-column Master text</a:t>
            </a:r>
          </a:p>
          <a:p>
            <a:pPr lvl="1"/>
            <a:r>
              <a:rPr lang="en-GB"/>
              <a:t>Second level</a:t>
            </a:r>
          </a:p>
          <a:p>
            <a:pPr lvl="2"/>
            <a:r>
              <a:rPr lang="en-GB"/>
              <a:t>Third level</a:t>
            </a:r>
          </a:p>
        </p:txBody>
      </p:sp>
      <p:sp>
        <p:nvSpPr>
          <p:cNvPr id="3" name="Title 2">
            <a:extLst>
              <a:ext uri="{FF2B5EF4-FFF2-40B4-BE49-F238E27FC236}">
                <a16:creationId xmlns:a16="http://schemas.microsoft.com/office/drawing/2014/main" id="{8E44D820-554B-0EC1-17F1-D8FE76D0FDC9}"/>
              </a:ext>
            </a:extLst>
          </p:cNvPr>
          <p:cNvSpPr txBox="1">
            <a:spLocks noGrp="1"/>
          </p:cNvSpPr>
          <p:nvPr>
            <p:ph type="title"/>
          </p:nvPr>
        </p:nvSpPr>
        <p:spPr>
          <a:xfrm>
            <a:off x="359999" y="359999"/>
            <a:ext cx="10933197" cy="503998"/>
          </a:xfrm>
        </p:spPr>
        <p:txBody>
          <a:bodyPr/>
          <a:lstStyle>
            <a:lvl1pPr>
              <a:defRPr lang="en-GB" sz="2500"/>
            </a:lvl1pPr>
          </a:lstStyle>
          <a:p>
            <a:pPr lvl="0"/>
            <a:r>
              <a:rPr lang="en-GB"/>
              <a:t>Click to edit Master title style (ONE line only)</a:t>
            </a:r>
            <a:endParaRPr lang="en-US"/>
          </a:p>
        </p:txBody>
      </p:sp>
      <p:sp>
        <p:nvSpPr>
          <p:cNvPr id="4" name="Rectangle 5">
            <a:extLst>
              <a:ext uri="{FF2B5EF4-FFF2-40B4-BE49-F238E27FC236}">
                <a16:creationId xmlns:a16="http://schemas.microsoft.com/office/drawing/2014/main" id="{AD5B0A20-0204-A934-71BD-E59C60FA8717}"/>
              </a:ext>
            </a:extLst>
          </p:cNvPr>
          <p:cNvSpPr/>
          <p:nvPr/>
        </p:nvSpPr>
        <p:spPr>
          <a:xfrm>
            <a:off x="359999" y="755998"/>
            <a:ext cx="827998" cy="54004"/>
          </a:xfrm>
          <a:prstGeom prst="rect">
            <a:avLst/>
          </a:prstGeom>
          <a:solidFill>
            <a:srgbClr val="B5BD74"/>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73001"/>
              </a:solidFill>
              <a:uFillTx/>
              <a:latin typeface="Century Gothic" pitchFamily="34"/>
            </a:endParaRPr>
          </a:p>
        </p:txBody>
      </p:sp>
      <p:sp>
        <p:nvSpPr>
          <p:cNvPr id="5" name="Rectangle 9">
            <a:extLst>
              <a:ext uri="{FF2B5EF4-FFF2-40B4-BE49-F238E27FC236}">
                <a16:creationId xmlns:a16="http://schemas.microsoft.com/office/drawing/2014/main" id="{517A9E26-0D40-E071-243C-83D1E367C11B}"/>
              </a:ext>
            </a:extLst>
          </p:cNvPr>
          <p:cNvSpPr/>
          <p:nvPr/>
        </p:nvSpPr>
        <p:spPr>
          <a:xfrm>
            <a:off x="0" y="6803995"/>
            <a:ext cx="647998" cy="54004"/>
          </a:xfrm>
          <a:prstGeom prst="rect">
            <a:avLst/>
          </a:prstGeom>
          <a:solidFill>
            <a:srgbClr val="FA95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73001"/>
              </a:solidFill>
              <a:uFillTx/>
              <a:latin typeface="Century Gothic" pitchFamily="34"/>
            </a:endParaRPr>
          </a:p>
        </p:txBody>
      </p:sp>
      <p:sp>
        <p:nvSpPr>
          <p:cNvPr id="6" name="Rectangle 1">
            <a:extLst>
              <a:ext uri="{FF2B5EF4-FFF2-40B4-BE49-F238E27FC236}">
                <a16:creationId xmlns:a16="http://schemas.microsoft.com/office/drawing/2014/main" id="{161CDCF5-281C-DFBB-F5F9-AD635B130C20}"/>
              </a:ext>
            </a:extLst>
          </p:cNvPr>
          <p:cNvSpPr/>
          <p:nvPr/>
        </p:nvSpPr>
        <p:spPr>
          <a:xfrm>
            <a:off x="11651998" y="0"/>
            <a:ext cx="539998" cy="6858000"/>
          </a:xfrm>
          <a:prstGeom prst="rect">
            <a:avLst/>
          </a:prstGeom>
          <a:solidFill>
            <a:srgbClr val="073001"/>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73001"/>
              </a:solidFill>
              <a:uFillTx/>
              <a:latin typeface="Century Gothic" pitchFamily="34"/>
            </a:endParaRPr>
          </a:p>
        </p:txBody>
      </p:sp>
      <p:pic>
        <p:nvPicPr>
          <p:cNvPr id="7" name="Picture 3">
            <a:extLst>
              <a:ext uri="{FF2B5EF4-FFF2-40B4-BE49-F238E27FC236}">
                <a16:creationId xmlns:a16="http://schemas.microsoft.com/office/drawing/2014/main" id="{F9BFC327-5941-60A7-B6F4-10CF94ED299E}"/>
              </a:ext>
            </a:extLst>
          </p:cNvPr>
          <p:cNvPicPr>
            <a:picLocks noChangeAspect="1"/>
          </p:cNvPicPr>
          <p:nvPr/>
        </p:nvPicPr>
        <p:blipFill>
          <a:blip r:embed="rId2"/>
          <a:srcRect l="95571" t="5436" b="9592"/>
          <a:stretch>
            <a:fillRect/>
          </a:stretch>
        </p:blipFill>
        <p:spPr>
          <a:xfrm>
            <a:off x="11651998" y="0"/>
            <a:ext cx="539998" cy="6858000"/>
          </a:xfrm>
          <a:prstGeom prst="rect">
            <a:avLst/>
          </a:prstGeom>
          <a:noFill/>
          <a:ln cap="flat">
            <a:noFill/>
          </a:ln>
        </p:spPr>
      </p:pic>
      <p:sp>
        <p:nvSpPr>
          <p:cNvPr id="8" name="Rectangle 6">
            <a:extLst>
              <a:ext uri="{FF2B5EF4-FFF2-40B4-BE49-F238E27FC236}">
                <a16:creationId xmlns:a16="http://schemas.microsoft.com/office/drawing/2014/main" id="{E615CDCE-F741-5C6A-39B0-DD699D784268}"/>
              </a:ext>
            </a:extLst>
          </p:cNvPr>
          <p:cNvSpPr/>
          <p:nvPr/>
        </p:nvSpPr>
        <p:spPr>
          <a:xfrm>
            <a:off x="11651998" y="0"/>
            <a:ext cx="539998" cy="90004"/>
          </a:xfrm>
          <a:prstGeom prst="rect">
            <a:avLst/>
          </a:prstGeom>
          <a:solidFill>
            <a:srgbClr val="FA95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73001"/>
              </a:solidFill>
              <a:uFillTx/>
              <a:latin typeface="Century Gothic" pitchFamily="34"/>
            </a:endParaRPr>
          </a:p>
        </p:txBody>
      </p:sp>
      <p:sp>
        <p:nvSpPr>
          <p:cNvPr id="9" name="Slide Number Placeholder 7">
            <a:extLst>
              <a:ext uri="{FF2B5EF4-FFF2-40B4-BE49-F238E27FC236}">
                <a16:creationId xmlns:a16="http://schemas.microsoft.com/office/drawing/2014/main" id="{971595A5-2A2C-CC29-93BF-56EDA0148801}"/>
              </a:ext>
            </a:extLst>
          </p:cNvPr>
          <p:cNvSpPr txBox="1">
            <a:spLocks noGrp="1"/>
          </p:cNvSpPr>
          <p:nvPr>
            <p:ph type="sldNum" sz="quarter" idx="8"/>
          </p:nvPr>
        </p:nvSpPr>
        <p:spPr>
          <a:solidFill>
            <a:srgbClr val="637005"/>
          </a:solidFill>
        </p:spPr>
        <p:txBody>
          <a:bodyPr/>
          <a:lstStyle>
            <a:lvl1pPr>
              <a:defRPr>
                <a:solidFill>
                  <a:srgbClr val="FFF0E5"/>
                </a:solidFill>
              </a:defRPr>
            </a:lvl1pPr>
          </a:lstStyle>
          <a:p>
            <a:pPr lvl="0"/>
            <a:fld id="{8D01DA8F-D5D8-491A-A051-AB4F8C9B6882}" type="slidenum">
              <a:t>‹#›</a:t>
            </a:fld>
            <a:endParaRPr lang="en-GB"/>
          </a:p>
        </p:txBody>
      </p:sp>
    </p:spTree>
    <p:extLst>
      <p:ext uri="{BB962C8B-B14F-4D97-AF65-F5344CB8AC3E}">
        <p14:creationId xmlns:p14="http://schemas.microsoft.com/office/powerpoint/2010/main" val="27452215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Line Title, Boxouts">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C3D3ED1-1FB5-586B-E0BF-12435EA73A01}"/>
              </a:ext>
            </a:extLst>
          </p:cNvPr>
          <p:cNvSpPr/>
          <p:nvPr userDrawn="1"/>
        </p:nvSpPr>
        <p:spPr>
          <a:xfrm>
            <a:off x="0" y="5450400"/>
            <a:ext cx="12192000" cy="14076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b="0" i="0">
              <a:solidFill>
                <a:schemeClr val="tx2"/>
              </a:solidFill>
              <a:latin typeface="Century Gothic" panose="020B0502020202020204" pitchFamily="34" charset="0"/>
            </a:endParaRPr>
          </a:p>
        </p:txBody>
      </p:sp>
      <p:pic>
        <p:nvPicPr>
          <p:cNvPr id="4" name="Picture 3">
            <a:extLst>
              <a:ext uri="{FF2B5EF4-FFF2-40B4-BE49-F238E27FC236}">
                <a16:creationId xmlns:a16="http://schemas.microsoft.com/office/drawing/2014/main" id="{2B2B6F64-FDA4-4C8E-0B79-87F4224FAA8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2967" b="9592"/>
          <a:stretch/>
        </p:blipFill>
        <p:spPr>
          <a:xfrm>
            <a:off x="424" y="5450400"/>
            <a:ext cx="12191575" cy="1407600"/>
          </a:xfrm>
          <a:prstGeom prst="rect">
            <a:avLst/>
          </a:prstGeom>
        </p:spPr>
      </p:pic>
      <p:sp>
        <p:nvSpPr>
          <p:cNvPr id="20" name="Rectangle 19">
            <a:extLst>
              <a:ext uri="{FF2B5EF4-FFF2-40B4-BE49-F238E27FC236}">
                <a16:creationId xmlns:a16="http://schemas.microsoft.com/office/drawing/2014/main" id="{2FFCD6A3-29A8-E43A-A25C-DCFB47140BF1}"/>
              </a:ext>
            </a:extLst>
          </p:cNvPr>
          <p:cNvSpPr>
            <a:spLocks/>
          </p:cNvSpPr>
          <p:nvPr userDrawn="1"/>
        </p:nvSpPr>
        <p:spPr>
          <a:xfrm>
            <a:off x="10512000" y="0"/>
            <a:ext cx="1680000" cy="9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 name="Text Placeholder 10">
            <a:extLst>
              <a:ext uri="{FF2B5EF4-FFF2-40B4-BE49-F238E27FC236}">
                <a16:creationId xmlns:a16="http://schemas.microsoft.com/office/drawing/2014/main" id="{6CFA08A7-114D-C8F9-E7EC-A302862D92D1}"/>
              </a:ext>
            </a:extLst>
          </p:cNvPr>
          <p:cNvSpPr>
            <a:spLocks noGrp="1"/>
          </p:cNvSpPr>
          <p:nvPr>
            <p:ph type="body" sz="quarter" idx="15"/>
          </p:nvPr>
        </p:nvSpPr>
        <p:spPr>
          <a:xfrm>
            <a:off x="647564" y="1548000"/>
            <a:ext cx="5220000" cy="4608000"/>
          </a:xfrm>
          <a:prstGeom prst="rect">
            <a:avLst/>
          </a:prstGeom>
          <a:solidFill>
            <a:schemeClr val="accent3"/>
          </a:solidFill>
          <a:ln w="101600">
            <a:solidFill>
              <a:schemeClr val="accent1"/>
            </a:solidFill>
            <a:miter lim="800000"/>
          </a:ln>
        </p:spPr>
        <p:txBody>
          <a:bodyPr lIns="251999" tIns="251999" rIns="251999" bIns="180000">
            <a:noAutofit/>
          </a:bodyPr>
          <a:lstStyle>
            <a:lvl1pPr>
              <a:buClr>
                <a:schemeClr val="accent4"/>
              </a:buClr>
              <a:defRPr b="0" i="0"/>
            </a:lvl1pPr>
            <a:lvl2pPr>
              <a:buClr>
                <a:schemeClr val="accent1"/>
              </a:buClr>
              <a:defRPr b="0" i="0"/>
            </a:lvl2pPr>
            <a:lvl3pPr>
              <a:buClr>
                <a:schemeClr val="bg1"/>
              </a:buClr>
              <a:defRPr b="0" i="0"/>
            </a:lvl3pPr>
            <a:lvl4pPr>
              <a:buClr>
                <a:schemeClr val="bg1">
                  <a:lumMod val="95000"/>
                </a:schemeClr>
              </a:buClr>
              <a:defRPr b="0" i="0"/>
            </a:lvl4pPr>
          </a:lstStyle>
          <a:p>
            <a:pPr lvl="0"/>
            <a:r>
              <a:rPr lang="en-US"/>
              <a:t>Click to edit Master text styles</a:t>
            </a:r>
          </a:p>
          <a:p>
            <a:pPr lvl="1"/>
            <a:r>
              <a:rPr lang="en-US"/>
              <a:t>Second level</a:t>
            </a:r>
          </a:p>
          <a:p>
            <a:pPr lvl="2"/>
            <a:r>
              <a:rPr lang="en-US"/>
              <a:t>Third level</a:t>
            </a:r>
          </a:p>
        </p:txBody>
      </p:sp>
      <p:sp>
        <p:nvSpPr>
          <p:cNvPr id="5" name="Title 4">
            <a:extLst>
              <a:ext uri="{FF2B5EF4-FFF2-40B4-BE49-F238E27FC236}">
                <a16:creationId xmlns:a16="http://schemas.microsoft.com/office/drawing/2014/main" id="{2F97E334-237C-83EB-F60B-A3AF78A7A3C6}"/>
              </a:ext>
            </a:extLst>
          </p:cNvPr>
          <p:cNvSpPr>
            <a:spLocks noGrp="1"/>
          </p:cNvSpPr>
          <p:nvPr>
            <p:ph type="title" hasCustomPrompt="1"/>
          </p:nvPr>
        </p:nvSpPr>
        <p:spPr/>
        <p:txBody>
          <a:bodyPr/>
          <a:lstStyle/>
          <a:p>
            <a:r>
              <a:rPr lang="en-GB" b="1" i="0">
                <a:latin typeface="Georgia" panose="02040502050405020303" pitchFamily="18" charset="0"/>
              </a:rPr>
              <a:t>Click to edit Master title style (ONE line only)</a:t>
            </a:r>
            <a:endParaRPr lang="en-US" b="1" i="0">
              <a:latin typeface="Georgia" panose="02040502050405020303" pitchFamily="18" charset="0"/>
            </a:endParaRPr>
          </a:p>
        </p:txBody>
      </p:sp>
      <p:sp>
        <p:nvSpPr>
          <p:cNvPr id="16" name="Rectangle 15">
            <a:extLst>
              <a:ext uri="{FF2B5EF4-FFF2-40B4-BE49-F238E27FC236}">
                <a16:creationId xmlns:a16="http://schemas.microsoft.com/office/drawing/2014/main" id="{199D91EF-242C-096E-CD38-6BE34E85BF38}"/>
              </a:ext>
            </a:extLst>
          </p:cNvPr>
          <p:cNvSpPr>
            <a:spLocks/>
          </p:cNvSpPr>
          <p:nvPr userDrawn="1"/>
        </p:nvSpPr>
        <p:spPr>
          <a:xfrm>
            <a:off x="10512000" y="0"/>
            <a:ext cx="1680000" cy="9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19" name="Slide Number Placeholder 7">
            <a:extLst>
              <a:ext uri="{FF2B5EF4-FFF2-40B4-BE49-F238E27FC236}">
                <a16:creationId xmlns:a16="http://schemas.microsoft.com/office/drawing/2014/main" id="{CD196ECF-9F48-18CA-AE50-E54D891F90C2}"/>
              </a:ext>
            </a:extLst>
          </p:cNvPr>
          <p:cNvSpPr>
            <a:spLocks noGrp="1"/>
          </p:cNvSpPr>
          <p:nvPr>
            <p:ph type="sldNum" sz="quarter" idx="11"/>
          </p:nvPr>
        </p:nvSpPr>
        <p:spPr>
          <a:xfrm>
            <a:off x="11650244" y="6318000"/>
            <a:ext cx="540000" cy="540000"/>
          </a:xfrm>
          <a:prstGeom prst="rect">
            <a:avLst/>
          </a:prstGeom>
          <a:solidFill>
            <a:schemeClr val="accent1"/>
          </a:solidFill>
        </p:spPr>
        <p:txBody>
          <a:bodyPr lIns="0" tIns="0" rIns="0" bIns="0"/>
          <a:lstStyle>
            <a:lvl1pPr algn="ctr">
              <a:defRPr b="1" i="0">
                <a:solidFill>
                  <a:schemeClr val="bg2"/>
                </a:solidFill>
                <a:latin typeface="Georgia" panose="02040502050405020303" pitchFamily="18" charset="0"/>
              </a:defRPr>
            </a:lvl1pPr>
          </a:lstStyle>
          <a:p>
            <a:fld id="{94435C36-2195-CC45-8F20-9A8A3D9510FA}" type="slidenum">
              <a:rPr lang="en-GB" smtClean="0"/>
              <a:pPr/>
              <a:t>‹#›</a:t>
            </a:fld>
            <a:endParaRPr lang="en-GB"/>
          </a:p>
        </p:txBody>
      </p:sp>
      <p:sp>
        <p:nvSpPr>
          <p:cNvPr id="21" name="Rectangle 20">
            <a:extLst>
              <a:ext uri="{FF2B5EF4-FFF2-40B4-BE49-F238E27FC236}">
                <a16:creationId xmlns:a16="http://schemas.microsoft.com/office/drawing/2014/main" id="{5266AECC-5BD4-ACFF-C246-918AC4C8AD6B}"/>
              </a:ext>
            </a:extLst>
          </p:cNvPr>
          <p:cNvSpPr/>
          <p:nvPr userDrawn="1"/>
        </p:nvSpPr>
        <p:spPr>
          <a:xfrm>
            <a:off x="646800" y="900000"/>
            <a:ext cx="827999" cy="54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2" name="Rectangle 21">
            <a:extLst>
              <a:ext uri="{FF2B5EF4-FFF2-40B4-BE49-F238E27FC236}">
                <a16:creationId xmlns:a16="http://schemas.microsoft.com/office/drawing/2014/main" id="{505D5821-C4C3-F744-67E6-5A46CAD72E46}"/>
              </a:ext>
            </a:extLst>
          </p:cNvPr>
          <p:cNvSpPr/>
          <p:nvPr userDrawn="1"/>
        </p:nvSpPr>
        <p:spPr>
          <a:xfrm>
            <a:off x="0" y="6804000"/>
            <a:ext cx="648000" cy="54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b="0" i="0">
              <a:solidFill>
                <a:schemeClr val="tx2"/>
              </a:solidFill>
              <a:latin typeface="Century Gothic" panose="020B0502020202020204" pitchFamily="34" charset="0"/>
            </a:endParaRPr>
          </a:p>
        </p:txBody>
      </p:sp>
      <p:sp>
        <p:nvSpPr>
          <p:cNvPr id="23" name="Text Placeholder 10">
            <a:extLst>
              <a:ext uri="{FF2B5EF4-FFF2-40B4-BE49-F238E27FC236}">
                <a16:creationId xmlns:a16="http://schemas.microsoft.com/office/drawing/2014/main" id="{C6DA2C50-4197-A0E7-0D28-03B3BF6BD92F}"/>
              </a:ext>
            </a:extLst>
          </p:cNvPr>
          <p:cNvSpPr>
            <a:spLocks noGrp="1"/>
          </p:cNvSpPr>
          <p:nvPr>
            <p:ph type="body" sz="quarter" idx="16"/>
          </p:nvPr>
        </p:nvSpPr>
        <p:spPr>
          <a:xfrm>
            <a:off x="6329036" y="1548000"/>
            <a:ext cx="5220000" cy="4608000"/>
          </a:xfrm>
          <a:prstGeom prst="rect">
            <a:avLst/>
          </a:prstGeom>
          <a:solidFill>
            <a:schemeClr val="accent3"/>
          </a:solidFill>
          <a:ln w="101600">
            <a:solidFill>
              <a:schemeClr val="accent1"/>
            </a:solidFill>
            <a:miter lim="800000"/>
          </a:ln>
        </p:spPr>
        <p:txBody>
          <a:bodyPr lIns="251999" tIns="251999" rIns="251999" bIns="180000">
            <a:noAutofit/>
          </a:bodyPr>
          <a:lstStyle>
            <a:lvl1pPr>
              <a:buClr>
                <a:schemeClr val="accent4"/>
              </a:buClr>
              <a:defRPr b="0" i="0"/>
            </a:lvl1pPr>
            <a:lvl2pPr>
              <a:buClr>
                <a:schemeClr val="accent1"/>
              </a:buClr>
              <a:defRPr b="0" i="0"/>
            </a:lvl2pPr>
            <a:lvl3pPr>
              <a:buClr>
                <a:schemeClr val="bg1"/>
              </a:buClr>
              <a:defRPr b="0" i="0"/>
            </a:lvl3pPr>
            <a:lvl4pPr>
              <a:buClr>
                <a:schemeClr val="bg1">
                  <a:lumMod val="95000"/>
                </a:schemeClr>
              </a:buClr>
              <a:defRPr b="0" i="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249094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E649F-3326-4BE6-B221-38E8B0238B0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ABD13A18-3A6A-2DE1-EF90-0D1043165D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9BEBA64-9A14-6CDB-45BB-0EA8F4700178}"/>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A7F5C2DB-943B-4D5E-F918-C9B68F1F80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6C0528-12D8-7C57-5483-D9CD0307A94B}"/>
              </a:ext>
            </a:extLst>
          </p:cNvPr>
          <p:cNvSpPr>
            <a:spLocks noGrp="1"/>
          </p:cNvSpPr>
          <p:nvPr>
            <p:ph type="sldNum" sz="quarter" idx="12"/>
          </p:nvPr>
        </p:nvSpPr>
        <p:spPr/>
        <p:txBody>
          <a:bodyPr/>
          <a:lstStyle/>
          <a:p>
            <a:fld id="{421E6436-FC94-440E-A289-1F38400188C8}" type="slidenum">
              <a:rPr lang="en-GB" smtClean="0"/>
              <a:t>‹#›</a:t>
            </a:fld>
            <a:endParaRPr lang="en-GB"/>
          </a:p>
        </p:txBody>
      </p:sp>
    </p:spTree>
    <p:extLst>
      <p:ext uri="{BB962C8B-B14F-4D97-AF65-F5344CB8AC3E}">
        <p14:creationId xmlns:p14="http://schemas.microsoft.com/office/powerpoint/2010/main" val="14091862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F6A2B-0627-2E58-3400-916C7E23ED4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04747A8-C439-B43D-69D9-CC7F070411F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013906A-C39E-6FAA-25BA-3A69E4E659AC}"/>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81E9362E-8969-62F3-FF83-92A8794CA5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3A94BA-B2F0-B227-575F-F7F75E5491A8}"/>
              </a:ext>
            </a:extLst>
          </p:cNvPr>
          <p:cNvSpPr>
            <a:spLocks noGrp="1"/>
          </p:cNvSpPr>
          <p:nvPr>
            <p:ph type="sldNum" sz="quarter" idx="12"/>
          </p:nvPr>
        </p:nvSpPr>
        <p:spPr/>
        <p:txBody>
          <a:bodyPr/>
          <a:lstStyle/>
          <a:p>
            <a:fld id="{421E6436-FC94-440E-A289-1F38400188C8}" type="slidenum">
              <a:rPr lang="en-GB" smtClean="0"/>
              <a:t>‹#›</a:t>
            </a:fld>
            <a:endParaRPr lang="en-GB"/>
          </a:p>
        </p:txBody>
      </p:sp>
    </p:spTree>
    <p:extLst>
      <p:ext uri="{BB962C8B-B14F-4D97-AF65-F5344CB8AC3E}">
        <p14:creationId xmlns:p14="http://schemas.microsoft.com/office/powerpoint/2010/main" val="27729203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FCDA8-9663-9DB3-2F83-FC2E0825245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12B2766B-9979-D0FA-AB13-DD50A71D511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44D4889-8E75-F753-AA1D-3ED384D9591C}"/>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CBB98A94-C538-9315-2AB9-E2C16F3F98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921AEC-C32B-FE9C-FF49-BC072701EC41}"/>
              </a:ext>
            </a:extLst>
          </p:cNvPr>
          <p:cNvSpPr>
            <a:spLocks noGrp="1"/>
          </p:cNvSpPr>
          <p:nvPr>
            <p:ph type="sldNum" sz="quarter" idx="12"/>
          </p:nvPr>
        </p:nvSpPr>
        <p:spPr/>
        <p:txBody>
          <a:bodyPr/>
          <a:lstStyle/>
          <a:p>
            <a:fld id="{421E6436-FC94-440E-A289-1F38400188C8}" type="slidenum">
              <a:rPr lang="en-GB" smtClean="0"/>
              <a:t>‹#›</a:t>
            </a:fld>
            <a:endParaRPr lang="en-GB"/>
          </a:p>
        </p:txBody>
      </p:sp>
    </p:spTree>
    <p:extLst>
      <p:ext uri="{BB962C8B-B14F-4D97-AF65-F5344CB8AC3E}">
        <p14:creationId xmlns:p14="http://schemas.microsoft.com/office/powerpoint/2010/main" val="35316871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C4D86-E9DD-11A1-FF08-786B9620207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F35718F-6AE7-644D-EA76-38A039EFF54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1455CFC-4DB0-0F9B-96E7-951761138A7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6ADA0F62-9824-B211-59A7-B730CDF82F09}"/>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1E966B8C-31E7-0FFA-4B86-999A52B9E2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89157BB-205A-3D37-630B-473CEF1FBA28}"/>
              </a:ext>
            </a:extLst>
          </p:cNvPr>
          <p:cNvSpPr>
            <a:spLocks noGrp="1"/>
          </p:cNvSpPr>
          <p:nvPr>
            <p:ph type="sldNum" sz="quarter" idx="12"/>
          </p:nvPr>
        </p:nvSpPr>
        <p:spPr/>
        <p:txBody>
          <a:bodyPr/>
          <a:lstStyle/>
          <a:p>
            <a:fld id="{421E6436-FC94-440E-A289-1F38400188C8}" type="slidenum">
              <a:rPr lang="en-GB" smtClean="0"/>
              <a:t>‹#›</a:t>
            </a:fld>
            <a:endParaRPr lang="en-GB"/>
          </a:p>
        </p:txBody>
      </p:sp>
    </p:spTree>
    <p:extLst>
      <p:ext uri="{BB962C8B-B14F-4D97-AF65-F5344CB8AC3E}">
        <p14:creationId xmlns:p14="http://schemas.microsoft.com/office/powerpoint/2010/main" val="32726864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3D7C-F6E1-D099-AA4A-8FC13C3782CF}"/>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B155D96E-7B52-375B-8B29-B9983018F3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8F994E4-CCB4-42F5-476F-B9BB376D370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A9B22E4-ABC7-B0BC-6779-C6D1C39BBA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9E8DED9-9235-7F97-0B8F-457CB102852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585F8129-8622-8798-CB6F-5439625D556A}"/>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586C9893-6870-4E8C-0207-957C61E2DD4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613377B-E39D-2855-4B20-453810D08C28}"/>
              </a:ext>
            </a:extLst>
          </p:cNvPr>
          <p:cNvSpPr>
            <a:spLocks noGrp="1"/>
          </p:cNvSpPr>
          <p:nvPr>
            <p:ph type="sldNum" sz="quarter" idx="12"/>
          </p:nvPr>
        </p:nvSpPr>
        <p:spPr/>
        <p:txBody>
          <a:bodyPr/>
          <a:lstStyle/>
          <a:p>
            <a:fld id="{421E6436-FC94-440E-A289-1F38400188C8}" type="slidenum">
              <a:rPr lang="en-GB" smtClean="0"/>
              <a:t>‹#›</a:t>
            </a:fld>
            <a:endParaRPr lang="en-GB"/>
          </a:p>
        </p:txBody>
      </p:sp>
    </p:spTree>
    <p:extLst>
      <p:ext uri="{BB962C8B-B14F-4D97-AF65-F5344CB8AC3E}">
        <p14:creationId xmlns:p14="http://schemas.microsoft.com/office/powerpoint/2010/main" val="23693382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7DEC5-C4CB-F02E-354B-D458901D78B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7735028-A089-C05F-72F4-E60EE3C29180}"/>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EEB1FBC-E68D-41D7-8372-D5FC1DC6250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550965B-A3D6-8371-C555-5B06B7D43334}"/>
              </a:ext>
            </a:extLst>
          </p:cNvPr>
          <p:cNvSpPr>
            <a:spLocks noGrp="1"/>
          </p:cNvSpPr>
          <p:nvPr>
            <p:ph type="sldNum" sz="quarter" idx="12"/>
          </p:nvPr>
        </p:nvSpPr>
        <p:spPr/>
        <p:txBody>
          <a:bodyPr/>
          <a:lstStyle/>
          <a:p>
            <a:fld id="{421E6436-FC94-440E-A289-1F38400188C8}" type="slidenum">
              <a:rPr lang="en-GB" smtClean="0"/>
              <a:t>‹#›</a:t>
            </a:fld>
            <a:endParaRPr lang="en-GB"/>
          </a:p>
        </p:txBody>
      </p:sp>
    </p:spTree>
    <p:extLst>
      <p:ext uri="{BB962C8B-B14F-4D97-AF65-F5344CB8AC3E}">
        <p14:creationId xmlns:p14="http://schemas.microsoft.com/office/powerpoint/2010/main" val="29290990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9D5B82-18D2-2398-0E01-A25228EEBA5F}"/>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4749162F-1C89-4ABF-9782-DE38BA1AF59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DD5D8D6-EC3B-2C26-5878-992D9E3ED645}"/>
              </a:ext>
            </a:extLst>
          </p:cNvPr>
          <p:cNvSpPr>
            <a:spLocks noGrp="1"/>
          </p:cNvSpPr>
          <p:nvPr>
            <p:ph type="sldNum" sz="quarter" idx="12"/>
          </p:nvPr>
        </p:nvSpPr>
        <p:spPr/>
        <p:txBody>
          <a:bodyPr/>
          <a:lstStyle/>
          <a:p>
            <a:fld id="{421E6436-FC94-440E-A289-1F38400188C8}" type="slidenum">
              <a:rPr lang="en-GB" smtClean="0"/>
              <a:t>‹#›</a:t>
            </a:fld>
            <a:endParaRPr lang="en-GB"/>
          </a:p>
        </p:txBody>
      </p:sp>
    </p:spTree>
    <p:extLst>
      <p:ext uri="{BB962C8B-B14F-4D97-AF65-F5344CB8AC3E}">
        <p14:creationId xmlns:p14="http://schemas.microsoft.com/office/powerpoint/2010/main" val="6591659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964D7-C7E2-8BCF-0C8B-45C9CF426A2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60CABAD3-7617-0670-1EFB-8E09CAD6F8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42473AA-65C9-9DEA-875B-31BFF0D607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8E7487E-0D22-7A17-C363-AF3FD6655B2D}"/>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DB427499-EEBE-B8FB-EE1D-B28E51BEA1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CD71D2-B497-37BE-E968-743D11035C28}"/>
              </a:ext>
            </a:extLst>
          </p:cNvPr>
          <p:cNvSpPr>
            <a:spLocks noGrp="1"/>
          </p:cNvSpPr>
          <p:nvPr>
            <p:ph type="sldNum" sz="quarter" idx="12"/>
          </p:nvPr>
        </p:nvSpPr>
        <p:spPr/>
        <p:txBody>
          <a:bodyPr/>
          <a:lstStyle/>
          <a:p>
            <a:fld id="{421E6436-FC94-440E-A289-1F38400188C8}" type="slidenum">
              <a:rPr lang="en-GB" smtClean="0"/>
              <a:t>‹#›</a:t>
            </a:fld>
            <a:endParaRPr lang="en-GB"/>
          </a:p>
        </p:txBody>
      </p:sp>
    </p:spTree>
    <p:extLst>
      <p:ext uri="{BB962C8B-B14F-4D97-AF65-F5344CB8AC3E}">
        <p14:creationId xmlns:p14="http://schemas.microsoft.com/office/powerpoint/2010/main" val="27985044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95901-9431-E242-B3A5-AA30BA830B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E7C14DE-E507-B308-0D57-7A505D2C03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52D2034-FE7F-10A4-3B0A-62DB475AC2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893CC40-3CF5-388E-ED76-322B27B243A5}"/>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07E514C3-1D68-7353-A1CE-FF2979D456A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5422362-C494-8AC2-F99E-7A6532A16A60}"/>
              </a:ext>
            </a:extLst>
          </p:cNvPr>
          <p:cNvSpPr>
            <a:spLocks noGrp="1"/>
          </p:cNvSpPr>
          <p:nvPr>
            <p:ph type="sldNum" sz="quarter" idx="12"/>
          </p:nvPr>
        </p:nvSpPr>
        <p:spPr/>
        <p:txBody>
          <a:bodyPr/>
          <a:lstStyle/>
          <a:p>
            <a:fld id="{421E6436-FC94-440E-A289-1F38400188C8}" type="slidenum">
              <a:rPr lang="en-GB" smtClean="0"/>
              <a:t>‹#›</a:t>
            </a:fld>
            <a:endParaRPr lang="en-GB"/>
          </a:p>
        </p:txBody>
      </p:sp>
    </p:spTree>
    <p:extLst>
      <p:ext uri="{BB962C8B-B14F-4D97-AF65-F5344CB8AC3E}">
        <p14:creationId xmlns:p14="http://schemas.microsoft.com/office/powerpoint/2010/main" val="5558397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2CE39-083E-C375-ECED-9C8404375C31}"/>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A3623E33-44D3-37F4-EAED-C6B50A94644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5DE8655-0C00-1F43-865B-920B26F69A7B}"/>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6A2B51E4-3DE9-F90E-61F5-2FB483F96F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059D0E-97DC-3D5D-301A-8B3D3BB4DF10}"/>
              </a:ext>
            </a:extLst>
          </p:cNvPr>
          <p:cNvSpPr>
            <a:spLocks noGrp="1"/>
          </p:cNvSpPr>
          <p:nvPr>
            <p:ph type="sldNum" sz="quarter" idx="12"/>
          </p:nvPr>
        </p:nvSpPr>
        <p:spPr/>
        <p:txBody>
          <a:bodyPr/>
          <a:lstStyle/>
          <a:p>
            <a:fld id="{421E6436-FC94-440E-A289-1F38400188C8}" type="slidenum">
              <a:rPr lang="en-GB" smtClean="0"/>
              <a:t>‹#›</a:t>
            </a:fld>
            <a:endParaRPr lang="en-GB"/>
          </a:p>
        </p:txBody>
      </p:sp>
    </p:spTree>
    <p:extLst>
      <p:ext uri="{BB962C8B-B14F-4D97-AF65-F5344CB8AC3E}">
        <p14:creationId xmlns:p14="http://schemas.microsoft.com/office/powerpoint/2010/main" val="19583753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DD159F-BF10-5135-5E0B-45394EE3EAF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16140E29-677A-0DD3-1F65-89A268E34BD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C5F2CD2-3875-020C-A09F-71BBCC14C277}"/>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17E539F0-8A01-0372-0BFF-BED8309D7B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8CA80B-5C20-F7E1-0494-ABC2A3C30638}"/>
              </a:ext>
            </a:extLst>
          </p:cNvPr>
          <p:cNvSpPr>
            <a:spLocks noGrp="1"/>
          </p:cNvSpPr>
          <p:nvPr>
            <p:ph type="sldNum" sz="quarter" idx="12"/>
          </p:nvPr>
        </p:nvSpPr>
        <p:spPr/>
        <p:txBody>
          <a:bodyPr/>
          <a:lstStyle/>
          <a:p>
            <a:fld id="{421E6436-FC94-440E-A289-1F38400188C8}" type="slidenum">
              <a:rPr lang="en-GB" smtClean="0"/>
              <a:t>‹#›</a:t>
            </a:fld>
            <a:endParaRPr lang="en-GB"/>
          </a:p>
        </p:txBody>
      </p:sp>
    </p:spTree>
    <p:extLst>
      <p:ext uri="{BB962C8B-B14F-4D97-AF65-F5344CB8AC3E}">
        <p14:creationId xmlns:p14="http://schemas.microsoft.com/office/powerpoint/2010/main" val="959912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theme" Target="../theme/theme3.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4.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197F55-9B75-4AA5-B6D2-91CC8354D2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91A12E5-DA2D-4751-AB29-EE9199A080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823D33-885D-4BA0-9072-6EAB8FEF41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2751FA45-A845-4D3E-9A9C-C2E1641D89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B78C34A-D8A1-4C4A-A8FA-C40A3797EE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F5C3A6-97E3-4CF8-BAB9-D6EE181F55AD}" type="slidenum">
              <a:rPr lang="en-GB" smtClean="0"/>
              <a:t>‹#›</a:t>
            </a:fld>
            <a:endParaRPr lang="en-GB"/>
          </a:p>
        </p:txBody>
      </p:sp>
    </p:spTree>
    <p:extLst>
      <p:ext uri="{BB962C8B-B14F-4D97-AF65-F5344CB8AC3E}">
        <p14:creationId xmlns:p14="http://schemas.microsoft.com/office/powerpoint/2010/main" val="37226284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Lst>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B25B8B-D3A8-115E-AB16-9214D7B07E05}"/>
              </a:ext>
            </a:extLst>
          </p:cNvPr>
          <p:cNvSpPr>
            <a:spLocks noGrp="1"/>
          </p:cNvSpPr>
          <p:nvPr>
            <p:ph type="title"/>
          </p:nvPr>
        </p:nvSpPr>
        <p:spPr>
          <a:xfrm>
            <a:off x="0" y="1"/>
            <a:ext cx="12192000" cy="468000"/>
          </a:xfrm>
          <a:prstGeom prst="rect">
            <a:avLst/>
          </a:prstGeom>
          <a:solidFill>
            <a:schemeClr val="accent3"/>
          </a:solidFill>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3E98EB0-2558-CEE4-ED5E-CC289A6A6879}"/>
              </a:ext>
            </a:extLst>
          </p:cNvPr>
          <p:cNvSpPr>
            <a:spLocks noGrp="1"/>
          </p:cNvSpPr>
          <p:nvPr>
            <p:ph type="body" idx="1"/>
          </p:nvPr>
        </p:nvSpPr>
        <p:spPr>
          <a:xfrm>
            <a:off x="838200" y="1139124"/>
            <a:ext cx="10515600" cy="50378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F4FD898-C0A5-3E0C-95E8-98D2C0AD32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GB"/>
          </a:p>
        </p:txBody>
      </p:sp>
      <p:sp>
        <p:nvSpPr>
          <p:cNvPr id="5" name="Footer Placeholder 4">
            <a:extLst>
              <a:ext uri="{FF2B5EF4-FFF2-40B4-BE49-F238E27FC236}">
                <a16:creationId xmlns:a16="http://schemas.microsoft.com/office/drawing/2014/main" id="{4471A28E-9B25-943F-1B3F-662E584AE0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7E517CC-D341-0EB4-9B71-D13AB08141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195023-BB40-4A1F-8FA6-399339394B34}" type="slidenum">
              <a:rPr lang="en-GB" smtClean="0"/>
              <a:t>‹#›</a:t>
            </a:fld>
            <a:endParaRPr lang="en-GB"/>
          </a:p>
        </p:txBody>
      </p:sp>
    </p:spTree>
    <p:extLst>
      <p:ext uri="{BB962C8B-B14F-4D97-AF65-F5344CB8AC3E}">
        <p14:creationId xmlns:p14="http://schemas.microsoft.com/office/powerpoint/2010/main" val="243676699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hf hdr="0" ftr="0" dt="0"/>
  <p:txStyles>
    <p:titleStyle>
      <a:lvl1pPr marL="180000" algn="l" defTabSz="914400" rtl="0" eaLnBrk="1" latinLnBrk="0" hangingPunct="1">
        <a:lnSpc>
          <a:spcPct val="100000"/>
        </a:lnSpc>
        <a:spcBef>
          <a:spcPct val="0"/>
        </a:spcBef>
        <a:buNone/>
        <a:defRPr sz="20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3AD3F97-75B8-3982-9AA2-5FC736C4BC9A}"/>
              </a:ext>
            </a:extLst>
          </p:cNvPr>
          <p:cNvSpPr>
            <a:spLocks noGrp="1"/>
          </p:cNvSpPr>
          <p:nvPr>
            <p:ph type="sldNum" sz="quarter" idx="4"/>
          </p:nvPr>
        </p:nvSpPr>
        <p:spPr>
          <a:xfrm>
            <a:off x="11652000" y="6318000"/>
            <a:ext cx="540000" cy="540000"/>
          </a:xfrm>
          <a:prstGeom prst="rect">
            <a:avLst/>
          </a:prstGeom>
        </p:spPr>
        <p:txBody>
          <a:bodyPr vert="horz" lIns="0" tIns="0" rIns="0" bIns="0" rtlCol="0" anchor="ctr"/>
          <a:lstStyle>
            <a:lvl1pPr algn="ctr">
              <a:defRPr sz="1200" b="1" i="0">
                <a:solidFill>
                  <a:schemeClr val="tx2"/>
                </a:solidFill>
                <a:latin typeface="Georgia" panose="02040502050405020303" pitchFamily="18" charset="0"/>
              </a:defRPr>
            </a:lvl1pPr>
          </a:lstStyle>
          <a:p>
            <a:fld id="{94435C36-2195-CC45-8F20-9A8A3D9510FA}" type="slidenum">
              <a:rPr lang="en-GB" smtClean="0"/>
              <a:pPr/>
              <a:t>‹#›</a:t>
            </a:fld>
            <a:endParaRPr lang="en-GB"/>
          </a:p>
        </p:txBody>
      </p:sp>
      <p:sp>
        <p:nvSpPr>
          <p:cNvPr id="4" name="Text Placeholder 3">
            <a:extLst>
              <a:ext uri="{FF2B5EF4-FFF2-40B4-BE49-F238E27FC236}">
                <a16:creationId xmlns:a16="http://schemas.microsoft.com/office/drawing/2014/main" id="{2E70D3DA-6484-3E51-C520-5F7226D267DB}"/>
              </a:ext>
            </a:extLst>
          </p:cNvPr>
          <p:cNvSpPr>
            <a:spLocks noGrp="1"/>
          </p:cNvSpPr>
          <p:nvPr>
            <p:ph type="body" idx="1"/>
          </p:nvPr>
        </p:nvSpPr>
        <p:spPr>
          <a:xfrm>
            <a:off x="646800" y="1296000"/>
            <a:ext cx="9216000" cy="4788000"/>
          </a:xfrm>
          <a:prstGeom prst="rect">
            <a:avLst/>
          </a:prstGeom>
        </p:spPr>
        <p:txBody>
          <a:bodyPr vert="horz" lIns="0" tIns="0" rIns="0" bIns="0" rtlCol="0">
            <a:normAutofit/>
          </a:bodyPr>
          <a:lstStyle/>
          <a:p>
            <a:pPr lvl="0"/>
            <a:r>
              <a:rPr lang="en-GB"/>
              <a:t>Click to edit 1-column Master text</a:t>
            </a:r>
          </a:p>
          <a:p>
            <a:pPr lvl="1"/>
            <a:r>
              <a:rPr lang="en-GB"/>
              <a:t>Second level</a:t>
            </a:r>
          </a:p>
          <a:p>
            <a:pPr lvl="2"/>
            <a:r>
              <a:rPr lang="en-GB"/>
              <a:t>Third level</a:t>
            </a:r>
          </a:p>
        </p:txBody>
      </p:sp>
      <p:sp>
        <p:nvSpPr>
          <p:cNvPr id="2" name="Title Placeholder 1">
            <a:extLst>
              <a:ext uri="{FF2B5EF4-FFF2-40B4-BE49-F238E27FC236}">
                <a16:creationId xmlns:a16="http://schemas.microsoft.com/office/drawing/2014/main" id="{1018B37C-B795-392E-2A0C-91EA0C76ED4E}"/>
              </a:ext>
            </a:extLst>
          </p:cNvPr>
          <p:cNvSpPr>
            <a:spLocks noGrp="1"/>
          </p:cNvSpPr>
          <p:nvPr>
            <p:ph type="title"/>
          </p:nvPr>
        </p:nvSpPr>
        <p:spPr>
          <a:xfrm>
            <a:off x="648000" y="432000"/>
            <a:ext cx="9216000" cy="503999"/>
          </a:xfrm>
          <a:prstGeom prst="rect">
            <a:avLst/>
          </a:prstGeom>
        </p:spPr>
        <p:txBody>
          <a:bodyPr vert="horz" lIns="0" tIns="0" rIns="0" bIns="0" rtlCol="0" anchor="t">
            <a:noAutofit/>
          </a:bodyPr>
          <a:lstStyle/>
          <a:p>
            <a:r>
              <a:rPr lang="en-US" b="1" i="0">
                <a:latin typeface="Georgia" panose="02040502050405020303" pitchFamily="18" charset="0"/>
              </a:rPr>
              <a:t>Click to edit Master title style</a:t>
            </a:r>
          </a:p>
        </p:txBody>
      </p:sp>
    </p:spTree>
    <p:extLst>
      <p:ext uri="{BB962C8B-B14F-4D97-AF65-F5344CB8AC3E}">
        <p14:creationId xmlns:p14="http://schemas.microsoft.com/office/powerpoint/2010/main" val="2518034022"/>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p:hf hdr="0" ftr="0" dt="0"/>
  <p:txStyles>
    <p:titleStyle>
      <a:lvl1pPr algn="l" defTabSz="914400" rtl="0" eaLnBrk="1" latinLnBrk="0" hangingPunct="1">
        <a:lnSpc>
          <a:spcPct val="90000"/>
        </a:lnSpc>
        <a:spcBef>
          <a:spcPct val="0"/>
        </a:spcBef>
        <a:buNone/>
        <a:defRPr sz="3000" b="1" i="0" kern="1200" cap="none" baseline="0">
          <a:solidFill>
            <a:schemeClr val="tx2"/>
          </a:solidFill>
          <a:latin typeface="Georgia" panose="02040502050405020303" pitchFamily="18" charset="0"/>
          <a:ea typeface="+mj-ea"/>
          <a:cs typeface="Gill Sans Nova Light" panose="020F0302020204030204" pitchFamily="34" charset="0"/>
        </a:defRPr>
      </a:lvl1pPr>
    </p:titleStyle>
    <p:bodyStyle>
      <a:lvl1pPr marL="144000" indent="-144000" algn="l" defTabSz="914400" rtl="0" eaLnBrk="1" latinLnBrk="0" hangingPunct="1">
        <a:lnSpc>
          <a:spcPct val="100000"/>
        </a:lnSpc>
        <a:spcBef>
          <a:spcPts val="1000"/>
        </a:spcBef>
        <a:buClr>
          <a:schemeClr val="accent4"/>
        </a:buClr>
        <a:buFont typeface="Arial" panose="020B0604020202020204" pitchFamily="34" charset="0"/>
        <a:buChar char="•"/>
        <a:defRPr sz="1500" b="0" i="0" kern="1200">
          <a:solidFill>
            <a:schemeClr val="tx2"/>
          </a:solidFill>
          <a:latin typeface="Century Gothic" panose="020B0502020202020204" pitchFamily="34" charset="0"/>
          <a:ea typeface="+mn-ea"/>
          <a:cs typeface="Gill Sans Nova Light" panose="020F0302020204030204" pitchFamily="34" charset="0"/>
        </a:defRPr>
      </a:lvl1pPr>
      <a:lvl2pPr marL="288000" indent="-144000" algn="l" defTabSz="914400" rtl="0" eaLnBrk="1" latinLnBrk="0" hangingPunct="1">
        <a:lnSpc>
          <a:spcPct val="100000"/>
        </a:lnSpc>
        <a:spcBef>
          <a:spcPts val="1000"/>
        </a:spcBef>
        <a:buClr>
          <a:schemeClr val="accent1"/>
        </a:buClr>
        <a:buFont typeface="Arial" panose="020B0604020202020204" pitchFamily="34" charset="0"/>
        <a:buChar char="•"/>
        <a:defRPr sz="1500" b="0" i="0" kern="1200">
          <a:solidFill>
            <a:schemeClr val="tx2"/>
          </a:solidFill>
          <a:latin typeface="Century Gothic" panose="020B0502020202020204" pitchFamily="34" charset="0"/>
          <a:ea typeface="+mn-ea"/>
          <a:cs typeface="Gill Sans Nova Light" panose="020F0302020204030204" pitchFamily="34" charset="0"/>
        </a:defRPr>
      </a:lvl2pPr>
      <a:lvl3pPr marL="432000" indent="-144000" algn="l" defTabSz="914400" rtl="0" eaLnBrk="1" latinLnBrk="0" hangingPunct="1">
        <a:lnSpc>
          <a:spcPct val="100000"/>
        </a:lnSpc>
        <a:spcBef>
          <a:spcPts val="1000"/>
        </a:spcBef>
        <a:buClr>
          <a:schemeClr val="accent2"/>
        </a:buClr>
        <a:buFont typeface="Arial" panose="020B0604020202020204" pitchFamily="34" charset="0"/>
        <a:buChar char="•"/>
        <a:defRPr sz="1500" b="0" i="0" kern="1200">
          <a:solidFill>
            <a:schemeClr val="tx2"/>
          </a:solidFill>
          <a:latin typeface="Century Gothic" panose="020B0502020202020204" pitchFamily="34" charset="0"/>
          <a:ea typeface="+mn-ea"/>
          <a:cs typeface="Gill Sans Nova Light" panose="020F0302020204030204" pitchFamily="34" charset="0"/>
        </a:defRPr>
      </a:lvl3pPr>
      <a:lvl4pPr marL="720000" indent="-180000" algn="l" defTabSz="914400" rtl="0" eaLnBrk="1" latinLnBrk="0" hangingPunct="1">
        <a:lnSpc>
          <a:spcPct val="100000"/>
        </a:lnSpc>
        <a:spcBef>
          <a:spcPts val="1500"/>
        </a:spcBef>
        <a:buClr>
          <a:schemeClr val="accent1">
            <a:lumMod val="40000"/>
            <a:lumOff val="60000"/>
          </a:schemeClr>
        </a:buClr>
        <a:buFont typeface="Arial" panose="020B0604020202020204" pitchFamily="34" charset="0"/>
        <a:buChar char="•"/>
        <a:defRPr sz="1800" b="0" i="0" kern="1200">
          <a:solidFill>
            <a:schemeClr val="tx2"/>
          </a:solidFill>
          <a:latin typeface="Century Gothic" panose="020B0502020202020204" pitchFamily="34" charset="0"/>
          <a:ea typeface="+mn-ea"/>
          <a:cs typeface="Gill Sans Nova Light" panose="020F0302020204030204" pitchFamily="34" charset="0"/>
        </a:defRPr>
      </a:lvl4pPr>
      <a:lvl5pPr marL="900000" indent="-180000" algn="l" defTabSz="914400" rtl="0" eaLnBrk="1" latinLnBrk="0" hangingPunct="1">
        <a:lnSpc>
          <a:spcPct val="100000"/>
        </a:lnSpc>
        <a:spcBef>
          <a:spcPts val="1500"/>
        </a:spcBef>
        <a:buFont typeface="Arial" panose="020B0604020202020204" pitchFamily="34" charset="0"/>
        <a:buChar char="•"/>
        <a:defRPr sz="1800" b="0" i="0" kern="1200">
          <a:solidFill>
            <a:schemeClr val="tx1"/>
          </a:solidFill>
          <a:latin typeface="Gill Sans Nova" panose="020B0602020104020203" pitchFamily="34" charset="0"/>
          <a:ea typeface="+mn-ea"/>
          <a:cs typeface="Gill Sans Nova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2E6AE7-6304-AE6C-3CAF-1F2DF44069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9DCC844-A07D-66F6-B80B-2155A82092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217674D-CEBE-21A4-2453-6AAE256F52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GB"/>
          </a:p>
        </p:txBody>
      </p:sp>
      <p:sp>
        <p:nvSpPr>
          <p:cNvPr id="5" name="Footer Placeholder 4">
            <a:extLst>
              <a:ext uri="{FF2B5EF4-FFF2-40B4-BE49-F238E27FC236}">
                <a16:creationId xmlns:a16="http://schemas.microsoft.com/office/drawing/2014/main" id="{9E5ACB43-F3F5-E43D-2D0F-560110C524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1EDA086-165F-90CE-B38F-E22FF58F09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1E6436-FC94-440E-A289-1F38400188C8}" type="slidenum">
              <a:rPr lang="en-GB" smtClean="0"/>
              <a:t>‹#›</a:t>
            </a:fld>
            <a:endParaRPr lang="en-GB"/>
          </a:p>
        </p:txBody>
      </p:sp>
    </p:spTree>
    <p:extLst>
      <p:ext uri="{BB962C8B-B14F-4D97-AF65-F5344CB8AC3E}">
        <p14:creationId xmlns:p14="http://schemas.microsoft.com/office/powerpoint/2010/main" val="569468423"/>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8.svg"/><Relationship Id="rId4" Type="http://schemas.openxmlformats.org/officeDocument/2006/relationships/diagramLayout" Target="../diagrams/layout1.xml"/><Relationship Id="rId9" Type="http://schemas.openxmlformats.org/officeDocument/2006/relationships/image" Target="../media/image7.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 Id="rId9" Type="http://schemas.openxmlformats.org/officeDocument/2006/relationships/image" Target="../media/image15.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8.svg"/><Relationship Id="rId4" Type="http://schemas.openxmlformats.org/officeDocument/2006/relationships/diagramLayout" Target="../diagrams/layout2.xml"/><Relationship Id="rId9" Type="http://schemas.openxmlformats.org/officeDocument/2006/relationships/image" Target="../media/image7.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3.xml"/></Relationships>
</file>

<file path=ppt/slides/_rels/slide3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39.xml"/><Relationship Id="rId1" Type="http://schemas.openxmlformats.org/officeDocument/2006/relationships/slideLayout" Target="../slideLayouts/slideLayout53.xml"/></Relationships>
</file>

<file path=ppt/slides/_rels/slide4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0.xml"/><Relationship Id="rId1" Type="http://schemas.openxmlformats.org/officeDocument/2006/relationships/slideLayout" Target="../slideLayouts/slideLayout53.xml"/></Relationships>
</file>

<file path=ppt/slides/_rels/slide4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1.xml"/><Relationship Id="rId1" Type="http://schemas.openxmlformats.org/officeDocument/2006/relationships/slideLayout" Target="../slideLayouts/slideLayout53.xml"/></Relationships>
</file>

<file path=ppt/slides/_rels/slide4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2.xml"/><Relationship Id="rId1" Type="http://schemas.openxmlformats.org/officeDocument/2006/relationships/slideLayout" Target="../slideLayouts/slideLayout53.xml"/></Relationships>
</file>

<file path=ppt/slides/_rels/slide4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3.xml"/><Relationship Id="rId1" Type="http://schemas.openxmlformats.org/officeDocument/2006/relationships/slideLayout" Target="../slideLayouts/slideLayout53.xml"/></Relationships>
</file>

<file path=ppt/slides/_rels/slide4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4.xml"/><Relationship Id="rId1" Type="http://schemas.openxmlformats.org/officeDocument/2006/relationships/slideLayout" Target="../slideLayouts/slideLayout53.xml"/></Relationships>
</file>

<file path=ppt/slides/_rels/slide4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5.xml"/><Relationship Id="rId1" Type="http://schemas.openxmlformats.org/officeDocument/2006/relationships/slideLayout" Target="../slideLayouts/slideLayout53.xml"/></Relationships>
</file>

<file path=ppt/slides/_rels/slide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6.xml"/><Relationship Id="rId1" Type="http://schemas.openxmlformats.org/officeDocument/2006/relationships/slideLayout" Target="../slideLayouts/slideLayout53.xml"/></Relationships>
</file>

<file path=ppt/slides/_rels/slide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7.xml"/><Relationship Id="rId1" Type="http://schemas.openxmlformats.org/officeDocument/2006/relationships/slideLayout" Target="../slideLayouts/slideLayout53.xml"/></Relationships>
</file>

<file path=ppt/slides/_rels/slide4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8.xml"/><Relationship Id="rId1" Type="http://schemas.openxmlformats.org/officeDocument/2006/relationships/slideLayout" Target="../slideLayouts/slideLayout53.xml"/></Relationships>
</file>

<file path=ppt/slides/_rels/slide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9.xml"/><Relationship Id="rId1" Type="http://schemas.openxmlformats.org/officeDocument/2006/relationships/slideLayout" Target="../slideLayouts/slideLayout53.xml"/></Relationships>
</file>

<file path=ppt/slides/_rels/slide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50.xml"/><Relationship Id="rId1" Type="http://schemas.openxmlformats.org/officeDocument/2006/relationships/slideLayout" Target="../slideLayouts/slideLayout53.xml"/></Relationships>
</file>

<file path=ppt/slides/_rels/slide5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51.xml"/><Relationship Id="rId1" Type="http://schemas.openxmlformats.org/officeDocument/2006/relationships/slideLayout" Target="../slideLayouts/slideLayout53.xml"/></Relationships>
</file>

<file path=ppt/slides/_rels/slide5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52.xml"/><Relationship Id="rId1" Type="http://schemas.openxmlformats.org/officeDocument/2006/relationships/slideLayout" Target="../slideLayouts/slideLayout53.xml"/></Relationships>
</file>

<file path=ppt/slides/_rels/slide5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53.xml"/><Relationship Id="rId1" Type="http://schemas.openxmlformats.org/officeDocument/2006/relationships/slideLayout" Target="../slideLayouts/slideLayout53.xml"/></Relationships>
</file>

<file path=ppt/slides/_rels/slide5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54.xml"/><Relationship Id="rId1" Type="http://schemas.openxmlformats.org/officeDocument/2006/relationships/slideLayout" Target="../slideLayouts/slideLayout53.xml"/></Relationships>
</file>

<file path=ppt/slides/_rels/slide5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55.xml"/><Relationship Id="rId1" Type="http://schemas.openxmlformats.org/officeDocument/2006/relationships/slideLayout" Target="../slideLayouts/slideLayout53.xml"/></Relationships>
</file>

<file path=ppt/slides/_rels/slide5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56.xml"/><Relationship Id="rId1" Type="http://schemas.openxmlformats.org/officeDocument/2006/relationships/slideLayout" Target="../slideLayouts/slideLayout53.xml"/></Relationships>
</file>

<file path=ppt/slides/_rels/slide5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57.xml"/><Relationship Id="rId1" Type="http://schemas.openxmlformats.org/officeDocument/2006/relationships/slideLayout" Target="../slideLayouts/slideLayout53.xml"/></Relationships>
</file>

<file path=ppt/slides/_rels/slide5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8.xml"/><Relationship Id="rId1" Type="http://schemas.openxmlformats.org/officeDocument/2006/relationships/slideLayout" Target="../slideLayouts/slideLayout53.xml"/></Relationships>
</file>

<file path=ppt/slides/_rels/slide5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9.xml"/><Relationship Id="rId1" Type="http://schemas.openxmlformats.org/officeDocument/2006/relationships/slideLayout" Target="../slideLayouts/slideLayout53.xml"/></Relationships>
</file>

<file path=ppt/slides/_rels/slide6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0.xml"/><Relationship Id="rId1" Type="http://schemas.openxmlformats.org/officeDocument/2006/relationships/slideLayout" Target="../slideLayouts/slideLayout53.xml"/></Relationships>
</file>

<file path=ppt/slides/_rels/slide6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1.xml"/><Relationship Id="rId1" Type="http://schemas.openxmlformats.org/officeDocument/2006/relationships/slideLayout" Target="../slideLayouts/slideLayout53.xml"/></Relationships>
</file>

<file path=ppt/slides/_rels/slide6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2.xml"/><Relationship Id="rId1" Type="http://schemas.openxmlformats.org/officeDocument/2006/relationships/slideLayout" Target="../slideLayouts/slideLayout53.xml"/></Relationships>
</file>

<file path=ppt/slides/_rels/slide6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3.xml"/><Relationship Id="rId1" Type="http://schemas.openxmlformats.org/officeDocument/2006/relationships/slideLayout" Target="../slideLayouts/slideLayout53.xml"/></Relationships>
</file>

<file path=ppt/slides/_rels/slide6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4.xml"/><Relationship Id="rId1" Type="http://schemas.openxmlformats.org/officeDocument/2006/relationships/slideLayout" Target="../slideLayouts/slideLayout53.xml"/></Relationships>
</file>

<file path=ppt/slides/_rels/slide6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5.xml"/><Relationship Id="rId1" Type="http://schemas.openxmlformats.org/officeDocument/2006/relationships/slideLayout" Target="../slideLayouts/slideLayout53.xml"/></Relationships>
</file>

<file path=ppt/slides/_rels/slide6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6.xml"/><Relationship Id="rId1" Type="http://schemas.openxmlformats.org/officeDocument/2006/relationships/slideLayout" Target="../slideLayouts/slideLayout53.xml"/></Relationships>
</file>

<file path=ppt/slides/_rels/slide6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8.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
          <p:cNvSpPr txBox="1">
            <a:spLocks noGrp="1"/>
          </p:cNvSpPr>
          <p:nvPr>
            <p:ph type="sldNum" idx="4294967295"/>
          </p:nvPr>
        </p:nvSpPr>
        <p:spPr>
          <a:xfrm>
            <a:off x="11409045" y="6333135"/>
            <a:ext cx="731600" cy="524800"/>
          </a:xfrm>
          <a:prstGeom prst="rect">
            <a:avLst/>
          </a:prstGeom>
          <a:noFill/>
          <a:ln>
            <a:noFill/>
          </a:ln>
        </p:spPr>
        <p:txBody>
          <a:bodyPr spcFirstLastPara="1" vert="horz" wrap="square" lIns="0" tIns="0" rIns="0" bIns="0" rtlCol="0" anchor="b" anchorCtr="0">
            <a:noAutofit/>
          </a:bodyPr>
          <a:lstStyle/>
          <a:p>
            <a:pPr>
              <a:buSzPts val="600"/>
            </a:pPr>
            <a:fld id="{00000000-1234-1234-1234-123412341234}" type="slidenum">
              <a:rPr lang="en-GB" smtClean="0"/>
              <a:pPr>
                <a:buSzPts val="600"/>
              </a:pPr>
              <a:t>1</a:t>
            </a:fld>
            <a:endParaRPr lang="en-GB"/>
          </a:p>
        </p:txBody>
      </p:sp>
      <p:sp>
        <p:nvSpPr>
          <p:cNvPr id="411" name="Google Shape;411;p1"/>
          <p:cNvSpPr txBox="1"/>
          <p:nvPr/>
        </p:nvSpPr>
        <p:spPr>
          <a:xfrm>
            <a:off x="720071" y="3848428"/>
            <a:ext cx="1820171" cy="438412"/>
          </a:xfrm>
          <a:prstGeom prst="rect">
            <a:avLst/>
          </a:prstGeom>
          <a:noFill/>
          <a:ln>
            <a:noFill/>
          </a:ln>
        </p:spPr>
        <p:txBody>
          <a:bodyPr spcFirstLastPara="1" wrap="square" lIns="0" tIns="0" rIns="0" bIns="0" anchor="t" anchorCtr="0">
            <a:noAutofit/>
          </a:bodyPr>
          <a:lstStyle/>
          <a:p>
            <a:pPr>
              <a:buSzPts val="1500"/>
            </a:pPr>
            <a:r>
              <a:rPr lang="en-GB" sz="2000">
                <a:solidFill>
                  <a:srgbClr val="FFFFFF"/>
                </a:solidFill>
                <a:latin typeface="Arial"/>
                <a:ea typeface="Arial"/>
                <a:cs typeface="Arial"/>
              </a:rPr>
              <a:t>August 2026</a:t>
            </a:r>
          </a:p>
        </p:txBody>
      </p:sp>
      <p:sp>
        <p:nvSpPr>
          <p:cNvPr id="412" name="Google Shape;412;p1"/>
          <p:cNvSpPr txBox="1"/>
          <p:nvPr/>
        </p:nvSpPr>
        <p:spPr>
          <a:xfrm>
            <a:off x="720071" y="475989"/>
            <a:ext cx="6156718" cy="2414587"/>
          </a:xfrm>
          <a:prstGeom prst="rect">
            <a:avLst/>
          </a:prstGeom>
          <a:noFill/>
          <a:ln>
            <a:noFill/>
          </a:ln>
        </p:spPr>
        <p:txBody>
          <a:bodyPr spcFirstLastPara="1" wrap="square" lIns="0" tIns="0" rIns="0" bIns="0" anchor="b" anchorCtr="0">
            <a:noAutofit/>
          </a:bodyPr>
          <a:lstStyle/>
          <a:p>
            <a:pPr>
              <a:lnSpc>
                <a:spcPct val="85000"/>
              </a:lnSpc>
              <a:buSzPts val="3000"/>
            </a:pPr>
            <a:r>
              <a:rPr lang="en-GB" sz="3500">
                <a:solidFill>
                  <a:srgbClr val="FFFFFF"/>
                </a:solidFill>
                <a:latin typeface="Georgia"/>
                <a:ea typeface="Georgia"/>
                <a:cs typeface="Georgia"/>
              </a:rPr>
              <a:t>Adult Social Care Improvement Plan 2026/2028</a:t>
            </a:r>
          </a:p>
          <a:p>
            <a:pPr>
              <a:lnSpc>
                <a:spcPct val="85000"/>
              </a:lnSpc>
              <a:buSzPts val="3000"/>
            </a:pPr>
            <a:endParaRPr lang="en-GB" sz="3500">
              <a:solidFill>
                <a:srgbClr val="FFFFFF"/>
              </a:solidFill>
              <a:latin typeface="Georgia"/>
              <a:ea typeface="Georgia"/>
              <a:cs typeface="Georgia"/>
            </a:endParaRPr>
          </a:p>
          <a:p>
            <a:pPr>
              <a:lnSpc>
                <a:spcPct val="85000"/>
              </a:lnSpc>
              <a:buSzPts val="3000"/>
            </a:pPr>
            <a:r>
              <a:rPr lang="en-GB" sz="3000">
                <a:solidFill>
                  <a:srgbClr val="FFFFFF"/>
                </a:solidFill>
                <a:latin typeface="Georgia"/>
                <a:ea typeface="Georgia"/>
                <a:cs typeface="Georgia"/>
              </a:rPr>
              <a:t>Enabling Gloriously Ordinary Lives</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CE9FF-C684-BED8-0AAA-B461E81CB6F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FADD2D90-1D1A-136D-4581-83AA1124BB93}"/>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2" name="Google Shape;470;p82">
            <a:extLst>
              <a:ext uri="{FF2B5EF4-FFF2-40B4-BE49-F238E27FC236}">
                <a16:creationId xmlns:a16="http://schemas.microsoft.com/office/drawing/2014/main" id="{9F443B27-CF9D-5ACC-09C7-44C2B23F8AC2}"/>
              </a:ext>
            </a:extLst>
          </p:cNvPr>
          <p:cNvSpPr/>
          <p:nvPr/>
        </p:nvSpPr>
        <p:spPr>
          <a:xfrm>
            <a:off x="0" y="305313"/>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EA527B89-B093-C37A-94C1-CC46E212E570}"/>
              </a:ext>
            </a:extLst>
          </p:cNvPr>
          <p:cNvSpPr txBox="1">
            <a:spLocks/>
          </p:cNvSpPr>
          <p:nvPr/>
        </p:nvSpPr>
        <p:spPr>
          <a:xfrm>
            <a:off x="316058" y="382608"/>
            <a:ext cx="11306000" cy="502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Contents</a:t>
            </a:r>
            <a:endParaRPr lang="en-GB" sz="2500" b="1">
              <a:solidFill>
                <a:srgbClr val="464646"/>
              </a:solidFill>
              <a:latin typeface="Georgia" panose="02040502050405020303" pitchFamily="18" charset="0"/>
            </a:endParaRPr>
          </a:p>
        </p:txBody>
      </p:sp>
      <p:sp>
        <p:nvSpPr>
          <p:cNvPr id="4" name="Slide Number Placeholder 3">
            <a:extLst>
              <a:ext uri="{FF2B5EF4-FFF2-40B4-BE49-F238E27FC236}">
                <a16:creationId xmlns:a16="http://schemas.microsoft.com/office/drawing/2014/main" id="{80302886-AF00-C246-1A49-4BFEFDECF603}"/>
              </a:ext>
            </a:extLst>
          </p:cNvPr>
          <p:cNvSpPr>
            <a:spLocks noGrp="1"/>
          </p:cNvSpPr>
          <p:nvPr>
            <p:ph type="sldNum" sz="quarter" idx="12"/>
          </p:nvPr>
        </p:nvSpPr>
        <p:spPr/>
        <p:txBody>
          <a:bodyPr/>
          <a:lstStyle/>
          <a:p>
            <a:fld id="{F2F5C3A6-97E3-4CF8-BAB9-D6EE181F55AD}" type="slidenum">
              <a:rPr lang="en-GB" smtClean="0"/>
              <a:t>2</a:t>
            </a:fld>
            <a:endParaRPr lang="en-GB"/>
          </a:p>
        </p:txBody>
      </p:sp>
      <p:graphicFrame>
        <p:nvGraphicFramePr>
          <p:cNvPr id="6" name="Table 5">
            <a:extLst>
              <a:ext uri="{FF2B5EF4-FFF2-40B4-BE49-F238E27FC236}">
                <a16:creationId xmlns:a16="http://schemas.microsoft.com/office/drawing/2014/main" id="{95C2F26D-5309-11A9-FB7D-0649A442E141}"/>
              </a:ext>
            </a:extLst>
          </p:cNvPr>
          <p:cNvGraphicFramePr>
            <a:graphicFrameLocks noGrp="1"/>
          </p:cNvGraphicFramePr>
          <p:nvPr>
            <p:extLst>
              <p:ext uri="{D42A27DB-BD31-4B8C-83A1-F6EECF244321}">
                <p14:modId xmlns:p14="http://schemas.microsoft.com/office/powerpoint/2010/main" val="1126022090"/>
              </p:ext>
            </p:extLst>
          </p:nvPr>
        </p:nvGraphicFramePr>
        <p:xfrm>
          <a:off x="873759" y="1802073"/>
          <a:ext cx="9114972" cy="3474720"/>
        </p:xfrm>
        <a:graphic>
          <a:graphicData uri="http://schemas.openxmlformats.org/drawingml/2006/table">
            <a:tbl>
              <a:tblPr firstRow="1" bandRow="1">
                <a:tableStyleId>{5C22544A-7EE6-4342-B048-85BDC9FD1C3A}</a:tableStyleId>
              </a:tblPr>
              <a:tblGrid>
                <a:gridCol w="7858409">
                  <a:extLst>
                    <a:ext uri="{9D8B030D-6E8A-4147-A177-3AD203B41FA5}">
                      <a16:colId xmlns:a16="http://schemas.microsoft.com/office/drawing/2014/main" val="153324659"/>
                    </a:ext>
                  </a:extLst>
                </a:gridCol>
                <a:gridCol w="1256563">
                  <a:extLst>
                    <a:ext uri="{9D8B030D-6E8A-4147-A177-3AD203B41FA5}">
                      <a16:colId xmlns:a16="http://schemas.microsoft.com/office/drawing/2014/main" val="239328816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000" b="0">
                          <a:solidFill>
                            <a:schemeClr val="tx1"/>
                          </a:solidFill>
                          <a:latin typeface="Arial" panose="020B0604020202020204" pitchFamily="34" charset="0"/>
                          <a:cs typeface="Arial" panose="020B0604020202020204" pitchFamily="34" charset="0"/>
                        </a:rPr>
                        <a:t>1. Executive Summary and Improvement Plan on a Page</a:t>
                      </a:r>
                    </a:p>
                  </a:txBody>
                  <a:tcPr>
                    <a:noFill/>
                  </a:tcPr>
                </a:tc>
                <a:tc>
                  <a:txBody>
                    <a:bodyPr/>
                    <a:lstStyle/>
                    <a:p>
                      <a:r>
                        <a:rPr lang="en-GB" b="0">
                          <a:solidFill>
                            <a:schemeClr val="tx1"/>
                          </a:solidFill>
                        </a:rPr>
                        <a:t>Page 3</a:t>
                      </a:r>
                    </a:p>
                  </a:txBody>
                  <a:tcPr>
                    <a:noFill/>
                  </a:tcPr>
                </a:tc>
                <a:extLst>
                  <a:ext uri="{0D108BD9-81ED-4DB2-BD59-A6C34878D82A}">
                    <a16:rowId xmlns:a16="http://schemas.microsoft.com/office/drawing/2014/main" val="367440624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000" b="0">
                          <a:solidFill>
                            <a:schemeClr val="tx1"/>
                          </a:solidFill>
                          <a:latin typeface="Arial" panose="020B0604020202020204" pitchFamily="34" charset="0"/>
                          <a:cs typeface="Arial" panose="020B0604020202020204" pitchFamily="34" charset="0"/>
                        </a:rPr>
                        <a:t>2. Introduction</a:t>
                      </a:r>
                    </a:p>
                  </a:txBody>
                  <a:tcPr>
                    <a:noFill/>
                  </a:tcPr>
                </a:tc>
                <a:tc>
                  <a:txBody>
                    <a:bodyPr/>
                    <a:lstStyle/>
                    <a:p>
                      <a:r>
                        <a:rPr lang="en-GB" b="0">
                          <a:solidFill>
                            <a:schemeClr val="tx1"/>
                          </a:solidFill>
                        </a:rPr>
                        <a:t>Page 6</a:t>
                      </a:r>
                    </a:p>
                  </a:txBody>
                  <a:tcPr>
                    <a:noFill/>
                  </a:tcPr>
                </a:tc>
                <a:extLst>
                  <a:ext uri="{0D108BD9-81ED-4DB2-BD59-A6C34878D82A}">
                    <a16:rowId xmlns:a16="http://schemas.microsoft.com/office/drawing/2014/main" val="201418135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000" b="0">
                          <a:solidFill>
                            <a:schemeClr val="tx1"/>
                          </a:solidFill>
                          <a:latin typeface="Arial" panose="020B0604020202020204" pitchFamily="34" charset="0"/>
                          <a:cs typeface="Arial" panose="020B0604020202020204" pitchFamily="34" charset="0"/>
                        </a:rPr>
                        <a:t>3. Designing the ASC Target Operating Model: Overview</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chemeClr val="tx1"/>
                          </a:solidFill>
                        </a:rPr>
                        <a:t>Page 15</a:t>
                      </a:r>
                    </a:p>
                  </a:txBody>
                  <a:tcPr>
                    <a:noFill/>
                  </a:tcPr>
                </a:tc>
                <a:extLst>
                  <a:ext uri="{0D108BD9-81ED-4DB2-BD59-A6C34878D82A}">
                    <a16:rowId xmlns:a16="http://schemas.microsoft.com/office/drawing/2014/main" val="24561983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000" b="0">
                          <a:solidFill>
                            <a:schemeClr val="tx1"/>
                          </a:solidFill>
                          <a:latin typeface="Arial" panose="020B0604020202020204" pitchFamily="34" charset="0"/>
                          <a:cs typeface="Arial" panose="020B0604020202020204" pitchFamily="34" charset="0"/>
                        </a:rPr>
                        <a:t>4. Responding to CQC Priorities</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chemeClr val="tx1"/>
                          </a:solidFill>
                        </a:rPr>
                        <a:t>Page 22</a:t>
                      </a:r>
                    </a:p>
                  </a:txBody>
                  <a:tcPr>
                    <a:noFill/>
                  </a:tcPr>
                </a:tc>
                <a:extLst>
                  <a:ext uri="{0D108BD9-81ED-4DB2-BD59-A6C34878D82A}">
                    <a16:rowId xmlns:a16="http://schemas.microsoft.com/office/drawing/2014/main" val="4412732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000" b="0">
                          <a:solidFill>
                            <a:schemeClr val="tx1"/>
                          </a:solidFill>
                          <a:latin typeface="Arial" panose="020B0604020202020204" pitchFamily="34" charset="0"/>
                          <a:cs typeface="Arial" panose="020B0604020202020204" pitchFamily="34" charset="0"/>
                        </a:rPr>
                        <a:t>5. ASC Improvement Programme Structure</a:t>
                      </a:r>
                    </a:p>
                  </a:txBody>
                  <a:tcPr>
                    <a:noFill/>
                  </a:tcPr>
                </a:tc>
                <a:tc>
                  <a:txBody>
                    <a:bodyPr/>
                    <a:lstStyle/>
                    <a:p>
                      <a:r>
                        <a:rPr lang="en-GB" b="0">
                          <a:solidFill>
                            <a:schemeClr val="tx1"/>
                          </a:solidFill>
                        </a:rPr>
                        <a:t>Page 31</a:t>
                      </a:r>
                    </a:p>
                  </a:txBody>
                  <a:tcPr>
                    <a:noFill/>
                  </a:tcPr>
                </a:tc>
                <a:extLst>
                  <a:ext uri="{0D108BD9-81ED-4DB2-BD59-A6C34878D82A}">
                    <a16:rowId xmlns:a16="http://schemas.microsoft.com/office/drawing/2014/main" val="17423841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sz="2000" b="0">
                          <a:solidFill>
                            <a:schemeClr val="tx1"/>
                          </a:solidFill>
                          <a:latin typeface="Arial" panose="020B0604020202020204" pitchFamily="34" charset="0"/>
                          <a:cs typeface="Arial" panose="020B0604020202020204" pitchFamily="34" charset="0"/>
                        </a:rPr>
                        <a:t>6. Delivering the ASC Improvement Programme</a:t>
                      </a:r>
                    </a:p>
                  </a:txBody>
                  <a:tcPr>
                    <a:noFill/>
                  </a:tcPr>
                </a:tc>
                <a:tc>
                  <a:txBody>
                    <a:bodyPr/>
                    <a:lstStyle/>
                    <a:p>
                      <a:r>
                        <a:rPr lang="en-GB" b="0">
                          <a:solidFill>
                            <a:schemeClr val="tx1"/>
                          </a:solidFill>
                        </a:rPr>
                        <a:t>Page 66</a:t>
                      </a:r>
                    </a:p>
                  </a:txBody>
                  <a:tcPr>
                    <a:noFill/>
                  </a:tcPr>
                </a:tc>
                <a:extLst>
                  <a:ext uri="{0D108BD9-81ED-4DB2-BD59-A6C34878D82A}">
                    <a16:rowId xmlns:a16="http://schemas.microsoft.com/office/drawing/2014/main" val="15368310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b="1">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solidFill>
                            <a:schemeClr val="tx1"/>
                          </a:solidFill>
                          <a:latin typeface="Arial" panose="020B0604020202020204" pitchFamily="34" charset="0"/>
                          <a:cs typeface="Arial" panose="020B0604020202020204" pitchFamily="34" charset="0"/>
                        </a:rPr>
                        <a:t>Appendix</a:t>
                      </a:r>
                    </a:p>
                  </a:txBody>
                  <a:tcPr>
                    <a:noFill/>
                  </a:tcPr>
                </a:tc>
                <a:tc>
                  <a:txBody>
                    <a:bodyPr/>
                    <a:lstStyle/>
                    <a:p>
                      <a:endParaRPr lang="en-GB" b="0">
                        <a:solidFill>
                          <a:schemeClr val="tx1"/>
                        </a:solidFill>
                      </a:endParaRPr>
                    </a:p>
                  </a:txBody>
                  <a:tcPr>
                    <a:noFill/>
                  </a:tcPr>
                </a:tc>
                <a:extLst>
                  <a:ext uri="{0D108BD9-81ED-4DB2-BD59-A6C34878D82A}">
                    <a16:rowId xmlns:a16="http://schemas.microsoft.com/office/drawing/2014/main" val="20907703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a:solidFill>
                            <a:schemeClr val="tx1"/>
                          </a:solidFill>
                          <a:latin typeface="Arial" panose="020B0604020202020204" pitchFamily="34" charset="0"/>
                          <a:cs typeface="Arial" panose="020B0604020202020204" pitchFamily="34" charset="0"/>
                        </a:rPr>
                        <a:t>1. Progress to date</a:t>
                      </a:r>
                    </a:p>
                  </a:txBody>
                  <a:tcPr>
                    <a:noFill/>
                  </a:tcPr>
                </a:tc>
                <a:tc>
                  <a:txBody>
                    <a:bodyPr/>
                    <a:lstStyle/>
                    <a:p>
                      <a:r>
                        <a:rPr lang="en-GB" b="0">
                          <a:solidFill>
                            <a:schemeClr val="tx1"/>
                          </a:solidFill>
                        </a:rPr>
                        <a:t>Page 80</a:t>
                      </a:r>
                    </a:p>
                  </a:txBody>
                  <a:tcPr>
                    <a:noFill/>
                  </a:tcPr>
                </a:tc>
                <a:extLst>
                  <a:ext uri="{0D108BD9-81ED-4DB2-BD59-A6C34878D82A}">
                    <a16:rowId xmlns:a16="http://schemas.microsoft.com/office/drawing/2014/main" val="3008786764"/>
                  </a:ext>
                </a:extLst>
              </a:tr>
            </a:tbl>
          </a:graphicData>
        </a:graphic>
      </p:graphicFrame>
    </p:spTree>
    <p:extLst>
      <p:ext uri="{BB962C8B-B14F-4D97-AF65-F5344CB8AC3E}">
        <p14:creationId xmlns:p14="http://schemas.microsoft.com/office/powerpoint/2010/main" val="3533280833"/>
      </p:ext>
    </p:extLst>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7FDD5DA0-B320-D02D-F525-5C7ABBD97BE8}"/>
            </a:ext>
          </a:extLst>
        </p:cNvPr>
        <p:cNvGrpSpPr/>
        <p:nvPr/>
      </p:nvGrpSpPr>
      <p:grpSpPr>
        <a:xfrm>
          <a:off x="0" y="0"/>
          <a:ext cx="0" cy="0"/>
          <a:chOff x="0" y="0"/>
          <a:chExt cx="0" cy="0"/>
        </a:xfrm>
      </p:grpSpPr>
      <p:sp>
        <p:nvSpPr>
          <p:cNvPr id="410" name="Google Shape;410;p1">
            <a:extLst>
              <a:ext uri="{FF2B5EF4-FFF2-40B4-BE49-F238E27FC236}">
                <a16:creationId xmlns:a16="http://schemas.microsoft.com/office/drawing/2014/main" id="{D59816E9-442A-E171-1083-0B58443A25AB}"/>
              </a:ext>
            </a:extLst>
          </p:cNvPr>
          <p:cNvSpPr txBox="1">
            <a:spLocks noGrp="1"/>
          </p:cNvSpPr>
          <p:nvPr>
            <p:ph type="sldNum" idx="4294967295"/>
          </p:nvPr>
        </p:nvSpPr>
        <p:spPr>
          <a:xfrm>
            <a:off x="11409045" y="6333135"/>
            <a:ext cx="731600" cy="524800"/>
          </a:xfrm>
          <a:prstGeom prst="rect">
            <a:avLst/>
          </a:prstGeom>
          <a:noFill/>
          <a:ln>
            <a:noFill/>
          </a:ln>
        </p:spPr>
        <p:txBody>
          <a:bodyPr spcFirstLastPara="1" vert="horz" wrap="square" lIns="0" tIns="0" rIns="0" bIns="0" rtlCol="0" anchor="b" anchorCtr="0">
            <a:noAutofit/>
          </a:bodyPr>
          <a:lstStyle/>
          <a:p>
            <a:pPr>
              <a:buSzPts val="600"/>
            </a:pPr>
            <a:fld id="{00000000-1234-1234-1234-123412341234}" type="slidenum">
              <a:rPr lang="en-GB" smtClean="0"/>
              <a:pPr>
                <a:buSzPts val="600"/>
              </a:pPr>
              <a:t>3</a:t>
            </a:fld>
            <a:endParaRPr lang="en-GB"/>
          </a:p>
        </p:txBody>
      </p:sp>
      <p:sp>
        <p:nvSpPr>
          <p:cNvPr id="3" name="Google Shape;412;p1">
            <a:extLst>
              <a:ext uri="{FF2B5EF4-FFF2-40B4-BE49-F238E27FC236}">
                <a16:creationId xmlns:a16="http://schemas.microsoft.com/office/drawing/2014/main" id="{96034974-E0C8-6857-369D-2D36BC3E9235}"/>
              </a:ext>
            </a:extLst>
          </p:cNvPr>
          <p:cNvSpPr txBox="1"/>
          <p:nvPr/>
        </p:nvSpPr>
        <p:spPr>
          <a:xfrm>
            <a:off x="720071" y="475989"/>
            <a:ext cx="6156718" cy="2414587"/>
          </a:xfrm>
          <a:prstGeom prst="rect">
            <a:avLst/>
          </a:prstGeom>
          <a:noFill/>
          <a:ln>
            <a:noFill/>
          </a:ln>
        </p:spPr>
        <p:txBody>
          <a:bodyPr spcFirstLastPara="1" wrap="square" lIns="0" tIns="0" rIns="0" bIns="0" anchor="b" anchorCtr="0">
            <a:noAutofit/>
          </a:bodyPr>
          <a:lstStyle/>
          <a:p>
            <a:pPr>
              <a:lnSpc>
                <a:spcPct val="85000"/>
              </a:lnSpc>
              <a:buSzPts val="3000"/>
            </a:pPr>
            <a:r>
              <a:rPr lang="en-GB" sz="3500">
                <a:solidFill>
                  <a:srgbClr val="FFFFFF"/>
                </a:solidFill>
                <a:latin typeface="Georgia"/>
                <a:ea typeface="Georgia"/>
                <a:cs typeface="Georgia"/>
              </a:rPr>
              <a:t>1. Executive Summary and Improvement Plan on a Page</a:t>
            </a:r>
            <a:endParaRPr lang="en-GB" sz="3000">
              <a:solidFill>
                <a:srgbClr val="FFFFFF"/>
              </a:solidFill>
              <a:latin typeface="Georgia"/>
              <a:ea typeface="Georgia"/>
              <a:cs typeface="Georgia"/>
            </a:endParaRPr>
          </a:p>
        </p:txBody>
      </p:sp>
    </p:spTree>
    <p:extLst>
      <p:ext uri="{BB962C8B-B14F-4D97-AF65-F5344CB8AC3E}">
        <p14:creationId xmlns:p14="http://schemas.microsoft.com/office/powerpoint/2010/main" val="877268547"/>
      </p:ext>
    </p:extLst>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FA8DA-4F54-8E18-765C-5376466A9B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0DF5B94-B587-3546-E3B3-2EC24E165C5D}"/>
              </a:ext>
            </a:extLst>
          </p:cNvPr>
          <p:cNvSpPr txBox="1"/>
          <p:nvPr/>
        </p:nvSpPr>
        <p:spPr>
          <a:xfrm>
            <a:off x="554280" y="1323760"/>
            <a:ext cx="11083439" cy="5535618"/>
          </a:xfrm>
          <a:prstGeom prst="rect">
            <a:avLst/>
          </a:prstGeom>
          <a:noFill/>
        </p:spPr>
        <p:txBody>
          <a:bodyPr wrap="square" numCol="2" spcCol="540000">
            <a:spAutoFit/>
          </a:bodyPr>
          <a:lstStyle/>
          <a:p>
            <a:pPr>
              <a:spcAft>
                <a:spcPts val="1200"/>
              </a:spcAft>
              <a:buClr>
                <a:srgbClr val="89B358"/>
              </a:buClr>
            </a:pPr>
            <a:r>
              <a:rPr lang="en-GB" sz="1400">
                <a:solidFill>
                  <a:srgbClr val="464646"/>
                </a:solidFill>
                <a:latin typeface="Arial" panose="020B0604020202020204" pitchFamily="34" charset="0"/>
                <a:cs typeface="Arial" panose="020B0604020202020204" pitchFamily="34" charset="0"/>
              </a:rPr>
              <a:t>The Improvement Plan brings together in one place the changes and transformation required in Adult Social Care at Nottingham City Council to deliver an improved delivery model and outcomes for local people. Specifically, this plan includes:</a:t>
            </a:r>
          </a:p>
          <a:p>
            <a:pPr marL="285750" indent="-285750">
              <a:spcAft>
                <a:spcPts val="1200"/>
              </a:spcAft>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Development and delivery of the Adult Social Care ‘Enabling Gloriously Ordinary Lives’ strategy</a:t>
            </a:r>
          </a:p>
          <a:p>
            <a:pPr marL="285750" indent="-285750">
              <a:spcAft>
                <a:spcPts val="1200"/>
              </a:spcAft>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Continued improvements required in response to MHCLG oversight</a:t>
            </a:r>
          </a:p>
          <a:p>
            <a:pPr marL="285750" indent="-285750">
              <a:spcAft>
                <a:spcPts val="1200"/>
              </a:spcAft>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Improvements required in response to the CQC assessment and assurance process, including DHSC oversight</a:t>
            </a:r>
          </a:p>
          <a:p>
            <a:pPr marL="285750" indent="-285750">
              <a:spcAft>
                <a:spcPts val="1200"/>
              </a:spcAft>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Other local priorities identified or underway to deliver improvement</a:t>
            </a:r>
          </a:p>
          <a:p>
            <a:pPr marL="285750" indent="-285750">
              <a:spcAft>
                <a:spcPts val="1200"/>
              </a:spcAft>
              <a:buClr>
                <a:srgbClr val="89B358"/>
              </a:buClr>
              <a:buFont typeface="Arial" panose="020B0604020202020204" pitchFamily="34" charset="0"/>
              <a:buChar char="•"/>
            </a:pPr>
            <a:endParaRPr lang="en-GB" sz="1400">
              <a:solidFill>
                <a:srgbClr val="464646"/>
              </a:solidFill>
              <a:latin typeface="Arial" panose="020B0604020202020204" pitchFamily="34" charset="0"/>
              <a:cs typeface="Arial" panose="020B0604020202020204" pitchFamily="34" charset="0"/>
            </a:endParaRPr>
          </a:p>
          <a:p>
            <a:pPr marL="285750" indent="-285750">
              <a:spcAft>
                <a:spcPts val="1200"/>
              </a:spcAft>
              <a:buClr>
                <a:srgbClr val="89B358"/>
              </a:buClr>
              <a:buFont typeface="Arial" panose="020B0604020202020204" pitchFamily="34" charset="0"/>
              <a:buChar char="•"/>
            </a:pPr>
            <a:endParaRPr lang="en-GB" sz="1400">
              <a:solidFill>
                <a:srgbClr val="464646"/>
              </a:solidFill>
              <a:latin typeface="Arial" panose="020B0604020202020204" pitchFamily="34" charset="0"/>
              <a:cs typeface="Arial" panose="020B0604020202020204" pitchFamily="34" charset="0"/>
            </a:endParaRPr>
          </a:p>
          <a:p>
            <a:pPr marL="285750" indent="-285750">
              <a:spcAft>
                <a:spcPts val="1200"/>
              </a:spcAft>
              <a:buClr>
                <a:srgbClr val="89B358"/>
              </a:buClr>
              <a:buFont typeface="Arial" panose="020B0604020202020204" pitchFamily="34" charset="0"/>
              <a:buChar char="•"/>
            </a:pPr>
            <a:endParaRPr lang="en-GB" sz="1400">
              <a:solidFill>
                <a:srgbClr val="464646"/>
              </a:solidFill>
              <a:latin typeface="Arial" panose="020B0604020202020204" pitchFamily="34" charset="0"/>
              <a:cs typeface="Arial" panose="020B0604020202020204" pitchFamily="34" charset="0"/>
            </a:endParaRPr>
          </a:p>
          <a:p>
            <a:pPr marL="285750" indent="-285750">
              <a:spcAft>
                <a:spcPts val="1200"/>
              </a:spcAft>
              <a:buClr>
                <a:srgbClr val="89B358"/>
              </a:buClr>
              <a:buFont typeface="Arial" panose="020B0604020202020204" pitchFamily="34" charset="0"/>
              <a:buChar char="•"/>
            </a:pPr>
            <a:endParaRPr lang="en-GB" sz="1400">
              <a:solidFill>
                <a:srgbClr val="464646"/>
              </a:solidFill>
              <a:latin typeface="Arial" panose="020B0604020202020204" pitchFamily="34" charset="0"/>
              <a:cs typeface="Arial" panose="020B0604020202020204" pitchFamily="34" charset="0"/>
            </a:endParaRPr>
          </a:p>
          <a:p>
            <a:pPr marL="285750" indent="-285750">
              <a:spcAft>
                <a:spcPts val="1200"/>
              </a:spcAft>
              <a:buClr>
                <a:srgbClr val="89B358"/>
              </a:buClr>
              <a:buFont typeface="Arial" panose="020B0604020202020204" pitchFamily="34" charset="0"/>
              <a:buChar char="•"/>
            </a:pPr>
            <a:endParaRPr lang="en-GB" sz="1400">
              <a:solidFill>
                <a:srgbClr val="464646"/>
              </a:solidFill>
              <a:latin typeface="Arial" panose="020B0604020202020204" pitchFamily="34" charset="0"/>
              <a:cs typeface="Arial" panose="020B0604020202020204" pitchFamily="34" charset="0"/>
            </a:endParaRPr>
          </a:p>
          <a:p>
            <a:pPr marL="285750" indent="-285750">
              <a:spcAft>
                <a:spcPts val="1200"/>
              </a:spcAft>
              <a:buClr>
                <a:srgbClr val="89B358"/>
              </a:buClr>
              <a:buFont typeface="Arial" panose="020B0604020202020204" pitchFamily="34" charset="0"/>
              <a:buChar char="•"/>
            </a:pPr>
            <a:endParaRPr lang="en-GB" sz="1400">
              <a:solidFill>
                <a:srgbClr val="464646"/>
              </a:solidFill>
              <a:latin typeface="Arial" panose="020B0604020202020204" pitchFamily="34" charset="0"/>
              <a:cs typeface="Arial" panose="020B0604020202020204" pitchFamily="34" charset="0"/>
            </a:endParaRPr>
          </a:p>
          <a:p>
            <a:pPr>
              <a:spcAft>
                <a:spcPts val="1200"/>
              </a:spcAft>
              <a:buClr>
                <a:srgbClr val="89B358"/>
              </a:buClr>
            </a:pPr>
            <a:r>
              <a:rPr lang="en-GB" sz="1400">
                <a:solidFill>
                  <a:srgbClr val="464646"/>
                </a:solidFill>
                <a:latin typeface="Arial" panose="020B0604020202020204" pitchFamily="34" charset="0"/>
                <a:cs typeface="Arial" panose="020B0604020202020204" pitchFamily="34" charset="0"/>
              </a:rPr>
              <a:t>To deliver it successfully:</a:t>
            </a:r>
          </a:p>
          <a:p>
            <a:pPr marL="285750" indent="-285750">
              <a:spcAft>
                <a:spcPts val="1200"/>
              </a:spcAft>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Teams in the department will need to work collaboratively together</a:t>
            </a:r>
          </a:p>
          <a:p>
            <a:pPr marL="285750" indent="-285750">
              <a:spcAft>
                <a:spcPts val="1200"/>
              </a:spcAft>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Access the support and expertise of other corporate functions and colleagues</a:t>
            </a:r>
          </a:p>
          <a:p>
            <a:pPr marL="285750" indent="-285750">
              <a:spcAft>
                <a:spcPts val="1200"/>
              </a:spcAft>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Work closely with partners and the care market</a:t>
            </a:r>
          </a:p>
          <a:p>
            <a:pPr marL="285750" indent="-285750">
              <a:spcAft>
                <a:spcPts val="1200"/>
              </a:spcAft>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Most importantly, include people and communities</a:t>
            </a:r>
          </a:p>
          <a:p>
            <a:pPr>
              <a:spcAft>
                <a:spcPts val="1200"/>
              </a:spcAft>
              <a:buClr>
                <a:srgbClr val="89B358"/>
              </a:buClr>
            </a:pPr>
            <a:r>
              <a:rPr lang="en-GB" sz="1400">
                <a:solidFill>
                  <a:srgbClr val="464646"/>
                </a:solidFill>
                <a:latin typeface="Arial" panose="020B0604020202020204" pitchFamily="34" charset="0"/>
                <a:cs typeface="Arial" panose="020B0604020202020204" pitchFamily="34" charset="0"/>
              </a:rPr>
              <a:t>Leadership, governance, accountability and effective performance management are givens.</a:t>
            </a:r>
          </a:p>
          <a:p>
            <a:pPr>
              <a:spcAft>
                <a:spcPts val="1200"/>
              </a:spcAft>
              <a:buClr>
                <a:srgbClr val="89B358"/>
              </a:buClr>
            </a:pPr>
            <a:r>
              <a:rPr lang="en-GB" sz="1400">
                <a:solidFill>
                  <a:srgbClr val="464646"/>
                </a:solidFill>
                <a:latin typeface="Arial" panose="020B0604020202020204" pitchFamily="34" charset="0"/>
                <a:cs typeface="Arial" panose="020B0604020202020204" pitchFamily="34" charset="0"/>
              </a:rPr>
              <a:t>Together the programmes are creating a new Target Operating Model for Adult Social Care in Nottingham City.</a:t>
            </a:r>
          </a:p>
          <a:p>
            <a:pPr marL="285750" indent="-285750">
              <a:spcAft>
                <a:spcPts val="1200"/>
              </a:spcAft>
              <a:buClr>
                <a:srgbClr val="89B358"/>
              </a:buClr>
              <a:buFont typeface="Arial" panose="020B0604020202020204" pitchFamily="34" charset="0"/>
              <a:buChar char="•"/>
            </a:pPr>
            <a:endParaRPr lang="en-GB" sz="1400">
              <a:solidFill>
                <a:srgbClr val="464646"/>
              </a:solidFill>
              <a:latin typeface="Arial" panose="020B0604020202020204" pitchFamily="34" charset="0"/>
              <a:cs typeface="Arial" panose="020B0604020202020204" pitchFamily="34" charset="0"/>
            </a:endParaRPr>
          </a:p>
        </p:txBody>
      </p:sp>
      <p:sp>
        <p:nvSpPr>
          <p:cNvPr id="5" name="Google Shape;470;p82">
            <a:extLst>
              <a:ext uri="{FF2B5EF4-FFF2-40B4-BE49-F238E27FC236}">
                <a16:creationId xmlns:a16="http://schemas.microsoft.com/office/drawing/2014/main" id="{CFFF4406-2E89-D35F-F1D1-91FF5F092BBC}"/>
              </a:ext>
            </a:extLst>
          </p:cNvPr>
          <p:cNvSpPr/>
          <p:nvPr/>
        </p:nvSpPr>
        <p:spPr>
          <a:xfrm>
            <a:off x="0" y="305313"/>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94E5CE8A-23B1-17D5-7FB7-ECA2853EC952}"/>
              </a:ext>
            </a:extLst>
          </p:cNvPr>
          <p:cNvSpPr txBox="1">
            <a:spLocks/>
          </p:cNvSpPr>
          <p:nvPr/>
        </p:nvSpPr>
        <p:spPr>
          <a:xfrm>
            <a:off x="316058" y="382608"/>
            <a:ext cx="11306000" cy="5028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Executive Summary</a:t>
            </a:r>
            <a:endParaRPr lang="en-GB" sz="2500" b="1">
              <a:solidFill>
                <a:srgbClr val="464646"/>
              </a:solidFill>
              <a:latin typeface="Georgia" panose="02040502050405020303" pitchFamily="18" charset="0"/>
            </a:endParaRPr>
          </a:p>
        </p:txBody>
      </p:sp>
      <p:sp>
        <p:nvSpPr>
          <p:cNvPr id="10" name="TextBox 9">
            <a:extLst>
              <a:ext uri="{FF2B5EF4-FFF2-40B4-BE49-F238E27FC236}">
                <a16:creationId xmlns:a16="http://schemas.microsoft.com/office/drawing/2014/main" id="{A8AB6CF0-77F4-C10D-9B2F-2B97B6DDBE41}"/>
              </a:ext>
            </a:extLst>
          </p:cNvPr>
          <p:cNvSpPr txBox="1"/>
          <p:nvPr/>
        </p:nvSpPr>
        <p:spPr>
          <a:xfrm>
            <a:off x="1684759" y="3278077"/>
            <a:ext cx="10883022" cy="353943"/>
          </a:xfrm>
          <a:prstGeom prst="rect">
            <a:avLst/>
          </a:prstGeom>
          <a:noFill/>
        </p:spPr>
        <p:txBody>
          <a:bodyPr wrap="square">
            <a:spAutoFit/>
          </a:bodyPr>
          <a:lstStyle/>
          <a:p>
            <a:pPr>
              <a:spcAft>
                <a:spcPts val="1200"/>
              </a:spcAft>
              <a:buClr>
                <a:srgbClr val="89B358"/>
              </a:buClr>
            </a:pPr>
            <a:endParaRPr lang="en-GB" sz="1700">
              <a:latin typeface="Arial" panose="020B0604020202020204" pitchFamily="34" charset="0"/>
              <a:cs typeface="Arial" panose="020B0604020202020204" pitchFamily="34" charset="0"/>
            </a:endParaRPr>
          </a:p>
        </p:txBody>
      </p:sp>
      <p:sp>
        <p:nvSpPr>
          <p:cNvPr id="15" name="Rectangle: Rounded Corners 4">
            <a:extLst>
              <a:ext uri="{FF2B5EF4-FFF2-40B4-BE49-F238E27FC236}">
                <a16:creationId xmlns:a16="http://schemas.microsoft.com/office/drawing/2014/main" id="{90E5C08B-DF59-DF87-29C6-98FE627C80F1}"/>
              </a:ext>
            </a:extLst>
          </p:cNvPr>
          <p:cNvSpPr/>
          <p:nvPr/>
        </p:nvSpPr>
        <p:spPr>
          <a:xfrm>
            <a:off x="538619" y="5056512"/>
            <a:ext cx="11083439" cy="1301374"/>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180000" tIns="360000" rIns="630000" bIns="360000" rtlCol="0" anchor="ctr" anchorCtr="0"/>
          <a:lstStyle/>
          <a:p>
            <a:pPr>
              <a:spcAft>
                <a:spcPts val="1200"/>
              </a:spcAft>
              <a:buClr>
                <a:srgbClr val="89B358"/>
              </a:buClr>
            </a:pPr>
            <a:r>
              <a:rPr lang="en-GB" i="1">
                <a:solidFill>
                  <a:srgbClr val="464646"/>
                </a:solidFill>
                <a:latin typeface="Arial" panose="020B0604020202020204" pitchFamily="34" charset="0"/>
                <a:cs typeface="Arial" panose="020B0604020202020204" pitchFamily="34" charset="0"/>
              </a:rPr>
              <a:t>This plan is an overarching and aligned transformation plan structured into 3 workstreams with 15 delivery programmes. It is a 2-year plan, recognising the timeline for local government reorganisation. Much of the work is front-loaded whilst recognising that sustainable change and an improvement culture take time to bed in.</a:t>
            </a:r>
          </a:p>
        </p:txBody>
      </p:sp>
      <p:pic>
        <p:nvPicPr>
          <p:cNvPr id="16" name="Graphic 15" descr="Bookmark with solid fill">
            <a:extLst>
              <a:ext uri="{FF2B5EF4-FFF2-40B4-BE49-F238E27FC236}">
                <a16:creationId xmlns:a16="http://schemas.microsoft.com/office/drawing/2014/main" id="{A3123CBC-3194-08AC-D5C9-A6C5F3449B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54745" y="4836087"/>
            <a:ext cx="916047" cy="916047"/>
          </a:xfrm>
          <a:prstGeom prst="rect">
            <a:avLst/>
          </a:prstGeom>
        </p:spPr>
      </p:pic>
      <p:sp>
        <p:nvSpPr>
          <p:cNvPr id="4" name="Slide Number Placeholder 3">
            <a:extLst>
              <a:ext uri="{FF2B5EF4-FFF2-40B4-BE49-F238E27FC236}">
                <a16:creationId xmlns:a16="http://schemas.microsoft.com/office/drawing/2014/main" id="{7ADC6174-BD39-B332-F212-7F129C65E505}"/>
              </a:ext>
            </a:extLst>
          </p:cNvPr>
          <p:cNvSpPr>
            <a:spLocks noGrp="1"/>
          </p:cNvSpPr>
          <p:nvPr>
            <p:ph type="sldNum" sz="quarter" idx="12"/>
          </p:nvPr>
        </p:nvSpPr>
        <p:spPr/>
        <p:txBody>
          <a:bodyPr/>
          <a:lstStyle/>
          <a:p>
            <a:fld id="{F2F5C3A6-97E3-4CF8-BAB9-D6EE181F55AD}" type="slidenum">
              <a:rPr lang="en-GB" smtClean="0"/>
              <a:t>4</a:t>
            </a:fld>
            <a:endParaRPr lang="en-GB"/>
          </a:p>
        </p:txBody>
      </p:sp>
    </p:spTree>
    <p:extLst>
      <p:ext uri="{BB962C8B-B14F-4D97-AF65-F5344CB8AC3E}">
        <p14:creationId xmlns:p14="http://schemas.microsoft.com/office/powerpoint/2010/main" val="1665986563"/>
      </p:ext>
    </p:extLst>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94B4E-6232-9553-960D-D524935DF18A}"/>
            </a:ext>
          </a:extLst>
        </p:cNvPr>
        <p:cNvGrpSpPr/>
        <p:nvPr/>
      </p:nvGrpSpPr>
      <p:grpSpPr>
        <a:xfrm>
          <a:off x="0" y="0"/>
          <a:ext cx="0" cy="0"/>
          <a:chOff x="0" y="0"/>
          <a:chExt cx="0" cy="0"/>
        </a:xfrm>
      </p:grpSpPr>
      <p:sp>
        <p:nvSpPr>
          <p:cNvPr id="3" name="Google Shape;470;p82">
            <a:extLst>
              <a:ext uri="{FF2B5EF4-FFF2-40B4-BE49-F238E27FC236}">
                <a16:creationId xmlns:a16="http://schemas.microsoft.com/office/drawing/2014/main" id="{5686D59E-DA61-1B8B-4849-62C059F90D96}"/>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13" name="Title 1">
            <a:extLst>
              <a:ext uri="{FF2B5EF4-FFF2-40B4-BE49-F238E27FC236}">
                <a16:creationId xmlns:a16="http://schemas.microsoft.com/office/drawing/2014/main" id="{9DEA4F41-897A-E7E6-2F0C-BD72FDA74566}"/>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Improvement Plan on a Page: Delivering a TOM for ASC</a:t>
            </a:r>
            <a:endParaRPr lang="en-GB" sz="2500" b="1">
              <a:solidFill>
                <a:srgbClr val="464646"/>
              </a:solidFill>
              <a:latin typeface="Georgia" panose="02040502050405020303" pitchFamily="18" charset="0"/>
            </a:endParaRPr>
          </a:p>
        </p:txBody>
      </p:sp>
      <p:sp>
        <p:nvSpPr>
          <p:cNvPr id="31" name="Rounded Rectangle 30">
            <a:extLst>
              <a:ext uri="{FF2B5EF4-FFF2-40B4-BE49-F238E27FC236}">
                <a16:creationId xmlns:a16="http://schemas.microsoft.com/office/drawing/2014/main" id="{DF26D32A-B22F-79EC-D465-770909616648}"/>
              </a:ext>
            </a:extLst>
          </p:cNvPr>
          <p:cNvSpPr/>
          <p:nvPr/>
        </p:nvSpPr>
        <p:spPr>
          <a:xfrm>
            <a:off x="1007643" y="1101968"/>
            <a:ext cx="10006099" cy="561667"/>
          </a:xfrm>
          <a:prstGeom prst="roundRect">
            <a:avLst/>
          </a:prstGeom>
          <a:solidFill>
            <a:srgbClr val="464646"/>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a:latin typeface="Arial"/>
                <a:cs typeface="Arial"/>
              </a:rPr>
              <a:t>WS0: Enabling Gloriously Ordinary Lives Strategy</a:t>
            </a:r>
          </a:p>
        </p:txBody>
      </p:sp>
      <p:sp>
        <p:nvSpPr>
          <p:cNvPr id="35" name="Rounded Rectangle 34">
            <a:extLst>
              <a:ext uri="{FF2B5EF4-FFF2-40B4-BE49-F238E27FC236}">
                <a16:creationId xmlns:a16="http://schemas.microsoft.com/office/drawing/2014/main" id="{5AB99789-1C5E-C562-34EA-FB6A0754979D}"/>
              </a:ext>
            </a:extLst>
          </p:cNvPr>
          <p:cNvSpPr/>
          <p:nvPr/>
        </p:nvSpPr>
        <p:spPr>
          <a:xfrm>
            <a:off x="7793677" y="1767288"/>
            <a:ext cx="3195142" cy="51581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latin typeface="Arial" panose="020B0604020202020204" pitchFamily="34" charset="0"/>
                <a:cs typeface="Arial" panose="020B0604020202020204" pitchFamily="34" charset="0"/>
              </a:rPr>
              <a:t>Financial stewardship</a:t>
            </a:r>
          </a:p>
        </p:txBody>
      </p:sp>
      <p:sp>
        <p:nvSpPr>
          <p:cNvPr id="37" name="Rounded Rectangle 36">
            <a:extLst>
              <a:ext uri="{FF2B5EF4-FFF2-40B4-BE49-F238E27FC236}">
                <a16:creationId xmlns:a16="http://schemas.microsoft.com/office/drawing/2014/main" id="{BA1B0D2C-5DFF-D817-BD9B-76F084BB8EC7}"/>
              </a:ext>
            </a:extLst>
          </p:cNvPr>
          <p:cNvSpPr/>
          <p:nvPr/>
        </p:nvSpPr>
        <p:spPr>
          <a:xfrm>
            <a:off x="1007607" y="1778954"/>
            <a:ext cx="3196800" cy="51581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latin typeface="Arial" panose="020B0604020202020204" pitchFamily="34" charset="0"/>
                <a:cs typeface="Arial" panose="020B0604020202020204" pitchFamily="34" charset="0"/>
              </a:rPr>
              <a:t>Quality</a:t>
            </a:r>
          </a:p>
        </p:txBody>
      </p:sp>
      <p:sp>
        <p:nvSpPr>
          <p:cNvPr id="38" name="Rounded Rectangle 37">
            <a:extLst>
              <a:ext uri="{FF2B5EF4-FFF2-40B4-BE49-F238E27FC236}">
                <a16:creationId xmlns:a16="http://schemas.microsoft.com/office/drawing/2014/main" id="{34F2C888-4983-468B-B510-FA63D5A105AB}"/>
              </a:ext>
            </a:extLst>
          </p:cNvPr>
          <p:cNvSpPr/>
          <p:nvPr/>
        </p:nvSpPr>
        <p:spPr>
          <a:xfrm>
            <a:off x="4398324" y="1778954"/>
            <a:ext cx="3196800" cy="51581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latin typeface="Arial" panose="020B0604020202020204" pitchFamily="34" charset="0"/>
                <a:cs typeface="Arial" panose="020B0604020202020204" pitchFamily="34" charset="0"/>
              </a:rPr>
              <a:t>Regulatory compliance</a:t>
            </a:r>
          </a:p>
        </p:txBody>
      </p:sp>
      <p:sp>
        <p:nvSpPr>
          <p:cNvPr id="39" name="Rounded Rectangle 38">
            <a:extLst>
              <a:ext uri="{FF2B5EF4-FFF2-40B4-BE49-F238E27FC236}">
                <a16:creationId xmlns:a16="http://schemas.microsoft.com/office/drawing/2014/main" id="{FA7CC8B6-DCA1-1C06-A3F1-8848E07E28A8}"/>
              </a:ext>
            </a:extLst>
          </p:cNvPr>
          <p:cNvSpPr/>
          <p:nvPr/>
        </p:nvSpPr>
        <p:spPr>
          <a:xfrm>
            <a:off x="1007644" y="2446994"/>
            <a:ext cx="9981175" cy="805384"/>
          </a:xfrm>
          <a:prstGeom prst="roundRect">
            <a:avLst/>
          </a:prstGeom>
          <a:solidFill>
            <a:srgbClr val="EEC7B0"/>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B779E73A-7CF7-BC75-9B4F-34368B62239D}"/>
              </a:ext>
            </a:extLst>
          </p:cNvPr>
          <p:cNvSpPr/>
          <p:nvPr/>
        </p:nvSpPr>
        <p:spPr>
          <a:xfrm>
            <a:off x="11164993" y="1079274"/>
            <a:ext cx="637343" cy="4062634"/>
          </a:xfrm>
          <a:prstGeom prst="roundRect">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GB" sz="1600">
                <a:latin typeface="Arial" panose="020B0604020202020204" pitchFamily="34" charset="0"/>
                <a:cs typeface="Arial" panose="020B0604020202020204" pitchFamily="34" charset="0"/>
              </a:rPr>
              <a:t>Adult Social Care Target Operating Model</a:t>
            </a:r>
          </a:p>
        </p:txBody>
      </p:sp>
      <p:sp>
        <p:nvSpPr>
          <p:cNvPr id="44" name="Rounded Rectangle 43">
            <a:extLst>
              <a:ext uri="{FF2B5EF4-FFF2-40B4-BE49-F238E27FC236}">
                <a16:creationId xmlns:a16="http://schemas.microsoft.com/office/drawing/2014/main" id="{F955E657-9A34-E9E8-C493-1A3567A42B27}"/>
              </a:ext>
            </a:extLst>
          </p:cNvPr>
          <p:cNvSpPr/>
          <p:nvPr/>
        </p:nvSpPr>
        <p:spPr>
          <a:xfrm>
            <a:off x="1007644" y="3388409"/>
            <a:ext cx="9981175" cy="805384"/>
          </a:xfrm>
          <a:prstGeom prst="roundRect">
            <a:avLst/>
          </a:prstGeom>
          <a:solidFill>
            <a:srgbClr val="A5C9EB"/>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C3BC5D50-58FD-7F69-D4CE-53D6078EF3D3}"/>
              </a:ext>
            </a:extLst>
          </p:cNvPr>
          <p:cNvSpPr/>
          <p:nvPr/>
        </p:nvSpPr>
        <p:spPr>
          <a:xfrm>
            <a:off x="1007644" y="4329824"/>
            <a:ext cx="9981175" cy="805384"/>
          </a:xfrm>
          <a:prstGeom prst="roundRect">
            <a:avLst/>
          </a:prstGeom>
          <a:solidFill>
            <a:srgbClr val="FFFFCC"/>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823FD14F-7E17-B258-E594-1A8C2ADFA855}"/>
              </a:ext>
            </a:extLst>
          </p:cNvPr>
          <p:cNvSpPr txBox="1"/>
          <p:nvPr/>
        </p:nvSpPr>
        <p:spPr>
          <a:xfrm>
            <a:off x="434101" y="1058984"/>
            <a:ext cx="400110" cy="1238055"/>
          </a:xfrm>
          <a:prstGeom prst="rect">
            <a:avLst/>
          </a:prstGeom>
          <a:noFill/>
        </p:spPr>
        <p:txBody>
          <a:bodyPr vert="vert270" wrap="square" rtlCol="0">
            <a:spAutoFit/>
          </a:bodyPr>
          <a:lstStyle/>
          <a:p>
            <a:r>
              <a:rPr lang="en-GB" sz="1400" i="1">
                <a:solidFill>
                  <a:srgbClr val="464646"/>
                </a:solidFill>
              </a:rPr>
              <a:t>Strategic aims</a:t>
            </a:r>
          </a:p>
        </p:txBody>
      </p:sp>
      <p:sp>
        <p:nvSpPr>
          <p:cNvPr id="47" name="TextBox 46">
            <a:extLst>
              <a:ext uri="{FF2B5EF4-FFF2-40B4-BE49-F238E27FC236}">
                <a16:creationId xmlns:a16="http://schemas.microsoft.com/office/drawing/2014/main" id="{796A04E0-2138-C8D4-3ED6-DF077E1377AF}"/>
              </a:ext>
            </a:extLst>
          </p:cNvPr>
          <p:cNvSpPr txBox="1"/>
          <p:nvPr/>
        </p:nvSpPr>
        <p:spPr>
          <a:xfrm>
            <a:off x="455591" y="2700446"/>
            <a:ext cx="400110" cy="1959963"/>
          </a:xfrm>
          <a:prstGeom prst="rect">
            <a:avLst/>
          </a:prstGeom>
          <a:noFill/>
        </p:spPr>
        <p:txBody>
          <a:bodyPr vert="vert270" wrap="square" rtlCol="0">
            <a:spAutoFit/>
          </a:bodyPr>
          <a:lstStyle/>
          <a:p>
            <a:r>
              <a:rPr lang="en-GB" sz="1400" i="1">
                <a:solidFill>
                  <a:srgbClr val="464646"/>
                </a:solidFill>
              </a:rPr>
              <a:t>Strategic workstreams</a:t>
            </a:r>
          </a:p>
        </p:txBody>
      </p:sp>
      <p:sp>
        <p:nvSpPr>
          <p:cNvPr id="48" name="TextBox 47">
            <a:extLst>
              <a:ext uri="{FF2B5EF4-FFF2-40B4-BE49-F238E27FC236}">
                <a16:creationId xmlns:a16="http://schemas.microsoft.com/office/drawing/2014/main" id="{B773313F-2695-2379-4713-97E4BA4F7D66}"/>
              </a:ext>
            </a:extLst>
          </p:cNvPr>
          <p:cNvSpPr txBox="1"/>
          <p:nvPr/>
        </p:nvSpPr>
        <p:spPr>
          <a:xfrm>
            <a:off x="392055" y="5395039"/>
            <a:ext cx="615553" cy="1111395"/>
          </a:xfrm>
          <a:prstGeom prst="rect">
            <a:avLst/>
          </a:prstGeom>
          <a:noFill/>
        </p:spPr>
        <p:txBody>
          <a:bodyPr vert="vert270" wrap="square" rtlCol="0">
            <a:spAutoFit/>
          </a:bodyPr>
          <a:lstStyle/>
          <a:p>
            <a:pPr algn="ctr"/>
            <a:r>
              <a:rPr lang="en-GB" sz="1400" i="1">
                <a:solidFill>
                  <a:srgbClr val="464646"/>
                </a:solidFill>
              </a:rPr>
              <a:t>Collaborative Delivery</a:t>
            </a:r>
          </a:p>
        </p:txBody>
      </p:sp>
      <p:sp>
        <p:nvSpPr>
          <p:cNvPr id="50" name="TextBox 49">
            <a:extLst>
              <a:ext uri="{FF2B5EF4-FFF2-40B4-BE49-F238E27FC236}">
                <a16:creationId xmlns:a16="http://schemas.microsoft.com/office/drawing/2014/main" id="{2B277A2C-39B0-EE1A-455D-6D905DF91641}"/>
              </a:ext>
            </a:extLst>
          </p:cNvPr>
          <p:cNvSpPr txBox="1"/>
          <p:nvPr/>
        </p:nvSpPr>
        <p:spPr>
          <a:xfrm>
            <a:off x="1064360" y="2437605"/>
            <a:ext cx="760959" cy="798580"/>
          </a:xfrm>
          <a:prstGeom prst="rect">
            <a:avLst/>
          </a:prstGeom>
          <a:noFill/>
        </p:spPr>
        <p:txBody>
          <a:bodyPr vert="vert270" wrap="square" lIns="72000" tIns="72000" rIns="72000" bIns="72000" rtlCol="0" anchor="ctr" anchorCtr="0">
            <a:spAutoFit/>
          </a:bodyPr>
          <a:lstStyle/>
          <a:p>
            <a:pPr algn="ctr"/>
            <a:r>
              <a:rPr lang="en-GB" sz="1000" i="1">
                <a:solidFill>
                  <a:srgbClr val="464646"/>
                </a:solidFill>
              </a:rPr>
              <a:t>WS1: Improving outcomes for people</a:t>
            </a:r>
          </a:p>
        </p:txBody>
      </p:sp>
      <p:sp>
        <p:nvSpPr>
          <p:cNvPr id="51" name="TextBox 50">
            <a:extLst>
              <a:ext uri="{FF2B5EF4-FFF2-40B4-BE49-F238E27FC236}">
                <a16:creationId xmlns:a16="http://schemas.microsoft.com/office/drawing/2014/main" id="{BE97F6B2-389E-40FB-AE02-D01D20614F60}"/>
              </a:ext>
            </a:extLst>
          </p:cNvPr>
          <p:cNvSpPr txBox="1"/>
          <p:nvPr/>
        </p:nvSpPr>
        <p:spPr>
          <a:xfrm>
            <a:off x="1117065" y="4330156"/>
            <a:ext cx="760959" cy="811752"/>
          </a:xfrm>
          <a:prstGeom prst="rect">
            <a:avLst/>
          </a:prstGeom>
          <a:noFill/>
          <a:ln>
            <a:noFill/>
          </a:ln>
        </p:spPr>
        <p:txBody>
          <a:bodyPr vert="vert270" wrap="square" lIns="72000" tIns="72000" rIns="72000" bIns="72000" rtlCol="0">
            <a:spAutoFit/>
          </a:bodyPr>
          <a:lstStyle/>
          <a:p>
            <a:pPr algn="ctr"/>
            <a:r>
              <a:rPr lang="en-GB" sz="1000" i="1">
                <a:solidFill>
                  <a:srgbClr val="464646"/>
                </a:solidFill>
              </a:rPr>
              <a:t>WS3: </a:t>
            </a:r>
          </a:p>
          <a:p>
            <a:pPr algn="ctr"/>
            <a:r>
              <a:rPr lang="en-GB" sz="1000" i="1">
                <a:solidFill>
                  <a:srgbClr val="464646"/>
                </a:solidFill>
              </a:rPr>
              <a:t>Critical enablers for success</a:t>
            </a:r>
          </a:p>
        </p:txBody>
      </p:sp>
      <p:sp>
        <p:nvSpPr>
          <p:cNvPr id="52" name="TextBox 51">
            <a:extLst>
              <a:ext uri="{FF2B5EF4-FFF2-40B4-BE49-F238E27FC236}">
                <a16:creationId xmlns:a16="http://schemas.microsoft.com/office/drawing/2014/main" id="{11BB8C8C-A2DD-1CE6-2B4B-E2238F2978FE}"/>
              </a:ext>
            </a:extLst>
          </p:cNvPr>
          <p:cNvSpPr txBox="1"/>
          <p:nvPr/>
        </p:nvSpPr>
        <p:spPr>
          <a:xfrm>
            <a:off x="1085683" y="3388408"/>
            <a:ext cx="760959" cy="817389"/>
          </a:xfrm>
          <a:prstGeom prst="rect">
            <a:avLst/>
          </a:prstGeom>
          <a:noFill/>
        </p:spPr>
        <p:txBody>
          <a:bodyPr vert="vert270" wrap="square" lIns="72000" tIns="72000" rIns="72000" bIns="72000" rtlCol="0">
            <a:spAutoFit/>
          </a:bodyPr>
          <a:lstStyle/>
          <a:p>
            <a:pPr algn="ctr"/>
            <a:r>
              <a:rPr lang="en-GB" sz="1000" i="1">
                <a:solidFill>
                  <a:srgbClr val="464646"/>
                </a:solidFill>
              </a:rPr>
              <a:t>WS2: Building delivery capability</a:t>
            </a:r>
          </a:p>
        </p:txBody>
      </p:sp>
      <p:sp>
        <p:nvSpPr>
          <p:cNvPr id="63" name="Rounded Rectangle 62">
            <a:extLst>
              <a:ext uri="{FF2B5EF4-FFF2-40B4-BE49-F238E27FC236}">
                <a16:creationId xmlns:a16="http://schemas.microsoft.com/office/drawing/2014/main" id="{9FD00CB9-AF74-50D9-7A1A-D360A1666866}"/>
              </a:ext>
            </a:extLst>
          </p:cNvPr>
          <p:cNvSpPr/>
          <p:nvPr/>
        </p:nvSpPr>
        <p:spPr>
          <a:xfrm>
            <a:off x="2337156" y="3466656"/>
            <a:ext cx="2772000" cy="660891"/>
          </a:xfrm>
          <a:prstGeom prst="roundRect">
            <a:avLst/>
          </a:prstGeom>
          <a:solidFill>
            <a:srgbClr val="A5C9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2.1 Strategic Commissioning Development Programme</a:t>
            </a:r>
          </a:p>
        </p:txBody>
      </p:sp>
      <p:sp>
        <p:nvSpPr>
          <p:cNvPr id="64" name="Rounded Rectangle 63">
            <a:extLst>
              <a:ext uri="{FF2B5EF4-FFF2-40B4-BE49-F238E27FC236}">
                <a16:creationId xmlns:a16="http://schemas.microsoft.com/office/drawing/2014/main" id="{8E60E79F-97AD-9A8E-C328-FAC403462AD5}"/>
              </a:ext>
            </a:extLst>
          </p:cNvPr>
          <p:cNvSpPr/>
          <p:nvPr/>
        </p:nvSpPr>
        <p:spPr>
          <a:xfrm>
            <a:off x="5247615" y="3466655"/>
            <a:ext cx="2772000" cy="660891"/>
          </a:xfrm>
          <a:prstGeom prst="roundRect">
            <a:avLst/>
          </a:prstGeom>
          <a:solidFill>
            <a:srgbClr val="A5C9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2.2 Building a Service Development </a:t>
            </a:r>
          </a:p>
          <a:p>
            <a:pPr algn="ctr"/>
            <a:r>
              <a:rPr lang="en-GB" sz="1000">
                <a:solidFill>
                  <a:srgbClr val="464646"/>
                </a:solidFill>
                <a:latin typeface="Arial" panose="020B0604020202020204" pitchFamily="34" charset="0"/>
                <a:cs typeface="Arial" panose="020B0604020202020204" pitchFamily="34" charset="0"/>
              </a:rPr>
              <a:t>Function</a:t>
            </a:r>
          </a:p>
        </p:txBody>
      </p:sp>
      <p:sp>
        <p:nvSpPr>
          <p:cNvPr id="65" name="Rounded Rectangle 64">
            <a:extLst>
              <a:ext uri="{FF2B5EF4-FFF2-40B4-BE49-F238E27FC236}">
                <a16:creationId xmlns:a16="http://schemas.microsoft.com/office/drawing/2014/main" id="{17460BE8-3B0A-F885-D7DC-991BE3796A18}"/>
              </a:ext>
            </a:extLst>
          </p:cNvPr>
          <p:cNvSpPr/>
          <p:nvPr/>
        </p:nvSpPr>
        <p:spPr>
          <a:xfrm>
            <a:off x="8158075" y="3460655"/>
            <a:ext cx="2772000" cy="660891"/>
          </a:xfrm>
          <a:prstGeom prst="roundRect">
            <a:avLst/>
          </a:prstGeom>
          <a:solidFill>
            <a:srgbClr val="A5C9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2.3 ASC Development Programme: Structures and workforce</a:t>
            </a:r>
          </a:p>
        </p:txBody>
      </p:sp>
      <p:sp>
        <p:nvSpPr>
          <p:cNvPr id="66" name="Rounded Rectangle 65">
            <a:extLst>
              <a:ext uri="{FF2B5EF4-FFF2-40B4-BE49-F238E27FC236}">
                <a16:creationId xmlns:a16="http://schemas.microsoft.com/office/drawing/2014/main" id="{38C267AC-0D57-D7A7-FF4B-DC05F8531728}"/>
              </a:ext>
            </a:extLst>
          </p:cNvPr>
          <p:cNvSpPr/>
          <p:nvPr/>
        </p:nvSpPr>
        <p:spPr>
          <a:xfrm>
            <a:off x="2333607" y="4401797"/>
            <a:ext cx="1620000" cy="660891"/>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3.1 Co-production with people</a:t>
            </a:r>
          </a:p>
        </p:txBody>
      </p:sp>
      <p:sp>
        <p:nvSpPr>
          <p:cNvPr id="67" name="Rounded Rectangle 66">
            <a:extLst>
              <a:ext uri="{FF2B5EF4-FFF2-40B4-BE49-F238E27FC236}">
                <a16:creationId xmlns:a16="http://schemas.microsoft.com/office/drawing/2014/main" id="{0BE7AC7C-FD1C-356A-233F-4F5FA2C5AE2C}"/>
              </a:ext>
            </a:extLst>
          </p:cNvPr>
          <p:cNvSpPr/>
          <p:nvPr/>
        </p:nvSpPr>
        <p:spPr>
          <a:xfrm>
            <a:off x="4077564" y="4406888"/>
            <a:ext cx="1620000" cy="660891"/>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3.2 Equality Diversity and Inclusion</a:t>
            </a:r>
          </a:p>
        </p:txBody>
      </p:sp>
      <p:sp>
        <p:nvSpPr>
          <p:cNvPr id="68" name="Rounded Rectangle 67">
            <a:extLst>
              <a:ext uri="{FF2B5EF4-FFF2-40B4-BE49-F238E27FC236}">
                <a16:creationId xmlns:a16="http://schemas.microsoft.com/office/drawing/2014/main" id="{F5BE0BBF-7BBA-3269-6794-5739C6C1A4AF}"/>
              </a:ext>
            </a:extLst>
          </p:cNvPr>
          <p:cNvSpPr/>
          <p:nvPr/>
        </p:nvSpPr>
        <p:spPr>
          <a:xfrm>
            <a:off x="5821521" y="4401796"/>
            <a:ext cx="1620000" cy="660891"/>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3.3 Leadership, Governance &amp; Financial Stewardship</a:t>
            </a:r>
          </a:p>
        </p:txBody>
      </p:sp>
      <p:sp>
        <p:nvSpPr>
          <p:cNvPr id="69" name="Rounded Rectangle 68">
            <a:extLst>
              <a:ext uri="{FF2B5EF4-FFF2-40B4-BE49-F238E27FC236}">
                <a16:creationId xmlns:a16="http://schemas.microsoft.com/office/drawing/2014/main" id="{53FA232E-4634-BA51-5FE4-186346C83B94}"/>
              </a:ext>
            </a:extLst>
          </p:cNvPr>
          <p:cNvSpPr/>
          <p:nvPr/>
        </p:nvSpPr>
        <p:spPr>
          <a:xfrm>
            <a:off x="7571941" y="4412761"/>
            <a:ext cx="1620000" cy="660891"/>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3.4 Data, performance and analytics</a:t>
            </a:r>
          </a:p>
        </p:txBody>
      </p:sp>
      <p:sp>
        <p:nvSpPr>
          <p:cNvPr id="70" name="Rounded Rectangle 69">
            <a:extLst>
              <a:ext uri="{FF2B5EF4-FFF2-40B4-BE49-F238E27FC236}">
                <a16:creationId xmlns:a16="http://schemas.microsoft.com/office/drawing/2014/main" id="{34CDF5B8-857C-1EFD-D248-0F40DC073E4A}"/>
              </a:ext>
            </a:extLst>
          </p:cNvPr>
          <p:cNvSpPr/>
          <p:nvPr/>
        </p:nvSpPr>
        <p:spPr>
          <a:xfrm>
            <a:off x="9292075" y="4406888"/>
            <a:ext cx="1620000" cy="660891"/>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3.5 Digital</a:t>
            </a:r>
          </a:p>
        </p:txBody>
      </p:sp>
      <p:sp>
        <p:nvSpPr>
          <p:cNvPr id="84" name="Rounded Rectangle 83">
            <a:extLst>
              <a:ext uri="{FF2B5EF4-FFF2-40B4-BE49-F238E27FC236}">
                <a16:creationId xmlns:a16="http://schemas.microsoft.com/office/drawing/2014/main" id="{5C906656-DAD1-5228-8617-4A4A5D97260E}"/>
              </a:ext>
            </a:extLst>
          </p:cNvPr>
          <p:cNvSpPr/>
          <p:nvPr/>
        </p:nvSpPr>
        <p:spPr>
          <a:xfrm>
            <a:off x="6651444" y="2512392"/>
            <a:ext cx="1368000" cy="660891"/>
          </a:xfrm>
          <a:prstGeom prst="roundRect">
            <a:avLst/>
          </a:prstGeom>
          <a:solidFill>
            <a:srgbClr val="EEC7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1.4 Enabling a system that works</a:t>
            </a:r>
          </a:p>
        </p:txBody>
      </p:sp>
      <p:sp>
        <p:nvSpPr>
          <p:cNvPr id="85" name="Rounded Rectangle 84">
            <a:extLst>
              <a:ext uri="{FF2B5EF4-FFF2-40B4-BE49-F238E27FC236}">
                <a16:creationId xmlns:a16="http://schemas.microsoft.com/office/drawing/2014/main" id="{40FBE645-6E50-B2AC-4DD9-77719CBB65FB}"/>
              </a:ext>
            </a:extLst>
          </p:cNvPr>
          <p:cNvSpPr/>
          <p:nvPr/>
        </p:nvSpPr>
        <p:spPr>
          <a:xfrm>
            <a:off x="8099331" y="2506449"/>
            <a:ext cx="1368000" cy="660891"/>
          </a:xfrm>
          <a:prstGeom prst="roundRect">
            <a:avLst/>
          </a:prstGeom>
          <a:solidFill>
            <a:srgbClr val="EEC7B0"/>
          </a:solid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000">
                <a:solidFill>
                  <a:srgbClr val="464646"/>
                </a:solidFill>
                <a:latin typeface="Arial" panose="020B0604020202020204" pitchFamily="34" charset="0"/>
                <a:cs typeface="Arial" panose="020B0604020202020204" pitchFamily="34" charset="0"/>
              </a:rPr>
              <a:t>1.5 Practice Improvement &amp; Workforce development</a:t>
            </a:r>
          </a:p>
        </p:txBody>
      </p:sp>
      <p:sp>
        <p:nvSpPr>
          <p:cNvPr id="86" name="Rounded Rectangle 85">
            <a:extLst>
              <a:ext uri="{FF2B5EF4-FFF2-40B4-BE49-F238E27FC236}">
                <a16:creationId xmlns:a16="http://schemas.microsoft.com/office/drawing/2014/main" id="{B1FF89EC-8C0F-4BE6-C9CC-B9F30E1E7646}"/>
              </a:ext>
            </a:extLst>
          </p:cNvPr>
          <p:cNvSpPr/>
          <p:nvPr/>
        </p:nvSpPr>
        <p:spPr>
          <a:xfrm>
            <a:off x="9544075" y="2506448"/>
            <a:ext cx="1368000" cy="660891"/>
          </a:xfrm>
          <a:prstGeom prst="roundRect">
            <a:avLst/>
          </a:prstGeom>
          <a:solidFill>
            <a:srgbClr val="EEC7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1.6 ASC Operational Services Redesign</a:t>
            </a:r>
          </a:p>
        </p:txBody>
      </p:sp>
      <p:sp>
        <p:nvSpPr>
          <p:cNvPr id="87" name="Rounded Rectangle 86">
            <a:extLst>
              <a:ext uri="{FF2B5EF4-FFF2-40B4-BE49-F238E27FC236}">
                <a16:creationId xmlns:a16="http://schemas.microsoft.com/office/drawing/2014/main" id="{7E21A59A-2A1B-4947-71C7-8C12805F1D7C}"/>
              </a:ext>
            </a:extLst>
          </p:cNvPr>
          <p:cNvSpPr/>
          <p:nvPr/>
        </p:nvSpPr>
        <p:spPr>
          <a:xfrm>
            <a:off x="2333607" y="2511144"/>
            <a:ext cx="1368000" cy="660891"/>
          </a:xfrm>
          <a:prstGeom prst="roundRect">
            <a:avLst/>
          </a:prstGeom>
          <a:solidFill>
            <a:srgbClr val="EEC7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1.1 Living Well Earlier</a:t>
            </a:r>
          </a:p>
        </p:txBody>
      </p:sp>
      <p:sp>
        <p:nvSpPr>
          <p:cNvPr id="88" name="Rounded Rectangle 87">
            <a:extLst>
              <a:ext uri="{FF2B5EF4-FFF2-40B4-BE49-F238E27FC236}">
                <a16:creationId xmlns:a16="http://schemas.microsoft.com/office/drawing/2014/main" id="{EEB49C1F-4667-E5D2-450A-FEC3B3058F6B}"/>
              </a:ext>
            </a:extLst>
          </p:cNvPr>
          <p:cNvSpPr/>
          <p:nvPr/>
        </p:nvSpPr>
        <p:spPr>
          <a:xfrm>
            <a:off x="3781494" y="2512492"/>
            <a:ext cx="1368000" cy="660891"/>
          </a:xfrm>
          <a:prstGeom prst="roundRect">
            <a:avLst/>
          </a:prstGeom>
          <a:solidFill>
            <a:srgbClr val="EEC7B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000">
                <a:solidFill>
                  <a:srgbClr val="464646"/>
                </a:solidFill>
                <a:latin typeface="Arial"/>
                <a:cs typeface="Arial"/>
              </a:rPr>
              <a:t>1.2 Living Well at Home </a:t>
            </a:r>
          </a:p>
        </p:txBody>
      </p:sp>
      <p:sp>
        <p:nvSpPr>
          <p:cNvPr id="89" name="Rounded Rectangle 88">
            <a:extLst>
              <a:ext uri="{FF2B5EF4-FFF2-40B4-BE49-F238E27FC236}">
                <a16:creationId xmlns:a16="http://schemas.microsoft.com/office/drawing/2014/main" id="{C277F562-69D2-C0FE-61EE-A19FA040BBB2}"/>
              </a:ext>
            </a:extLst>
          </p:cNvPr>
          <p:cNvSpPr/>
          <p:nvPr/>
        </p:nvSpPr>
        <p:spPr>
          <a:xfrm>
            <a:off x="5216469" y="2516086"/>
            <a:ext cx="1368000" cy="660891"/>
          </a:xfrm>
          <a:prstGeom prst="roundRect">
            <a:avLst/>
          </a:prstGeom>
          <a:solidFill>
            <a:srgbClr val="EEC7B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000">
                <a:solidFill>
                  <a:srgbClr val="464646"/>
                </a:solidFill>
                <a:latin typeface="Arial"/>
                <a:cs typeface="Arial"/>
              </a:rPr>
              <a:t>1.3 Living Well with Complex Care Needs</a:t>
            </a:r>
            <a:endParaRPr lang="en-GB" sz="1000">
              <a:solidFill>
                <a:srgbClr val="464646"/>
              </a:solidFill>
              <a:latin typeface="Arial" panose="020B0604020202020204" pitchFamily="34" charset="0"/>
              <a:cs typeface="Arial" panose="020B0604020202020204" pitchFamily="34" charset="0"/>
            </a:endParaRPr>
          </a:p>
        </p:txBody>
      </p:sp>
      <p:graphicFrame>
        <p:nvGraphicFramePr>
          <p:cNvPr id="90" name="Diagram 89">
            <a:extLst>
              <a:ext uri="{FF2B5EF4-FFF2-40B4-BE49-F238E27FC236}">
                <a16:creationId xmlns:a16="http://schemas.microsoft.com/office/drawing/2014/main" id="{BB53DCA5-C873-7CC9-63A5-91AE1298B5E2}"/>
              </a:ext>
            </a:extLst>
          </p:cNvPr>
          <p:cNvGraphicFramePr/>
          <p:nvPr>
            <p:extLst>
              <p:ext uri="{D42A27DB-BD31-4B8C-83A1-F6EECF244321}">
                <p14:modId xmlns:p14="http://schemas.microsoft.com/office/powerpoint/2010/main" val="2267004468"/>
              </p:ext>
            </p:extLst>
          </p:nvPr>
        </p:nvGraphicFramePr>
        <p:xfrm>
          <a:off x="1085683" y="5222742"/>
          <a:ext cx="9903136" cy="1489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4" name="Graphic 93" descr="Good Inventory with solid fill">
            <a:extLst>
              <a:ext uri="{FF2B5EF4-FFF2-40B4-BE49-F238E27FC236}">
                <a16:creationId xmlns:a16="http://schemas.microsoft.com/office/drawing/2014/main" id="{52F7F812-F10F-6DEA-D377-F024A5BB9EF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817999" y="3581039"/>
            <a:ext cx="409633" cy="409633"/>
          </a:xfrm>
          <a:prstGeom prst="rect">
            <a:avLst/>
          </a:prstGeom>
        </p:spPr>
      </p:pic>
      <p:pic>
        <p:nvPicPr>
          <p:cNvPr id="96" name="Graphic 95">
            <a:extLst>
              <a:ext uri="{FF2B5EF4-FFF2-40B4-BE49-F238E27FC236}">
                <a16:creationId xmlns:a16="http://schemas.microsoft.com/office/drawing/2014/main" id="{13908D7D-B836-AC5D-FCE7-B4841D173E0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803247" y="4492994"/>
            <a:ext cx="453616" cy="453616"/>
          </a:xfrm>
          <a:prstGeom prst="rect">
            <a:avLst/>
          </a:prstGeom>
        </p:spPr>
      </p:pic>
      <p:pic>
        <p:nvPicPr>
          <p:cNvPr id="97" name="Graphic 96" descr="Group success outline">
            <a:extLst>
              <a:ext uri="{FF2B5EF4-FFF2-40B4-BE49-F238E27FC236}">
                <a16:creationId xmlns:a16="http://schemas.microsoft.com/office/drawing/2014/main" id="{9E83B57F-DF2A-D14D-BFBE-B90E5EFE985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1694" y="2648756"/>
            <a:ext cx="395549" cy="395549"/>
          </a:xfrm>
          <a:prstGeom prst="rect">
            <a:avLst/>
          </a:prstGeom>
        </p:spPr>
      </p:pic>
      <p:sp>
        <p:nvSpPr>
          <p:cNvPr id="2" name="Slide Number Placeholder 1">
            <a:extLst>
              <a:ext uri="{FF2B5EF4-FFF2-40B4-BE49-F238E27FC236}">
                <a16:creationId xmlns:a16="http://schemas.microsoft.com/office/drawing/2014/main" id="{50DC4E31-BEE7-2AB8-C581-59D0857E8F1D}"/>
              </a:ext>
            </a:extLst>
          </p:cNvPr>
          <p:cNvSpPr>
            <a:spLocks noGrp="1"/>
          </p:cNvSpPr>
          <p:nvPr>
            <p:ph type="sldNum" sz="quarter" idx="12"/>
          </p:nvPr>
        </p:nvSpPr>
        <p:spPr/>
        <p:txBody>
          <a:bodyPr/>
          <a:lstStyle/>
          <a:p>
            <a:fld id="{F2F5C3A6-97E3-4CF8-BAB9-D6EE181F55AD}" type="slidenum">
              <a:rPr lang="en-GB" smtClean="0"/>
              <a:t>5</a:t>
            </a:fld>
            <a:endParaRPr lang="en-GB"/>
          </a:p>
        </p:txBody>
      </p:sp>
    </p:spTree>
    <p:extLst>
      <p:ext uri="{BB962C8B-B14F-4D97-AF65-F5344CB8AC3E}">
        <p14:creationId xmlns:p14="http://schemas.microsoft.com/office/powerpoint/2010/main" val="323323247"/>
      </p:ext>
    </p:extLst>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1E8CC107-0F08-D53E-B4D5-D464EBFF9547}"/>
            </a:ext>
          </a:extLst>
        </p:cNvPr>
        <p:cNvGrpSpPr/>
        <p:nvPr/>
      </p:nvGrpSpPr>
      <p:grpSpPr>
        <a:xfrm>
          <a:off x="0" y="0"/>
          <a:ext cx="0" cy="0"/>
          <a:chOff x="0" y="0"/>
          <a:chExt cx="0" cy="0"/>
        </a:xfrm>
      </p:grpSpPr>
      <p:sp>
        <p:nvSpPr>
          <p:cNvPr id="410" name="Google Shape;410;p1">
            <a:extLst>
              <a:ext uri="{FF2B5EF4-FFF2-40B4-BE49-F238E27FC236}">
                <a16:creationId xmlns:a16="http://schemas.microsoft.com/office/drawing/2014/main" id="{C6D9CA36-CD97-161F-0733-7EF905037E15}"/>
              </a:ext>
            </a:extLst>
          </p:cNvPr>
          <p:cNvSpPr txBox="1">
            <a:spLocks noGrp="1"/>
          </p:cNvSpPr>
          <p:nvPr>
            <p:ph type="sldNum" idx="4294967295"/>
          </p:nvPr>
        </p:nvSpPr>
        <p:spPr>
          <a:xfrm>
            <a:off x="11409045" y="6333135"/>
            <a:ext cx="731600" cy="524800"/>
          </a:xfrm>
          <a:prstGeom prst="rect">
            <a:avLst/>
          </a:prstGeom>
          <a:noFill/>
          <a:ln>
            <a:noFill/>
          </a:ln>
        </p:spPr>
        <p:txBody>
          <a:bodyPr spcFirstLastPara="1" vert="horz" wrap="square" lIns="0" tIns="0" rIns="0" bIns="0" rtlCol="0" anchor="b" anchorCtr="0">
            <a:noAutofit/>
          </a:bodyPr>
          <a:lstStyle/>
          <a:p>
            <a:pPr>
              <a:buSzPts val="600"/>
            </a:pPr>
            <a:fld id="{00000000-1234-1234-1234-123412341234}" type="slidenum">
              <a:rPr lang="en-GB" smtClean="0"/>
              <a:pPr>
                <a:buSzPts val="600"/>
              </a:pPr>
              <a:t>6</a:t>
            </a:fld>
            <a:endParaRPr lang="en-GB"/>
          </a:p>
        </p:txBody>
      </p:sp>
      <p:sp>
        <p:nvSpPr>
          <p:cNvPr id="3" name="Google Shape;412;p1">
            <a:extLst>
              <a:ext uri="{FF2B5EF4-FFF2-40B4-BE49-F238E27FC236}">
                <a16:creationId xmlns:a16="http://schemas.microsoft.com/office/drawing/2014/main" id="{12E8D855-2213-4C5A-A1FE-A4DD060E4351}"/>
              </a:ext>
            </a:extLst>
          </p:cNvPr>
          <p:cNvSpPr txBox="1"/>
          <p:nvPr/>
        </p:nvSpPr>
        <p:spPr>
          <a:xfrm>
            <a:off x="720071" y="475989"/>
            <a:ext cx="6156718" cy="2414587"/>
          </a:xfrm>
          <a:prstGeom prst="rect">
            <a:avLst/>
          </a:prstGeom>
          <a:noFill/>
          <a:ln>
            <a:noFill/>
          </a:ln>
        </p:spPr>
        <p:txBody>
          <a:bodyPr spcFirstLastPara="1" wrap="square" lIns="0" tIns="0" rIns="0" bIns="0" anchor="b" anchorCtr="0">
            <a:noAutofit/>
          </a:bodyPr>
          <a:lstStyle/>
          <a:p>
            <a:pPr>
              <a:lnSpc>
                <a:spcPct val="85000"/>
              </a:lnSpc>
              <a:buSzPts val="3000"/>
            </a:pPr>
            <a:r>
              <a:rPr lang="en-GB" sz="3500">
                <a:solidFill>
                  <a:srgbClr val="FFFFFF"/>
                </a:solidFill>
                <a:latin typeface="Georgia"/>
                <a:ea typeface="Georgia"/>
                <a:cs typeface="Georgia"/>
              </a:rPr>
              <a:t>2. Introduction</a:t>
            </a:r>
            <a:endParaRPr lang="en-GB" sz="3000">
              <a:solidFill>
                <a:srgbClr val="FFFFFF"/>
              </a:solidFill>
              <a:latin typeface="Georgia"/>
              <a:ea typeface="Georgia"/>
              <a:cs typeface="Georgia"/>
            </a:endParaRPr>
          </a:p>
        </p:txBody>
      </p:sp>
    </p:spTree>
    <p:extLst>
      <p:ext uri="{BB962C8B-B14F-4D97-AF65-F5344CB8AC3E}">
        <p14:creationId xmlns:p14="http://schemas.microsoft.com/office/powerpoint/2010/main" val="872092930"/>
      </p:ext>
    </p:extLst>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90A1B-0617-2108-504E-1ED0139E153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820A893-9680-2C0D-6C89-D2F9985A2F65}"/>
              </a:ext>
            </a:extLst>
          </p:cNvPr>
          <p:cNvSpPr txBox="1"/>
          <p:nvPr/>
        </p:nvSpPr>
        <p:spPr>
          <a:xfrm>
            <a:off x="529914" y="1349524"/>
            <a:ext cx="11123467" cy="3323987"/>
          </a:xfrm>
          <a:prstGeom prst="rect">
            <a:avLst/>
          </a:prstGeom>
          <a:noFill/>
        </p:spPr>
        <p:txBody>
          <a:bodyPr wrap="square" numCol="2" spcCol="540000">
            <a:spAutoFit/>
          </a:bodyPr>
          <a:lstStyle/>
          <a:p>
            <a:r>
              <a:rPr lang="en-GB" sz="1400" b="1">
                <a:latin typeface="Arial" panose="020B0604020202020204" pitchFamily="34" charset="0"/>
                <a:cs typeface="Arial" panose="020B0604020202020204" pitchFamily="34" charset="0"/>
              </a:rPr>
              <a:t>This Improvement Plan sets out how Nottingham City Council will strengthen Adult Social Care through delivery of a single, coherent improvement plan that describes:</a:t>
            </a:r>
          </a:p>
          <a:p>
            <a:r>
              <a:rPr lang="en-GB" sz="1400">
                <a:latin typeface="Arial" panose="020B0604020202020204" pitchFamily="34" charset="0"/>
                <a:cs typeface="Arial" panose="020B0604020202020204" pitchFamily="34" charset="0"/>
              </a:rPr>
              <a:t> </a:t>
            </a:r>
          </a:p>
          <a:p>
            <a:pPr marL="285750" lvl="0" indent="-285750">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our shared ambition, grounded in the </a:t>
            </a:r>
            <a:r>
              <a:rPr lang="en-GB" sz="1400" i="1">
                <a:latin typeface="Arial" panose="020B0604020202020204" pitchFamily="34" charset="0"/>
                <a:cs typeface="Arial" panose="020B0604020202020204" pitchFamily="34" charset="0"/>
              </a:rPr>
              <a:t>Enabling Gloriously Ordinary Lives</a:t>
            </a:r>
            <a:r>
              <a:rPr lang="en-GB" sz="1400">
                <a:latin typeface="Arial" panose="020B0604020202020204" pitchFamily="34" charset="0"/>
                <a:cs typeface="Arial" panose="020B0604020202020204" pitchFamily="34" charset="0"/>
              </a:rPr>
              <a:t> strategy</a:t>
            </a:r>
          </a:p>
          <a:p>
            <a:pPr marL="285750" lvl="0" indent="-285750">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the 15 key programmes of work that will make that ambition real in practice, across 3 workstreams</a:t>
            </a:r>
          </a:p>
          <a:p>
            <a:pPr marL="285750" lvl="0" indent="-285750">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how we will act together as one system, alongside communities and partners</a:t>
            </a:r>
          </a:p>
          <a:p>
            <a:pPr marL="285750" lvl="0" indent="-285750">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how we will involve people in driving forward improvement</a:t>
            </a:r>
          </a:p>
          <a:p>
            <a:pPr marL="285750" lvl="0" indent="-285750">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the benefits and outcomes to be delivered</a:t>
            </a:r>
          </a:p>
          <a:p>
            <a:pPr marL="285750" lvl="0" indent="-285750">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the resources required to deliver change</a:t>
            </a:r>
          </a:p>
          <a:p>
            <a:pPr marL="285750" lvl="0" indent="-285750">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the key risks, issues and interdependencies that must be actively managed</a:t>
            </a:r>
          </a:p>
          <a:p>
            <a:r>
              <a:rPr lang="en-GB" sz="1400">
                <a:latin typeface="Arial" panose="020B0604020202020204" pitchFamily="34" charset="0"/>
                <a:cs typeface="Arial" panose="020B0604020202020204" pitchFamily="34" charset="0"/>
              </a:rPr>
              <a:t>This plan is a statement of how we intend to exercise our responsibilities as a local authority, and how we will ensure that improvement is experienced by people who draw on care and support, not just measured by the organisation. These challenges are connected. </a:t>
            </a:r>
          </a:p>
          <a:p>
            <a:endParaRPr lang="en-GB" sz="1400">
              <a:latin typeface="Arial" panose="020B0604020202020204" pitchFamily="34" charset="0"/>
              <a:cs typeface="Arial" panose="020B0604020202020204" pitchFamily="34" charset="0"/>
            </a:endParaRPr>
          </a:p>
          <a:p>
            <a:r>
              <a:rPr lang="en-GB" sz="1400">
                <a:latin typeface="Arial" panose="020B0604020202020204" pitchFamily="34" charset="0"/>
                <a:cs typeface="Arial" panose="020B0604020202020204" pitchFamily="34" charset="0"/>
              </a:rPr>
              <a:t>They affect how people experience care and support, how staff are able to practice, how well we use resources and how effectively we work as a system. Our improvement plan is about changing those conditions, not simply responding to the consequences.</a:t>
            </a:r>
          </a:p>
        </p:txBody>
      </p:sp>
      <p:sp>
        <p:nvSpPr>
          <p:cNvPr id="2" name="Rectangle: Rounded Corners 4">
            <a:extLst>
              <a:ext uri="{FF2B5EF4-FFF2-40B4-BE49-F238E27FC236}">
                <a16:creationId xmlns:a16="http://schemas.microsoft.com/office/drawing/2014/main" id="{D15C2BE2-5B00-0560-6D23-533C0B5C486A}"/>
              </a:ext>
            </a:extLst>
          </p:cNvPr>
          <p:cNvSpPr/>
          <p:nvPr/>
        </p:nvSpPr>
        <p:spPr>
          <a:xfrm>
            <a:off x="538619" y="5072611"/>
            <a:ext cx="11083439" cy="1301374"/>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180000" tIns="360000" rIns="630000" bIns="360000" rtlCol="0" anchor="ctr" anchorCtr="0"/>
          <a:lstStyle/>
          <a:p>
            <a:r>
              <a:rPr lang="en-GB" i="1">
                <a:solidFill>
                  <a:srgbClr val="464646"/>
                </a:solidFill>
                <a:latin typeface="Arial" panose="020B0604020202020204" pitchFamily="34" charset="0"/>
                <a:cs typeface="Arial" panose="020B0604020202020204" pitchFamily="34" charset="0"/>
              </a:rPr>
              <a:t>This is a single plan for the directorate to cover ongoing assurance and accountability for improvement linked to MHCLG oversight, CQC assessment outcomes including DHSC oversight  and demonstrating Care Act compliance. It is a 2 year plan, recognising upcoming local government reorganisation by 2028.</a:t>
            </a:r>
            <a:endParaRPr lang="en-GB" sz="1600" i="1">
              <a:solidFill>
                <a:srgbClr val="464646"/>
              </a:solidFill>
              <a:latin typeface="Arial" panose="020B0604020202020204" pitchFamily="34" charset="0"/>
              <a:cs typeface="Arial" panose="020B0604020202020204" pitchFamily="34" charset="0"/>
            </a:endParaRPr>
          </a:p>
        </p:txBody>
      </p:sp>
      <p:pic>
        <p:nvPicPr>
          <p:cNvPr id="5" name="Graphic 4" descr="Bookmark with solid fill">
            <a:extLst>
              <a:ext uri="{FF2B5EF4-FFF2-40B4-BE49-F238E27FC236}">
                <a16:creationId xmlns:a16="http://schemas.microsoft.com/office/drawing/2014/main" id="{B3B06525-A242-81DE-0D85-F763E509BA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54745" y="4852186"/>
            <a:ext cx="916047" cy="916047"/>
          </a:xfrm>
          <a:prstGeom prst="rect">
            <a:avLst/>
          </a:prstGeom>
        </p:spPr>
      </p:pic>
      <p:sp>
        <p:nvSpPr>
          <p:cNvPr id="6" name="Google Shape;470;p82">
            <a:extLst>
              <a:ext uri="{FF2B5EF4-FFF2-40B4-BE49-F238E27FC236}">
                <a16:creationId xmlns:a16="http://schemas.microsoft.com/office/drawing/2014/main" id="{C709E16A-C17A-6CEE-2694-88C420CB67A4}"/>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8" name="Title 1">
            <a:extLst>
              <a:ext uri="{FF2B5EF4-FFF2-40B4-BE49-F238E27FC236}">
                <a16:creationId xmlns:a16="http://schemas.microsoft.com/office/drawing/2014/main" id="{E93DE8EE-F93A-CEDB-74D0-6E12CF6371F5}"/>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Introduction: purpose and scope of the improvement plan</a:t>
            </a:r>
            <a:endParaRPr lang="en-GB" sz="2500">
              <a:solidFill>
                <a:srgbClr val="464646"/>
              </a:solidFill>
              <a:latin typeface="Calibri"/>
              <a:ea typeface="Georgia"/>
              <a:cs typeface="Calibri"/>
            </a:endParaRPr>
          </a:p>
        </p:txBody>
      </p:sp>
      <p:sp>
        <p:nvSpPr>
          <p:cNvPr id="3" name="Slide Number Placeholder 2">
            <a:extLst>
              <a:ext uri="{FF2B5EF4-FFF2-40B4-BE49-F238E27FC236}">
                <a16:creationId xmlns:a16="http://schemas.microsoft.com/office/drawing/2014/main" id="{83E7F074-2D44-A6AA-6487-4D4E8E8CED76}"/>
              </a:ext>
            </a:extLst>
          </p:cNvPr>
          <p:cNvSpPr>
            <a:spLocks noGrp="1"/>
          </p:cNvSpPr>
          <p:nvPr>
            <p:ph type="sldNum" sz="quarter" idx="12"/>
          </p:nvPr>
        </p:nvSpPr>
        <p:spPr/>
        <p:txBody>
          <a:bodyPr/>
          <a:lstStyle/>
          <a:p>
            <a:fld id="{F2F5C3A6-97E3-4CF8-BAB9-D6EE181F55AD}" type="slidenum">
              <a:rPr lang="en-GB" smtClean="0"/>
              <a:t>7</a:t>
            </a:fld>
            <a:endParaRPr lang="en-GB"/>
          </a:p>
        </p:txBody>
      </p:sp>
    </p:spTree>
    <p:extLst>
      <p:ext uri="{BB962C8B-B14F-4D97-AF65-F5344CB8AC3E}">
        <p14:creationId xmlns:p14="http://schemas.microsoft.com/office/powerpoint/2010/main" val="1080315474"/>
      </p:ext>
    </p:extLst>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BCE6D-C4D2-8C7E-F24E-46AD455C36D3}"/>
            </a:ext>
          </a:extLst>
        </p:cNvPr>
        <p:cNvGrpSpPr/>
        <p:nvPr/>
      </p:nvGrpSpPr>
      <p:grpSpPr>
        <a:xfrm>
          <a:off x="0" y="0"/>
          <a:ext cx="0" cy="0"/>
          <a:chOff x="0" y="0"/>
          <a:chExt cx="0" cy="0"/>
        </a:xfrm>
      </p:grpSpPr>
      <p:sp>
        <p:nvSpPr>
          <p:cNvPr id="24" name="Rounded Rectangle 23">
            <a:extLst>
              <a:ext uri="{FF2B5EF4-FFF2-40B4-BE49-F238E27FC236}">
                <a16:creationId xmlns:a16="http://schemas.microsoft.com/office/drawing/2014/main" id="{02A62631-4B52-E648-C433-34AF4351EB9C}"/>
              </a:ext>
            </a:extLst>
          </p:cNvPr>
          <p:cNvSpPr/>
          <p:nvPr/>
        </p:nvSpPr>
        <p:spPr>
          <a:xfrm>
            <a:off x="8941357" y="3085687"/>
            <a:ext cx="1869551" cy="3297424"/>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lIns="90000" tIns="360000" rIns="90000" rtlCol="0" anchor="t" anchorCtr="0"/>
          <a:lstStyle/>
          <a:p>
            <a:pPr marL="228600" lvl="0" indent="-228600">
              <a:buFont typeface="+mj-lt"/>
              <a:buAutoNum type="arabicPeriod"/>
            </a:pPr>
            <a:r>
              <a:rPr lang="en-GB" sz="1000">
                <a:solidFill>
                  <a:srgbClr val="464646"/>
                </a:solidFill>
                <a:latin typeface="Arial" panose="020B0604020202020204" pitchFamily="34" charset="0"/>
                <a:cs typeface="Arial" panose="020B0604020202020204" pitchFamily="34" charset="0"/>
              </a:rPr>
              <a:t>Strong leadership and governance</a:t>
            </a:r>
          </a:p>
          <a:p>
            <a:pPr marL="228600" lvl="0" indent="-228600">
              <a:buClrTx/>
              <a:buSzTx/>
              <a:buFont typeface="+mj-lt"/>
              <a:buAutoNum type="arabicPeriod"/>
            </a:pPr>
            <a:r>
              <a:rPr lang="en-GB" sz="1000">
                <a:solidFill>
                  <a:srgbClr val="464646"/>
                </a:solidFill>
                <a:latin typeface="Arial" panose="020B0604020202020204" pitchFamily="34" charset="0"/>
                <a:cs typeface="Arial" panose="020B0604020202020204" pitchFamily="34" charset="0"/>
              </a:rPr>
              <a:t>Data-led decision making and demand insight</a:t>
            </a:r>
          </a:p>
          <a:p>
            <a:pPr marL="228600" lvl="0" indent="-228600">
              <a:buClrTx/>
              <a:buSzTx/>
              <a:buFont typeface="+mj-lt"/>
              <a:buAutoNum type="arabicPeriod"/>
            </a:pPr>
            <a:r>
              <a:rPr lang="en-GB" sz="1000">
                <a:solidFill>
                  <a:srgbClr val="464646"/>
                </a:solidFill>
                <a:latin typeface="Arial" panose="020B0604020202020204" pitchFamily="34" charset="0"/>
                <a:cs typeface="Arial" panose="020B0604020202020204" pitchFamily="34" charset="0"/>
              </a:rPr>
              <a:t>Workforce capability and culture change</a:t>
            </a:r>
          </a:p>
          <a:p>
            <a:pPr marL="228600" lvl="0" indent="-228600">
              <a:buClrTx/>
              <a:buSzTx/>
              <a:buFont typeface="+mj-lt"/>
              <a:buAutoNum type="arabicPeriod"/>
            </a:pPr>
            <a:r>
              <a:rPr lang="en-GB" sz="1000">
                <a:solidFill>
                  <a:srgbClr val="464646"/>
                </a:solidFill>
                <a:latin typeface="Arial" panose="020B0604020202020204" pitchFamily="34" charset="0"/>
                <a:cs typeface="Arial" panose="020B0604020202020204" pitchFamily="34" charset="0"/>
              </a:rPr>
              <a:t>Co-production embedded in design and delivery</a:t>
            </a:r>
          </a:p>
          <a:p>
            <a:pPr marL="228600" lvl="0" indent="-228600">
              <a:buClrTx/>
              <a:buSzTx/>
              <a:buFont typeface="+mj-lt"/>
              <a:buAutoNum type="arabicPeriod"/>
            </a:pPr>
            <a:r>
              <a:rPr lang="en-GB" sz="1000">
                <a:solidFill>
                  <a:srgbClr val="464646"/>
                </a:solidFill>
                <a:latin typeface="Arial" panose="020B0604020202020204" pitchFamily="34" charset="0"/>
                <a:cs typeface="Arial" panose="020B0604020202020204" pitchFamily="34" charset="0"/>
              </a:rPr>
              <a:t>Clear performance measures linked to outcomes</a:t>
            </a:r>
          </a:p>
          <a:p>
            <a:pPr marL="228600" lvl="0" indent="-228600">
              <a:buFont typeface="+mj-lt"/>
              <a:buAutoNum type="arabicPeriod"/>
            </a:pPr>
            <a:endParaRPr lang="en-GB" sz="1000">
              <a:solidFill>
                <a:srgbClr val="464646"/>
              </a:solidFill>
              <a:latin typeface="Arial" panose="020B0604020202020204" pitchFamily="34" charset="0"/>
              <a:cs typeface="Arial" panose="020B0604020202020204" pitchFamily="34" charset="0"/>
            </a:endParaRPr>
          </a:p>
        </p:txBody>
      </p:sp>
      <p:sp>
        <p:nvSpPr>
          <p:cNvPr id="23" name="Rounded Rectangle 22">
            <a:extLst>
              <a:ext uri="{FF2B5EF4-FFF2-40B4-BE49-F238E27FC236}">
                <a16:creationId xmlns:a16="http://schemas.microsoft.com/office/drawing/2014/main" id="{5BA230FD-7ADC-04BB-94B9-6BE5548AAC1A}"/>
              </a:ext>
            </a:extLst>
          </p:cNvPr>
          <p:cNvSpPr/>
          <p:nvPr/>
        </p:nvSpPr>
        <p:spPr>
          <a:xfrm>
            <a:off x="6827561" y="2666599"/>
            <a:ext cx="1869551" cy="3766078"/>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lIns="90000" tIns="360000" rIns="90000" rtlCol="0" anchor="t" anchorCtr="0"/>
          <a:lstStyle/>
          <a:p>
            <a:pPr marL="174625" lvl="0" indent="-174625">
              <a:buClrTx/>
              <a:buSzTx/>
              <a:buFontTx/>
              <a:buNone/>
            </a:pPr>
            <a:r>
              <a:rPr lang="en-GB" sz="1000">
                <a:solidFill>
                  <a:srgbClr val="464646"/>
                </a:solidFill>
                <a:latin typeface="Arial" panose="020B0604020202020204" pitchFamily="34" charset="0"/>
                <a:cs typeface="Arial" panose="020B0604020202020204" pitchFamily="34" charset="0"/>
              </a:rPr>
              <a:t>1. More people living independently at home for longer, feeling listened to &amp; respected and having control over their life</a:t>
            </a:r>
          </a:p>
          <a:p>
            <a:pPr marL="174625" lvl="0" indent="-174625">
              <a:buClrTx/>
              <a:buSzTx/>
              <a:buFontTx/>
              <a:buNone/>
            </a:pPr>
            <a:r>
              <a:rPr lang="en-GB" sz="1000">
                <a:solidFill>
                  <a:srgbClr val="464646"/>
                </a:solidFill>
                <a:latin typeface="Arial" panose="020B0604020202020204" pitchFamily="34" charset="0"/>
                <a:cs typeface="Arial" panose="020B0604020202020204" pitchFamily="34" charset="0"/>
              </a:rPr>
              <a:t>2. Reduced demand at the “front door” and in crisis services</a:t>
            </a:r>
          </a:p>
          <a:p>
            <a:pPr marL="174625" lvl="0" indent="-174625">
              <a:buClrTx/>
              <a:buSzTx/>
              <a:buFontTx/>
              <a:buNone/>
            </a:pPr>
            <a:r>
              <a:rPr lang="en-GB" sz="1000">
                <a:solidFill>
                  <a:srgbClr val="464646"/>
                </a:solidFill>
                <a:latin typeface="Arial" panose="020B0604020202020204" pitchFamily="34" charset="0"/>
                <a:cs typeface="Arial" panose="020B0604020202020204" pitchFamily="34" charset="0"/>
              </a:rPr>
              <a:t>3. Faster, more consistent and equitable access to the right support</a:t>
            </a:r>
          </a:p>
          <a:p>
            <a:pPr marL="174625" lvl="0" indent="-174625">
              <a:buClrTx/>
              <a:buSzTx/>
              <a:buFontTx/>
              <a:buNone/>
            </a:pPr>
            <a:r>
              <a:rPr lang="en-GB" sz="1000">
                <a:solidFill>
                  <a:srgbClr val="464646"/>
                </a:solidFill>
                <a:latin typeface="Arial" panose="020B0604020202020204" pitchFamily="34" charset="0"/>
                <a:cs typeface="Arial" panose="020B0604020202020204" pitchFamily="34" charset="0"/>
              </a:rPr>
              <a:t>4. Stronger communities and informal support networks</a:t>
            </a:r>
          </a:p>
          <a:p>
            <a:pPr marL="174625" lvl="0" indent="-174625">
              <a:buClrTx/>
              <a:buSzTx/>
              <a:buFontTx/>
              <a:buNone/>
            </a:pPr>
            <a:r>
              <a:rPr lang="en-GB" sz="1000">
                <a:solidFill>
                  <a:srgbClr val="464646"/>
                </a:solidFill>
                <a:latin typeface="Arial" panose="020B0604020202020204" pitchFamily="34" charset="0"/>
                <a:cs typeface="Arial" panose="020B0604020202020204" pitchFamily="34" charset="0"/>
              </a:rPr>
              <a:t>5. A confident workforce able to work differently</a:t>
            </a:r>
          </a:p>
          <a:p>
            <a:pPr marL="174625" lvl="0" indent="-174625">
              <a:buClrTx/>
              <a:buSzTx/>
              <a:buFontTx/>
              <a:buNone/>
            </a:pPr>
            <a:r>
              <a:rPr lang="en-GB" sz="1000">
                <a:solidFill>
                  <a:srgbClr val="464646"/>
                </a:solidFill>
                <a:latin typeface="Arial" panose="020B0604020202020204" pitchFamily="34" charset="0"/>
                <a:cs typeface="Arial" panose="020B0604020202020204" pitchFamily="34" charset="0"/>
              </a:rPr>
              <a:t>6. A financially sustainable adult social care system</a:t>
            </a:r>
          </a:p>
        </p:txBody>
      </p:sp>
      <p:sp>
        <p:nvSpPr>
          <p:cNvPr id="22" name="Rounded Rectangle 21">
            <a:extLst>
              <a:ext uri="{FF2B5EF4-FFF2-40B4-BE49-F238E27FC236}">
                <a16:creationId xmlns:a16="http://schemas.microsoft.com/office/drawing/2014/main" id="{5CA1D0BB-8091-7868-786B-524F643670BE}"/>
              </a:ext>
            </a:extLst>
          </p:cNvPr>
          <p:cNvSpPr/>
          <p:nvPr/>
        </p:nvSpPr>
        <p:spPr>
          <a:xfrm>
            <a:off x="4676537" y="2283131"/>
            <a:ext cx="1869551" cy="4152693"/>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lIns="90000" tIns="360000" rIns="90000" rtlCol="0" anchor="t" anchorCtr="0"/>
          <a:lstStyle/>
          <a:p>
            <a:pPr marL="174625" lvl="0" indent="-174625">
              <a:spcAft>
                <a:spcPts val="0"/>
              </a:spcAft>
            </a:pPr>
            <a:r>
              <a:rPr lang="en-GB" sz="1000">
                <a:solidFill>
                  <a:srgbClr val="464646"/>
                </a:solidFill>
                <a:latin typeface="Arial" panose="020B0604020202020204" pitchFamily="34" charset="0"/>
                <a:cs typeface="Arial" panose="020B0604020202020204" pitchFamily="34" charset="0"/>
              </a:rPr>
              <a:t>1. Start with </a:t>
            </a:r>
            <a:r>
              <a:rPr lang="en-GB" sz="1000" b="1">
                <a:solidFill>
                  <a:srgbClr val="464646"/>
                </a:solidFill>
                <a:latin typeface="Arial" panose="020B0604020202020204" pitchFamily="34" charset="0"/>
                <a:cs typeface="Arial" panose="020B0604020202020204" pitchFamily="34" charset="0"/>
              </a:rPr>
              <a:t>life</a:t>
            </a:r>
            <a:r>
              <a:rPr lang="en-GB" sz="1000">
                <a:solidFill>
                  <a:srgbClr val="464646"/>
                </a:solidFill>
                <a:latin typeface="Arial" panose="020B0604020202020204" pitchFamily="34" charset="0"/>
                <a:cs typeface="Arial" panose="020B0604020202020204" pitchFamily="34" charset="0"/>
              </a:rPr>
              <a:t>, not services</a:t>
            </a:r>
          </a:p>
          <a:p>
            <a:pPr marL="174625" lvl="0" indent="-174625">
              <a:spcAft>
                <a:spcPts val="0"/>
              </a:spcAft>
            </a:pPr>
            <a:r>
              <a:rPr lang="en-GB" sz="1000">
                <a:solidFill>
                  <a:srgbClr val="464646"/>
                </a:solidFill>
                <a:latin typeface="Arial" panose="020B0604020202020204" pitchFamily="34" charset="0"/>
                <a:cs typeface="Arial" panose="020B0604020202020204" pitchFamily="34" charset="0"/>
              </a:rPr>
              <a:t>2. Intervene earlier </a:t>
            </a:r>
            <a:r>
              <a:rPr lang="en-GB" sz="1000" b="1">
                <a:solidFill>
                  <a:srgbClr val="464646"/>
                </a:solidFill>
                <a:latin typeface="Arial" panose="020B0604020202020204" pitchFamily="34" charset="0"/>
                <a:cs typeface="Arial" panose="020B0604020202020204" pitchFamily="34" charset="0"/>
              </a:rPr>
              <a:t>prevent</a:t>
            </a:r>
            <a:r>
              <a:rPr lang="en-GB" sz="1000">
                <a:solidFill>
                  <a:srgbClr val="464646"/>
                </a:solidFill>
                <a:latin typeface="Arial" panose="020B0604020202020204" pitchFamily="34" charset="0"/>
                <a:cs typeface="Arial" panose="020B0604020202020204" pitchFamily="34" charset="0"/>
              </a:rPr>
              <a:t> escalation</a:t>
            </a:r>
          </a:p>
          <a:p>
            <a:pPr marL="174625" lvl="0" indent="-174625">
              <a:spcAft>
                <a:spcPts val="0"/>
              </a:spcAft>
            </a:pPr>
            <a:r>
              <a:rPr lang="en-GB" sz="1000">
                <a:solidFill>
                  <a:srgbClr val="464646"/>
                </a:solidFill>
                <a:latin typeface="Arial" panose="020B0604020202020204" pitchFamily="34" charset="0"/>
                <a:cs typeface="Arial" panose="020B0604020202020204" pitchFamily="34" charset="0"/>
              </a:rPr>
              <a:t>3. </a:t>
            </a:r>
            <a:r>
              <a:rPr lang="en-GB" sz="1000" b="1">
                <a:solidFill>
                  <a:srgbClr val="464646"/>
                </a:solidFill>
                <a:latin typeface="Arial" panose="020B0604020202020204" pitchFamily="34" charset="0"/>
                <a:cs typeface="Arial" panose="020B0604020202020204" pitchFamily="34" charset="0"/>
              </a:rPr>
              <a:t>Build</a:t>
            </a:r>
            <a:r>
              <a:rPr lang="en-GB" sz="1000">
                <a:solidFill>
                  <a:srgbClr val="464646"/>
                </a:solidFill>
                <a:latin typeface="Arial" panose="020B0604020202020204" pitchFamily="34" charset="0"/>
                <a:cs typeface="Arial" panose="020B0604020202020204" pitchFamily="34" charset="0"/>
              </a:rPr>
              <a:t> community and connection</a:t>
            </a:r>
          </a:p>
          <a:p>
            <a:pPr marL="174625" lvl="0" indent="-174625">
              <a:spcAft>
                <a:spcPts val="0"/>
              </a:spcAft>
            </a:pPr>
            <a:r>
              <a:rPr lang="en-GB" sz="1000">
                <a:solidFill>
                  <a:srgbClr val="464646"/>
                </a:solidFill>
                <a:latin typeface="Arial" panose="020B0604020202020204" pitchFamily="34" charset="0"/>
                <a:cs typeface="Arial" panose="020B0604020202020204" pitchFamily="34" charset="0"/>
              </a:rPr>
              <a:t>4. Enable a sustainable, </a:t>
            </a:r>
            <a:r>
              <a:rPr lang="en-GB" sz="1000" b="1">
                <a:solidFill>
                  <a:srgbClr val="464646"/>
                </a:solidFill>
                <a:latin typeface="Arial" panose="020B0604020202020204" pitchFamily="34" charset="0"/>
                <a:cs typeface="Arial" panose="020B0604020202020204" pitchFamily="34" charset="0"/>
              </a:rPr>
              <a:t>responsive</a:t>
            </a:r>
            <a:r>
              <a:rPr lang="en-GB" sz="1000">
                <a:solidFill>
                  <a:srgbClr val="464646"/>
                </a:solidFill>
                <a:latin typeface="Arial" panose="020B0604020202020204" pitchFamily="34" charset="0"/>
                <a:cs typeface="Arial" panose="020B0604020202020204" pitchFamily="34" charset="0"/>
              </a:rPr>
              <a:t> system</a:t>
            </a:r>
          </a:p>
          <a:p>
            <a:pPr marL="174625" lvl="0" indent="-174625">
              <a:spcAft>
                <a:spcPts val="0"/>
              </a:spcAft>
            </a:pPr>
            <a:r>
              <a:rPr lang="en-GB" sz="1000">
                <a:solidFill>
                  <a:srgbClr val="464646"/>
                </a:solidFill>
                <a:latin typeface="Arial" panose="020B0604020202020204" pitchFamily="34" charset="0"/>
                <a:cs typeface="Arial" panose="020B0604020202020204" pitchFamily="34" charset="0"/>
              </a:rPr>
              <a:t>5. Work as </a:t>
            </a:r>
            <a:r>
              <a:rPr lang="en-GB" sz="1000" b="1">
                <a:solidFill>
                  <a:srgbClr val="464646"/>
                </a:solidFill>
                <a:latin typeface="Arial" panose="020B0604020202020204" pitchFamily="34" charset="0"/>
                <a:cs typeface="Arial" panose="020B0604020202020204" pitchFamily="34" charset="0"/>
              </a:rPr>
              <a:t>one</a:t>
            </a:r>
            <a:r>
              <a:rPr lang="en-GB" sz="1000">
                <a:solidFill>
                  <a:srgbClr val="464646"/>
                </a:solidFill>
                <a:latin typeface="Arial" panose="020B0604020202020204" pitchFamily="34" charset="0"/>
                <a:cs typeface="Arial" panose="020B0604020202020204" pitchFamily="34" charset="0"/>
              </a:rPr>
              <a:t> system</a:t>
            </a:r>
          </a:p>
          <a:p>
            <a:pPr marL="174625" lvl="0" indent="-174625">
              <a:spcAft>
                <a:spcPts val="0"/>
              </a:spcAft>
            </a:pPr>
            <a:r>
              <a:rPr lang="en-GB" sz="1000">
                <a:solidFill>
                  <a:srgbClr val="464646"/>
                </a:solidFill>
                <a:latin typeface="Arial" panose="020B0604020202020204" pitchFamily="34" charset="0"/>
                <a:cs typeface="Arial" panose="020B0604020202020204" pitchFamily="34" charset="0"/>
              </a:rPr>
              <a:t>6. </a:t>
            </a:r>
            <a:r>
              <a:rPr lang="en-GB" sz="1000" b="1">
                <a:solidFill>
                  <a:srgbClr val="464646"/>
                </a:solidFill>
                <a:latin typeface="Arial" panose="020B0604020202020204" pitchFamily="34" charset="0"/>
                <a:cs typeface="Arial" panose="020B0604020202020204" pitchFamily="34" charset="0"/>
              </a:rPr>
              <a:t>Measure</a:t>
            </a:r>
            <a:r>
              <a:rPr lang="en-GB" sz="1000">
                <a:solidFill>
                  <a:srgbClr val="464646"/>
                </a:solidFill>
                <a:latin typeface="Arial" panose="020B0604020202020204" pitchFamily="34" charset="0"/>
                <a:cs typeface="Arial" panose="020B0604020202020204" pitchFamily="34" charset="0"/>
              </a:rPr>
              <a:t> what matters and continuously </a:t>
            </a:r>
            <a:r>
              <a:rPr lang="en-GB" sz="1000" b="1">
                <a:solidFill>
                  <a:srgbClr val="464646"/>
                </a:solidFill>
                <a:latin typeface="Arial" panose="020B0604020202020204" pitchFamily="34" charset="0"/>
                <a:cs typeface="Arial" panose="020B0604020202020204" pitchFamily="34" charset="0"/>
              </a:rPr>
              <a:t>improve</a:t>
            </a:r>
          </a:p>
          <a:p>
            <a:pPr marL="174625" lvl="0" indent="-174625">
              <a:spcAft>
                <a:spcPts val="0"/>
              </a:spcAft>
            </a:pPr>
            <a:endParaRPr lang="en-GB" sz="1000" b="1">
              <a:solidFill>
                <a:srgbClr val="464646"/>
              </a:solidFill>
              <a:latin typeface="Arial" panose="020B0604020202020204" pitchFamily="34" charset="0"/>
              <a:cs typeface="Arial" panose="020B0604020202020204" pitchFamily="34" charset="0"/>
            </a:endParaRPr>
          </a:p>
        </p:txBody>
      </p:sp>
      <p:sp>
        <p:nvSpPr>
          <p:cNvPr id="21" name="Rounded Rectangle 20">
            <a:extLst>
              <a:ext uri="{FF2B5EF4-FFF2-40B4-BE49-F238E27FC236}">
                <a16:creationId xmlns:a16="http://schemas.microsoft.com/office/drawing/2014/main" id="{051A1E31-9824-314E-854D-6C57EFAFA92E}"/>
              </a:ext>
            </a:extLst>
          </p:cNvPr>
          <p:cNvSpPr/>
          <p:nvPr/>
        </p:nvSpPr>
        <p:spPr>
          <a:xfrm>
            <a:off x="2562741" y="1764936"/>
            <a:ext cx="1869551" cy="4713940"/>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lIns="90000" tIns="360000" rIns="90000" rtlCol="0" anchor="t" anchorCtr="0"/>
          <a:lstStyle/>
          <a:p>
            <a:pPr lvl="0"/>
            <a:r>
              <a:rPr lang="en-GB" sz="1000" b="1">
                <a:solidFill>
                  <a:srgbClr val="464646"/>
                </a:solidFill>
                <a:latin typeface="Arial" panose="020B0604020202020204" pitchFamily="34" charset="0"/>
                <a:cs typeface="Arial" panose="020B0604020202020204" pitchFamily="34" charset="0"/>
              </a:rPr>
              <a:t>Moving from a model that:</a:t>
            </a:r>
          </a:p>
          <a:p>
            <a:pPr marL="87313" lvl="0" indent="-87313">
              <a:buFont typeface="Arial" panose="020B0604020202020204" pitchFamily="34" charset="0"/>
              <a:buChar char="•"/>
            </a:pPr>
            <a:r>
              <a:rPr lang="en-GB" sz="1000">
                <a:solidFill>
                  <a:srgbClr val="464646"/>
                </a:solidFill>
                <a:latin typeface="Arial" panose="020B0604020202020204" pitchFamily="34" charset="0"/>
                <a:cs typeface="Arial" panose="020B0604020202020204" pitchFamily="34" charset="0"/>
              </a:rPr>
              <a:t>1. Responds late to crisis</a:t>
            </a:r>
          </a:p>
          <a:p>
            <a:pPr marL="87313" lvl="0" indent="-87313">
              <a:buFont typeface="Arial" panose="020B0604020202020204" pitchFamily="34" charset="0"/>
              <a:buChar char="•"/>
            </a:pPr>
            <a:r>
              <a:rPr lang="en-GB" sz="1000">
                <a:solidFill>
                  <a:srgbClr val="464646"/>
                </a:solidFill>
                <a:latin typeface="Arial" panose="020B0604020202020204" pitchFamily="34" charset="0"/>
                <a:cs typeface="Arial" panose="020B0604020202020204" pitchFamily="34" charset="0"/>
              </a:rPr>
              <a:t>2. Manages demand through eligibility and control</a:t>
            </a:r>
          </a:p>
          <a:p>
            <a:pPr marL="87313" lvl="0" indent="-87313">
              <a:buFont typeface="Arial" panose="020B0604020202020204" pitchFamily="34" charset="0"/>
              <a:buChar char="•"/>
            </a:pPr>
            <a:r>
              <a:rPr lang="en-GB" sz="1000">
                <a:solidFill>
                  <a:srgbClr val="464646"/>
                </a:solidFill>
                <a:latin typeface="Arial" panose="020B0604020202020204" pitchFamily="34" charset="0"/>
                <a:cs typeface="Arial" panose="020B0604020202020204" pitchFamily="34" charset="0"/>
              </a:rPr>
              <a:t>3. Focuses on services rather than people</a:t>
            </a:r>
          </a:p>
          <a:p>
            <a:pPr marL="87313" lvl="0" indent="-87313">
              <a:buFont typeface="Arial" panose="020B0604020202020204" pitchFamily="34" charset="0"/>
              <a:buChar char="•"/>
            </a:pPr>
            <a:endParaRPr lang="en-GB" sz="1000">
              <a:solidFill>
                <a:srgbClr val="464646"/>
              </a:solidFill>
              <a:latin typeface="Arial" panose="020B0604020202020204" pitchFamily="34" charset="0"/>
              <a:cs typeface="Arial" panose="020B0604020202020204" pitchFamily="34" charset="0"/>
            </a:endParaRPr>
          </a:p>
          <a:p>
            <a:pPr marL="87313" lvl="0" indent="-87313">
              <a:buNone/>
            </a:pPr>
            <a:r>
              <a:rPr lang="en-GB" sz="1000" b="1">
                <a:solidFill>
                  <a:srgbClr val="464646"/>
                </a:solidFill>
                <a:latin typeface="Arial" panose="020B0604020202020204" pitchFamily="34" charset="0"/>
                <a:cs typeface="Arial" panose="020B0604020202020204" pitchFamily="34" charset="0"/>
              </a:rPr>
              <a:t>To a model that:</a:t>
            </a:r>
          </a:p>
          <a:p>
            <a:pPr marL="87313" lvl="0" indent="-87313">
              <a:buClr>
                <a:srgbClr val="89B358"/>
              </a:buClr>
              <a:buFont typeface="Arial" panose="020B0604020202020204" pitchFamily="34" charset="0"/>
              <a:buNone/>
            </a:pPr>
            <a:r>
              <a:rPr lang="en-GB" sz="1000">
                <a:solidFill>
                  <a:srgbClr val="464646"/>
                </a:solidFill>
                <a:latin typeface="Arial" panose="020B0604020202020204" pitchFamily="34" charset="0"/>
                <a:cs typeface="Arial" panose="020B0604020202020204" pitchFamily="34" charset="0"/>
              </a:rPr>
              <a:t>1. Intervenes earlier and prevents escalation</a:t>
            </a:r>
          </a:p>
          <a:p>
            <a:pPr marL="87313" lvl="0" indent="-87313">
              <a:buClr>
                <a:srgbClr val="89B358"/>
              </a:buClr>
              <a:buFont typeface="Arial" panose="020B0604020202020204" pitchFamily="34" charset="0"/>
              <a:buNone/>
            </a:pPr>
            <a:r>
              <a:rPr lang="en-GB" sz="1000">
                <a:solidFill>
                  <a:srgbClr val="464646"/>
                </a:solidFill>
                <a:latin typeface="Arial" panose="020B0604020202020204" pitchFamily="34" charset="0"/>
                <a:cs typeface="Arial" panose="020B0604020202020204" pitchFamily="34" charset="0"/>
              </a:rPr>
              <a:t>2. Starts with people’s lives, not services</a:t>
            </a:r>
          </a:p>
          <a:p>
            <a:pPr marL="87313" lvl="0" indent="-87313">
              <a:buClr>
                <a:srgbClr val="89B358"/>
              </a:buClr>
              <a:buFont typeface="Arial" panose="020B0604020202020204" pitchFamily="34" charset="0"/>
              <a:buNone/>
            </a:pPr>
            <a:r>
              <a:rPr lang="en-GB" sz="1000">
                <a:solidFill>
                  <a:srgbClr val="464646"/>
                </a:solidFill>
                <a:latin typeface="Arial" panose="020B0604020202020204" pitchFamily="34" charset="0"/>
                <a:cs typeface="Arial" panose="020B0604020202020204" pitchFamily="34" charset="0"/>
              </a:rPr>
              <a:t>3. Builds on strengths, relationships and communities</a:t>
            </a:r>
          </a:p>
          <a:p>
            <a:pPr marL="87313" lvl="0" indent="-87313">
              <a:buClr>
                <a:srgbClr val="89B358"/>
              </a:buClr>
              <a:buFont typeface="Arial" panose="020B0604020202020204" pitchFamily="34" charset="0"/>
              <a:buNone/>
            </a:pPr>
            <a:r>
              <a:rPr lang="en-GB" sz="1000">
                <a:solidFill>
                  <a:srgbClr val="464646"/>
                </a:solidFill>
                <a:latin typeface="Arial" panose="020B0604020202020204" pitchFamily="34" charset="0"/>
                <a:cs typeface="Arial" panose="020B0604020202020204" pitchFamily="34" charset="0"/>
              </a:rPr>
              <a:t>4. Supports people to live well for longer</a:t>
            </a:r>
          </a:p>
        </p:txBody>
      </p:sp>
      <p:sp>
        <p:nvSpPr>
          <p:cNvPr id="3" name="Rectangle 1">
            <a:extLst>
              <a:ext uri="{FF2B5EF4-FFF2-40B4-BE49-F238E27FC236}">
                <a16:creationId xmlns:a16="http://schemas.microsoft.com/office/drawing/2014/main" id="{8224DDB0-7F74-B9B5-179E-714D22EF4112}"/>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2" name="Google Shape;470;p82">
            <a:extLst>
              <a:ext uri="{FF2B5EF4-FFF2-40B4-BE49-F238E27FC236}">
                <a16:creationId xmlns:a16="http://schemas.microsoft.com/office/drawing/2014/main" id="{283C845F-99FA-9F13-FF6D-ECCAF3FB0F21}"/>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AC33AE4D-A76E-26A0-48D1-2E698F86590D}"/>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200">
                <a:solidFill>
                  <a:srgbClr val="464646"/>
                </a:solidFill>
                <a:latin typeface="Georgia"/>
                <a:ea typeface="Georgia"/>
                <a:cs typeface="Arial"/>
                <a:sym typeface="Georgia"/>
              </a:rPr>
              <a:t>Our ambition for the future: Enabling Gloriously Ordinary Lives (strategy on a page)</a:t>
            </a:r>
            <a:endParaRPr lang="en-GB" sz="2200">
              <a:solidFill>
                <a:srgbClr val="464646"/>
              </a:solidFill>
              <a:latin typeface="Calibri"/>
              <a:ea typeface="Georgia"/>
              <a:cs typeface="Calibri"/>
            </a:endParaRPr>
          </a:p>
        </p:txBody>
      </p:sp>
      <p:sp>
        <p:nvSpPr>
          <p:cNvPr id="9" name="Rounded Rectangle 8">
            <a:extLst>
              <a:ext uri="{FF2B5EF4-FFF2-40B4-BE49-F238E27FC236}">
                <a16:creationId xmlns:a16="http://schemas.microsoft.com/office/drawing/2014/main" id="{06939495-8B89-0C9D-52B9-AE76907996C8}"/>
              </a:ext>
            </a:extLst>
          </p:cNvPr>
          <p:cNvSpPr/>
          <p:nvPr/>
        </p:nvSpPr>
        <p:spPr>
          <a:xfrm>
            <a:off x="495373" y="1361886"/>
            <a:ext cx="1869551" cy="5097651"/>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lIns="90000" tIns="360000" rIns="0" rtlCol="0" anchor="t" anchorCtr="0"/>
          <a:lstStyle/>
          <a:p>
            <a:pPr lvl="0"/>
            <a:r>
              <a:rPr lang="en-GB" sz="1000">
                <a:solidFill>
                  <a:srgbClr val="464646"/>
                </a:solidFill>
                <a:latin typeface="Arial" panose="020B0604020202020204" pitchFamily="34" charset="0"/>
                <a:cs typeface="Arial" panose="020B0604020202020204" pitchFamily="34" charset="0"/>
              </a:rPr>
              <a:t>Enable people in Nottingham to live gloriously ordinary lives in the place they call home, with the people and things they love, doing what matters to them.</a:t>
            </a:r>
          </a:p>
          <a:p>
            <a:pPr lvl="0"/>
            <a:endParaRPr lang="en-GB" sz="1000" b="1">
              <a:solidFill>
                <a:srgbClr val="464646"/>
              </a:solidFill>
              <a:latin typeface="Arial" panose="020B0604020202020204" pitchFamily="34" charset="0"/>
              <a:cs typeface="Arial" panose="020B0604020202020204" pitchFamily="34" charset="0"/>
            </a:endParaRPr>
          </a:p>
          <a:p>
            <a:pPr lvl="0"/>
            <a:r>
              <a:rPr lang="en-GB" sz="1000" b="1">
                <a:solidFill>
                  <a:srgbClr val="464646"/>
                </a:solidFill>
                <a:latin typeface="Arial" panose="020B0604020202020204" pitchFamily="34" charset="0"/>
                <a:cs typeface="Arial" panose="020B0604020202020204" pitchFamily="34" charset="0"/>
              </a:rPr>
              <a:t>Adult social care in Nottingham exists to:</a:t>
            </a:r>
          </a:p>
          <a:p>
            <a:pPr marL="174625" lvl="0" indent="-174625"/>
            <a:r>
              <a:rPr lang="en-GB" sz="1000">
                <a:solidFill>
                  <a:srgbClr val="464646"/>
                </a:solidFill>
                <a:latin typeface="Arial" panose="020B0604020202020204" pitchFamily="34" charset="0"/>
                <a:cs typeface="Arial" panose="020B0604020202020204" pitchFamily="34" charset="0"/>
              </a:rPr>
              <a:t>1. Support independence, dignity and connection</a:t>
            </a:r>
          </a:p>
          <a:p>
            <a:pPr marL="174625" lvl="0" indent="-174625"/>
            <a:r>
              <a:rPr lang="en-GB" sz="1000">
                <a:solidFill>
                  <a:srgbClr val="464646"/>
                </a:solidFill>
                <a:latin typeface="Arial" panose="020B0604020202020204" pitchFamily="34" charset="0"/>
                <a:cs typeface="Arial" panose="020B0604020202020204" pitchFamily="34" charset="0"/>
              </a:rPr>
              <a:t>2. Sustain caring relationships and communities</a:t>
            </a:r>
          </a:p>
          <a:p>
            <a:pPr marL="174625" lvl="0" indent="-174625"/>
            <a:r>
              <a:rPr lang="en-GB" sz="1000">
                <a:solidFill>
                  <a:srgbClr val="464646"/>
                </a:solidFill>
                <a:latin typeface="Arial" panose="020B0604020202020204" pitchFamily="34" charset="0"/>
                <a:cs typeface="Arial" panose="020B0604020202020204" pitchFamily="34" charset="0"/>
              </a:rPr>
              <a:t>3. Prevent avoidable loss of independence and wellbeing</a:t>
            </a:r>
          </a:p>
          <a:p>
            <a:pPr marL="174625" lvl="0" indent="-174625"/>
            <a:r>
              <a:rPr lang="en-GB" sz="1000">
                <a:solidFill>
                  <a:srgbClr val="464646"/>
                </a:solidFill>
                <a:latin typeface="Arial" panose="020B0604020202020204" pitchFamily="34" charset="0"/>
                <a:cs typeface="Arial" panose="020B0604020202020204" pitchFamily="34" charset="0"/>
              </a:rPr>
              <a:t>4. Act as a responsible steward of public resources</a:t>
            </a:r>
          </a:p>
          <a:p>
            <a:endParaRPr lang="en-US" sz="1000">
              <a:solidFill>
                <a:srgbClr val="464646"/>
              </a:solidFill>
              <a:latin typeface="Arial" panose="020B0604020202020204" pitchFamily="34" charset="0"/>
              <a:cs typeface="Arial" panose="020B0604020202020204" pitchFamily="34" charset="0"/>
            </a:endParaRPr>
          </a:p>
        </p:txBody>
      </p:sp>
      <p:sp>
        <p:nvSpPr>
          <p:cNvPr id="8" name="Pentagon 7">
            <a:extLst>
              <a:ext uri="{FF2B5EF4-FFF2-40B4-BE49-F238E27FC236}">
                <a16:creationId xmlns:a16="http://schemas.microsoft.com/office/drawing/2014/main" id="{5FBD9F27-2263-BE42-C972-088BF8106130}"/>
              </a:ext>
            </a:extLst>
          </p:cNvPr>
          <p:cNvSpPr/>
          <p:nvPr/>
        </p:nvSpPr>
        <p:spPr>
          <a:xfrm>
            <a:off x="495373" y="1300056"/>
            <a:ext cx="10991668" cy="377591"/>
          </a:xfrm>
          <a:prstGeom prst="homePlate">
            <a:avLst/>
          </a:prstGeom>
          <a:solidFill>
            <a:srgbClr val="92D051"/>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a:solidFill>
                  <a:srgbClr val="464646"/>
                </a:solidFill>
                <a:latin typeface="Arial" panose="020B0604020202020204" pitchFamily="34" charset="0"/>
                <a:cs typeface="Arial" panose="020B0604020202020204" pitchFamily="34" charset="0"/>
              </a:rPr>
              <a:t>Our Purpose</a:t>
            </a:r>
          </a:p>
        </p:txBody>
      </p:sp>
      <p:sp>
        <p:nvSpPr>
          <p:cNvPr id="25" name="Pentagon 24">
            <a:extLst>
              <a:ext uri="{FF2B5EF4-FFF2-40B4-BE49-F238E27FC236}">
                <a16:creationId xmlns:a16="http://schemas.microsoft.com/office/drawing/2014/main" id="{CEC67434-BE26-A652-8A4F-76D12A78BB91}"/>
              </a:ext>
            </a:extLst>
          </p:cNvPr>
          <p:cNvSpPr/>
          <p:nvPr/>
        </p:nvSpPr>
        <p:spPr>
          <a:xfrm>
            <a:off x="2562741" y="1764935"/>
            <a:ext cx="8924300" cy="326821"/>
          </a:xfrm>
          <a:prstGeom prst="homePlate">
            <a:avLst/>
          </a:prstGeom>
          <a:solidFill>
            <a:srgbClr val="464646"/>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a:solidFill>
                  <a:schemeClr val="bg1"/>
                </a:solidFill>
                <a:latin typeface="Arial" panose="020B0604020202020204" pitchFamily="34" charset="0"/>
                <a:cs typeface="Arial" panose="020B0604020202020204" pitchFamily="34" charset="0"/>
              </a:rPr>
              <a:t>Our Shift in Approach</a:t>
            </a:r>
          </a:p>
        </p:txBody>
      </p:sp>
      <p:sp>
        <p:nvSpPr>
          <p:cNvPr id="26" name="Pentagon 25">
            <a:extLst>
              <a:ext uri="{FF2B5EF4-FFF2-40B4-BE49-F238E27FC236}">
                <a16:creationId xmlns:a16="http://schemas.microsoft.com/office/drawing/2014/main" id="{8E29680A-943D-7ABE-B58C-44EA2CCC135E}"/>
              </a:ext>
            </a:extLst>
          </p:cNvPr>
          <p:cNvSpPr/>
          <p:nvPr/>
        </p:nvSpPr>
        <p:spPr>
          <a:xfrm>
            <a:off x="4676537" y="2176207"/>
            <a:ext cx="6810504" cy="326821"/>
          </a:xfrm>
          <a:prstGeom prst="homePlate">
            <a:avLst/>
          </a:prstGeom>
          <a:solidFill>
            <a:srgbClr val="92D051"/>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a:solidFill>
                  <a:srgbClr val="464646"/>
                </a:solidFill>
                <a:latin typeface="Arial" panose="020B0604020202020204" pitchFamily="34" charset="0"/>
                <a:cs typeface="Arial" panose="020B0604020202020204" pitchFamily="34" charset="0"/>
              </a:rPr>
              <a:t>Our Strategic Priorities</a:t>
            </a:r>
          </a:p>
        </p:txBody>
      </p:sp>
      <p:sp>
        <p:nvSpPr>
          <p:cNvPr id="27" name="Pentagon 26">
            <a:extLst>
              <a:ext uri="{FF2B5EF4-FFF2-40B4-BE49-F238E27FC236}">
                <a16:creationId xmlns:a16="http://schemas.microsoft.com/office/drawing/2014/main" id="{FA5E2BFB-4EEA-86B1-F92C-4ACE21C45A08}"/>
              </a:ext>
            </a:extLst>
          </p:cNvPr>
          <p:cNvSpPr/>
          <p:nvPr/>
        </p:nvSpPr>
        <p:spPr>
          <a:xfrm>
            <a:off x="6827561" y="2595339"/>
            <a:ext cx="4659480" cy="326821"/>
          </a:xfrm>
          <a:prstGeom prst="homePlate">
            <a:avLst/>
          </a:prstGeom>
          <a:solidFill>
            <a:srgbClr val="464646"/>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a:solidFill>
                  <a:schemeClr val="bg1"/>
                </a:solidFill>
                <a:latin typeface="Arial" panose="020B0604020202020204" pitchFamily="34" charset="0"/>
                <a:cs typeface="Arial" panose="020B0604020202020204" pitchFamily="34" charset="0"/>
              </a:rPr>
              <a:t>What Success Looks Like</a:t>
            </a:r>
          </a:p>
        </p:txBody>
      </p:sp>
      <p:sp>
        <p:nvSpPr>
          <p:cNvPr id="28" name="Pentagon 27">
            <a:extLst>
              <a:ext uri="{FF2B5EF4-FFF2-40B4-BE49-F238E27FC236}">
                <a16:creationId xmlns:a16="http://schemas.microsoft.com/office/drawing/2014/main" id="{31139F9A-CD99-0E4F-3216-5C4F17E4346B}"/>
              </a:ext>
            </a:extLst>
          </p:cNvPr>
          <p:cNvSpPr/>
          <p:nvPr/>
        </p:nvSpPr>
        <p:spPr>
          <a:xfrm>
            <a:off x="8941357" y="3029166"/>
            <a:ext cx="2545684" cy="326821"/>
          </a:xfrm>
          <a:prstGeom prst="homePlate">
            <a:avLst/>
          </a:prstGeom>
          <a:solidFill>
            <a:srgbClr val="92D051"/>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a:solidFill>
                  <a:srgbClr val="464646"/>
                </a:solidFill>
                <a:latin typeface="Arial" panose="020B0604020202020204" pitchFamily="34" charset="0"/>
                <a:cs typeface="Arial" panose="020B0604020202020204" pitchFamily="34" charset="0"/>
              </a:rPr>
              <a:t>Our Delivery Enablers</a:t>
            </a:r>
          </a:p>
        </p:txBody>
      </p:sp>
      <p:sp>
        <p:nvSpPr>
          <p:cNvPr id="4" name="Slide Number Placeholder 3">
            <a:extLst>
              <a:ext uri="{FF2B5EF4-FFF2-40B4-BE49-F238E27FC236}">
                <a16:creationId xmlns:a16="http://schemas.microsoft.com/office/drawing/2014/main" id="{2B0A78C5-48E7-2F34-70D1-B49001F1C332}"/>
              </a:ext>
            </a:extLst>
          </p:cNvPr>
          <p:cNvSpPr>
            <a:spLocks noGrp="1"/>
          </p:cNvSpPr>
          <p:nvPr>
            <p:ph type="sldNum" sz="quarter" idx="12"/>
          </p:nvPr>
        </p:nvSpPr>
        <p:spPr/>
        <p:txBody>
          <a:bodyPr/>
          <a:lstStyle/>
          <a:p>
            <a:fld id="{F2F5C3A6-97E3-4CF8-BAB9-D6EE181F55AD}" type="slidenum">
              <a:rPr lang="en-GB" smtClean="0"/>
              <a:t>8</a:t>
            </a:fld>
            <a:endParaRPr lang="en-GB"/>
          </a:p>
        </p:txBody>
      </p:sp>
    </p:spTree>
    <p:extLst>
      <p:ext uri="{BB962C8B-B14F-4D97-AF65-F5344CB8AC3E}">
        <p14:creationId xmlns:p14="http://schemas.microsoft.com/office/powerpoint/2010/main" val="1221917077"/>
      </p:ext>
    </p:extLst>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68">
          <a:extLst>
            <a:ext uri="{FF2B5EF4-FFF2-40B4-BE49-F238E27FC236}">
              <a16:creationId xmlns:a16="http://schemas.microsoft.com/office/drawing/2014/main" id="{6F2207D2-3981-FD06-086F-1347AC539D13}"/>
            </a:ext>
          </a:extLst>
        </p:cNvPr>
        <p:cNvGrpSpPr/>
        <p:nvPr/>
      </p:nvGrpSpPr>
      <p:grpSpPr>
        <a:xfrm>
          <a:off x="0" y="0"/>
          <a:ext cx="0" cy="0"/>
          <a:chOff x="0" y="0"/>
          <a:chExt cx="0" cy="0"/>
        </a:xfrm>
      </p:grpSpPr>
      <p:sp>
        <p:nvSpPr>
          <p:cNvPr id="4" name="Google Shape;470;p82">
            <a:extLst>
              <a:ext uri="{FF2B5EF4-FFF2-40B4-BE49-F238E27FC236}">
                <a16:creationId xmlns:a16="http://schemas.microsoft.com/office/drawing/2014/main" id="{CB35DF0E-7A2F-129F-ABCD-EDE6CF82D213}"/>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E816BF77-1AD6-3308-D93F-D09270857CDE}"/>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A deliberate shift to enabling people to live well and safely on their own terms</a:t>
            </a:r>
            <a:endParaRPr lang="en-GB" sz="2500">
              <a:solidFill>
                <a:srgbClr val="464646"/>
              </a:solidFill>
              <a:latin typeface="Calibri"/>
              <a:ea typeface="Georgia"/>
              <a:cs typeface="Calibri"/>
            </a:endParaRPr>
          </a:p>
        </p:txBody>
      </p:sp>
      <p:sp>
        <p:nvSpPr>
          <p:cNvPr id="6" name="Rectangle: Rounded Corners 4">
            <a:extLst>
              <a:ext uri="{FF2B5EF4-FFF2-40B4-BE49-F238E27FC236}">
                <a16:creationId xmlns:a16="http://schemas.microsoft.com/office/drawing/2014/main" id="{ECE35D53-653F-1B61-BAFE-20C66CAAB70D}"/>
              </a:ext>
            </a:extLst>
          </p:cNvPr>
          <p:cNvSpPr/>
          <p:nvPr/>
        </p:nvSpPr>
        <p:spPr>
          <a:xfrm>
            <a:off x="781424" y="1374781"/>
            <a:ext cx="3680314" cy="4998953"/>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180000" tIns="360000" rIns="540000" bIns="360000" rtlCol="0" anchor="ctr" anchorCtr="0"/>
          <a:lstStyle/>
          <a:p>
            <a:pPr>
              <a:spcAft>
                <a:spcPts val="1200"/>
              </a:spcAft>
              <a:buClr>
                <a:srgbClr val="89B358"/>
              </a:buClr>
            </a:pPr>
            <a:r>
              <a:rPr lang="en-US" sz="2200" b="1">
                <a:solidFill>
                  <a:schemeClr val="tx1">
                    <a:lumMod val="95000"/>
                    <a:lumOff val="5000"/>
                  </a:schemeClr>
                </a:solidFill>
                <a:latin typeface="Arial" panose="020B0604020202020204" pitchFamily="34" charset="0"/>
                <a:cs typeface="Arial" panose="020B0604020202020204" pitchFamily="34" charset="0"/>
              </a:rPr>
              <a:t>Where we are now</a:t>
            </a:r>
            <a:br>
              <a:rPr lang="en-US" sz="2200" b="1">
                <a:solidFill>
                  <a:schemeClr val="tx1">
                    <a:lumMod val="95000"/>
                    <a:lumOff val="5000"/>
                  </a:schemeClr>
                </a:solidFill>
                <a:latin typeface="Arial" panose="020B0604020202020204" pitchFamily="34" charset="0"/>
                <a:cs typeface="Arial" panose="020B0604020202020204" pitchFamily="34" charset="0"/>
              </a:rPr>
            </a:br>
            <a:br>
              <a:rPr lang="en-US" sz="2200">
                <a:solidFill>
                  <a:schemeClr val="tx1">
                    <a:lumMod val="95000"/>
                    <a:lumOff val="5000"/>
                  </a:schemeClr>
                </a:solidFill>
                <a:latin typeface="Georgia" panose="02040502050405020303" pitchFamily="18" charset="0"/>
                <a:cs typeface="Arial" panose="020B0604020202020204" pitchFamily="34" charset="0"/>
              </a:rPr>
            </a:br>
            <a:r>
              <a:rPr lang="en-GB" sz="1400">
                <a:solidFill>
                  <a:schemeClr val="tx1">
                    <a:lumMod val="95000"/>
                    <a:lumOff val="5000"/>
                  </a:schemeClr>
                </a:solidFill>
                <a:latin typeface="Arial" panose="020B0604020202020204" pitchFamily="34" charset="0"/>
                <a:cs typeface="Arial" panose="020B0604020202020204" pitchFamily="34" charset="0"/>
              </a:rPr>
              <a:t>We are taking a clear and honest view of the challenges we face. These are not isolated issues and they reflect how the system has evolved over time. </a:t>
            </a:r>
            <a:br>
              <a:rPr lang="en-GB" sz="1400">
                <a:solidFill>
                  <a:schemeClr val="tx1">
                    <a:lumMod val="95000"/>
                    <a:lumOff val="5000"/>
                  </a:schemeClr>
                </a:solidFill>
                <a:latin typeface="Arial" panose="020B0604020202020204" pitchFamily="34" charset="0"/>
                <a:cs typeface="Arial" panose="020B0604020202020204" pitchFamily="34" charset="0"/>
              </a:rPr>
            </a:br>
            <a:br>
              <a:rPr lang="en-GB" sz="1400">
                <a:solidFill>
                  <a:schemeClr val="tx1">
                    <a:lumMod val="95000"/>
                    <a:lumOff val="5000"/>
                  </a:schemeClr>
                </a:solidFill>
                <a:latin typeface="Arial" panose="020B0604020202020204" pitchFamily="34" charset="0"/>
                <a:cs typeface="Arial" panose="020B0604020202020204" pitchFamily="34" charset="0"/>
              </a:rPr>
            </a:br>
            <a:r>
              <a:rPr lang="en-GB" sz="1400">
                <a:solidFill>
                  <a:schemeClr val="tx1">
                    <a:lumMod val="95000"/>
                    <a:lumOff val="5000"/>
                  </a:schemeClr>
                </a:solidFill>
                <a:latin typeface="Arial" panose="020B0604020202020204" pitchFamily="34" charset="0"/>
                <a:cs typeface="Arial" panose="020B0604020202020204" pitchFamily="34" charset="0"/>
              </a:rPr>
              <a:t>However, Nottingham is choosing to act. We all want to live in a place we call home, with the people and things we love, doing what matters to us.</a:t>
            </a:r>
            <a:br>
              <a:rPr lang="en-GB" sz="1400">
                <a:solidFill>
                  <a:schemeClr val="tx1">
                    <a:lumMod val="95000"/>
                    <a:lumOff val="5000"/>
                  </a:schemeClr>
                </a:solidFill>
                <a:latin typeface="Arial" panose="020B0604020202020204" pitchFamily="34" charset="0"/>
                <a:cs typeface="Arial" panose="020B0604020202020204" pitchFamily="34" charset="0"/>
              </a:rPr>
            </a:br>
            <a:br>
              <a:rPr lang="en-GB" sz="1400">
                <a:solidFill>
                  <a:schemeClr val="tx1">
                    <a:lumMod val="95000"/>
                    <a:lumOff val="5000"/>
                  </a:schemeClr>
                </a:solidFill>
                <a:latin typeface="Arial" panose="020B0604020202020204" pitchFamily="34" charset="0"/>
                <a:cs typeface="Arial" panose="020B0604020202020204" pitchFamily="34" charset="0"/>
              </a:rPr>
            </a:br>
            <a:r>
              <a:rPr lang="en-GB" sz="1400">
                <a:solidFill>
                  <a:schemeClr val="tx1">
                    <a:lumMod val="95000"/>
                    <a:lumOff val="5000"/>
                  </a:schemeClr>
                </a:solidFill>
                <a:latin typeface="Arial" panose="020B0604020202020204" pitchFamily="34" charset="0"/>
                <a:cs typeface="Arial" panose="020B0604020202020204" pitchFamily="34" charset="0"/>
              </a:rPr>
              <a:t>We are committed to addressing our challenges directly, with a consistent focus on enabling people to live gloriously ordinary lives.</a:t>
            </a:r>
            <a:endParaRPr lang="en-GB" i="1">
              <a:solidFill>
                <a:srgbClr val="464646"/>
              </a:solidFill>
              <a:latin typeface="Arial" panose="020B0604020202020204" pitchFamily="34" charset="0"/>
              <a:cs typeface="Arial" panose="020B0604020202020204" pitchFamily="34" charset="0"/>
            </a:endParaRPr>
          </a:p>
        </p:txBody>
      </p:sp>
      <p:sp>
        <p:nvSpPr>
          <p:cNvPr id="7" name="Rectangle: Rounded Corners 4">
            <a:extLst>
              <a:ext uri="{FF2B5EF4-FFF2-40B4-BE49-F238E27FC236}">
                <a16:creationId xmlns:a16="http://schemas.microsoft.com/office/drawing/2014/main" id="{0B7C1AA2-E8EA-5806-8C9D-55E1222F65DE}"/>
              </a:ext>
            </a:extLst>
          </p:cNvPr>
          <p:cNvSpPr/>
          <p:nvPr/>
        </p:nvSpPr>
        <p:spPr>
          <a:xfrm>
            <a:off x="5030693" y="1374781"/>
            <a:ext cx="6225989" cy="4998953"/>
          </a:xfrm>
          <a:prstGeom prst="roundRect">
            <a:avLst>
              <a:gd name="adj" fmla="val 7785"/>
            </a:avLst>
          </a:prstGeom>
          <a:solidFill>
            <a:srgbClr val="464646"/>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540000" tIns="360000" rIns="360000" bIns="360000" rtlCol="0" anchor="ctr" anchorCtr="0"/>
          <a:lstStyle/>
          <a:p>
            <a:pPr marL="174625"/>
            <a:r>
              <a:rPr lang="en-US" sz="2200" b="1">
                <a:solidFill>
                  <a:schemeClr val="bg1"/>
                </a:solidFill>
                <a:latin typeface="Arial" panose="020B0604020202020204" pitchFamily="34" charset="0"/>
                <a:cs typeface="Arial" panose="020B0604020202020204" pitchFamily="34" charset="0"/>
              </a:rPr>
              <a:t>What we are Changing…</a:t>
            </a:r>
            <a:br>
              <a:rPr lang="en-US" sz="2200" b="1">
                <a:solidFill>
                  <a:schemeClr val="bg1"/>
                </a:solidFill>
                <a:latin typeface="Arial" panose="020B0604020202020204" pitchFamily="34" charset="0"/>
                <a:cs typeface="Arial" panose="020B0604020202020204" pitchFamily="34" charset="0"/>
              </a:rPr>
            </a:br>
            <a:endParaRPr lang="en-US" sz="2200" b="1">
              <a:solidFill>
                <a:schemeClr val="bg1"/>
              </a:solidFill>
              <a:latin typeface="Arial" panose="020B0604020202020204" pitchFamily="34" charset="0"/>
              <a:cs typeface="Arial" panose="020B0604020202020204" pitchFamily="34" charset="0"/>
            </a:endParaRPr>
          </a:p>
          <a:p>
            <a:pPr marL="174625"/>
            <a:r>
              <a:rPr lang="en-GB" sz="1400">
                <a:solidFill>
                  <a:schemeClr val="bg1"/>
                </a:solidFill>
                <a:latin typeface="Arial" panose="020B0604020202020204" pitchFamily="34" charset="0"/>
                <a:cs typeface="Arial" panose="020B0604020202020204" pitchFamily="34" charset="0"/>
              </a:rPr>
              <a:t>Adult social care works best when it starts with life, not services and when it is shaped around what matters to people, carers and residents.</a:t>
            </a:r>
          </a:p>
          <a:p>
            <a:pPr marL="174625"/>
            <a:endParaRPr lang="en-GB" sz="1400">
              <a:solidFill>
                <a:schemeClr val="bg1"/>
              </a:solidFill>
              <a:latin typeface="Arial" panose="020B0604020202020204" pitchFamily="34" charset="0"/>
              <a:cs typeface="Arial" panose="020B0604020202020204" pitchFamily="34" charset="0"/>
            </a:endParaRPr>
          </a:p>
          <a:p>
            <a:pPr marL="174625"/>
            <a:r>
              <a:rPr lang="en-GB" sz="1400">
                <a:solidFill>
                  <a:schemeClr val="bg1"/>
                </a:solidFill>
                <a:latin typeface="Arial" panose="020B0604020202020204" pitchFamily="34" charset="0"/>
                <a:cs typeface="Arial" panose="020B0604020202020204" pitchFamily="34" charset="0"/>
              </a:rPr>
              <a:t>We are moving from a system that responds to pressure, to one that is designed around people’s lives, with:</a:t>
            </a:r>
          </a:p>
          <a:p>
            <a:pPr marL="174625"/>
            <a:endParaRPr lang="en-GB" sz="1400">
              <a:solidFill>
                <a:schemeClr val="bg1"/>
              </a:solidFill>
              <a:latin typeface="Arial" panose="020B0604020202020204" pitchFamily="34" charset="0"/>
              <a:cs typeface="Arial" panose="020B0604020202020204" pitchFamily="34" charset="0"/>
            </a:endParaRPr>
          </a:p>
          <a:p>
            <a:pPr marL="358775" indent="-184150">
              <a:buClr>
                <a:schemeClr val="accent6"/>
              </a:buClr>
              <a:buFont typeface="Arial" panose="020B0604020202020204" pitchFamily="34" charset="0"/>
              <a:buChar char="•"/>
            </a:pPr>
            <a:r>
              <a:rPr lang="en-GB" sz="1400">
                <a:solidFill>
                  <a:schemeClr val="bg1"/>
                </a:solidFill>
                <a:latin typeface="Arial" panose="020B0604020202020204" pitchFamily="34" charset="0"/>
                <a:cs typeface="Arial" panose="020B0604020202020204" pitchFamily="34" charset="0"/>
              </a:rPr>
              <a:t>stronger grip</a:t>
            </a:r>
          </a:p>
          <a:p>
            <a:pPr marL="358775" indent="-184150">
              <a:buClr>
                <a:schemeClr val="accent6"/>
              </a:buClr>
              <a:buFont typeface="Arial" panose="020B0604020202020204" pitchFamily="34" charset="0"/>
              <a:buChar char="•"/>
            </a:pPr>
            <a:r>
              <a:rPr lang="en-GB" sz="1400">
                <a:solidFill>
                  <a:schemeClr val="bg1"/>
                </a:solidFill>
                <a:latin typeface="Arial" panose="020B0604020202020204" pitchFamily="34" charset="0"/>
                <a:cs typeface="Arial" panose="020B0604020202020204" pitchFamily="34" charset="0"/>
              </a:rPr>
              <a:t>earlier intervention </a:t>
            </a:r>
          </a:p>
          <a:p>
            <a:pPr marL="358775" indent="-184150">
              <a:buClr>
                <a:schemeClr val="accent6"/>
              </a:buClr>
              <a:buFont typeface="Arial" panose="020B0604020202020204" pitchFamily="34" charset="0"/>
              <a:buChar char="•"/>
            </a:pPr>
            <a:r>
              <a:rPr lang="en-GB" sz="1400">
                <a:solidFill>
                  <a:schemeClr val="bg1"/>
                </a:solidFill>
                <a:latin typeface="Arial" panose="020B0604020202020204" pitchFamily="34" charset="0"/>
                <a:cs typeface="Arial" panose="020B0604020202020204" pitchFamily="34" charset="0"/>
              </a:rPr>
              <a:t>shared accountability across the system</a:t>
            </a:r>
          </a:p>
          <a:p>
            <a:pPr marL="174625">
              <a:buFont typeface="Arial" panose="020B0604020202020204" pitchFamily="34" charset="0"/>
              <a:buChar char="•"/>
            </a:pPr>
            <a:endParaRPr lang="en-GB" sz="1400">
              <a:solidFill>
                <a:schemeClr val="bg1"/>
              </a:solidFill>
              <a:latin typeface="Arial" panose="020B0604020202020204" pitchFamily="34" charset="0"/>
              <a:cs typeface="Arial" panose="020B0604020202020204" pitchFamily="34" charset="0"/>
            </a:endParaRPr>
          </a:p>
          <a:p>
            <a:pPr marL="174625"/>
            <a:r>
              <a:rPr lang="en-GB" sz="1400">
                <a:solidFill>
                  <a:schemeClr val="bg1"/>
                </a:solidFill>
                <a:latin typeface="Arial" panose="020B0604020202020204" pitchFamily="34" charset="0"/>
                <a:cs typeface="Arial" panose="020B0604020202020204" pitchFamily="34" charset="0"/>
              </a:rPr>
              <a:t>We are changing the conditions in which Nottingham delivers adult social care, not simply improving performance within the same model. This is a deliberate shift away from managing people through systems, and towards enabling people, carers, and workforce, communities to live well safely and on their own terms.</a:t>
            </a:r>
          </a:p>
        </p:txBody>
      </p:sp>
      <p:sp>
        <p:nvSpPr>
          <p:cNvPr id="17" name="Arrow: Right 16">
            <a:extLst>
              <a:ext uri="{FF2B5EF4-FFF2-40B4-BE49-F238E27FC236}">
                <a16:creationId xmlns:a16="http://schemas.microsoft.com/office/drawing/2014/main" id="{6836F42A-2867-132F-EB04-23E38FE0D0DB}"/>
              </a:ext>
            </a:extLst>
          </p:cNvPr>
          <p:cNvSpPr/>
          <p:nvPr/>
        </p:nvSpPr>
        <p:spPr>
          <a:xfrm>
            <a:off x="4114801" y="3617258"/>
            <a:ext cx="1627094" cy="572490"/>
          </a:xfrm>
          <a:prstGeom prst="rightArrow">
            <a:avLst/>
          </a:prstGeom>
          <a:solidFill>
            <a:srgbClr val="92D051"/>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89B358"/>
                </a:solidFill>
              </a:ln>
              <a:solidFill>
                <a:srgbClr val="89B358"/>
              </a:solidFill>
            </a:endParaRPr>
          </a:p>
        </p:txBody>
      </p:sp>
      <p:sp>
        <p:nvSpPr>
          <p:cNvPr id="2" name="Slide Number Placeholder 1">
            <a:extLst>
              <a:ext uri="{FF2B5EF4-FFF2-40B4-BE49-F238E27FC236}">
                <a16:creationId xmlns:a16="http://schemas.microsoft.com/office/drawing/2014/main" id="{CBEDC963-4221-8823-576E-72F8534C33E3}"/>
              </a:ext>
            </a:extLst>
          </p:cNvPr>
          <p:cNvSpPr>
            <a:spLocks noGrp="1"/>
          </p:cNvSpPr>
          <p:nvPr>
            <p:ph type="sldNum" sz="quarter" idx="12"/>
          </p:nvPr>
        </p:nvSpPr>
        <p:spPr/>
        <p:txBody>
          <a:bodyPr/>
          <a:lstStyle/>
          <a:p>
            <a:fld id="{F2F5C3A6-97E3-4CF8-BAB9-D6EE181F55AD}" type="slidenum">
              <a:rPr lang="en-GB" smtClean="0"/>
              <a:t>9</a:t>
            </a:fld>
            <a:endParaRPr lang="en-GB"/>
          </a:p>
        </p:txBody>
      </p:sp>
    </p:spTree>
    <p:extLst>
      <p:ext uri="{BB962C8B-B14F-4D97-AF65-F5344CB8AC3E}">
        <p14:creationId xmlns:p14="http://schemas.microsoft.com/office/powerpoint/2010/main" val="1191191117"/>
      </p:ext>
    </p:extLst>
  </p:cSld>
  <p:clrMapOvr>
    <a:masterClrMapping/>
  </p:clrMapOvr>
  <p:transition spd="med" advClick="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59A44-783D-1DD1-BF7E-D7D5016A5F2C}"/>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E4A6C3B9-22EC-F043-F823-A9E1BA7A6DB0}"/>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6" name="Google Shape;470;p82">
            <a:extLst>
              <a:ext uri="{FF2B5EF4-FFF2-40B4-BE49-F238E27FC236}">
                <a16:creationId xmlns:a16="http://schemas.microsoft.com/office/drawing/2014/main" id="{EBBB7187-38AE-A08B-A6E8-70157E738D1A}"/>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9" name="Title 1">
            <a:extLst>
              <a:ext uri="{FF2B5EF4-FFF2-40B4-BE49-F238E27FC236}">
                <a16:creationId xmlns:a16="http://schemas.microsoft.com/office/drawing/2014/main" id="{CD38ECE7-2EDD-1A2A-00D9-8F88A1783D7E}"/>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Our commitment to improvement: </a:t>
            </a:r>
            <a:r>
              <a:rPr lang="en-GB" sz="2500" b="1">
                <a:solidFill>
                  <a:srgbClr val="464646"/>
                </a:solidFill>
                <a:latin typeface="Georgia"/>
                <a:ea typeface="Georgia"/>
                <a:cs typeface="Arial"/>
                <a:sym typeface="Georgia"/>
              </a:rPr>
              <a:t>Our local people and communities</a:t>
            </a:r>
            <a:endParaRPr lang="en-GB" sz="2500" b="1">
              <a:solidFill>
                <a:srgbClr val="464646"/>
              </a:solidFill>
              <a:latin typeface="Calibri"/>
              <a:ea typeface="Georgia"/>
              <a:cs typeface="Calibri"/>
            </a:endParaRPr>
          </a:p>
        </p:txBody>
      </p:sp>
      <p:sp>
        <p:nvSpPr>
          <p:cNvPr id="13" name="Rectangle: Rounded Corners 4">
            <a:extLst>
              <a:ext uri="{FF2B5EF4-FFF2-40B4-BE49-F238E27FC236}">
                <a16:creationId xmlns:a16="http://schemas.microsoft.com/office/drawing/2014/main" id="{CEADA0C0-081E-29D7-2B90-D6F50DC47E7F}"/>
              </a:ext>
            </a:extLst>
          </p:cNvPr>
          <p:cNvSpPr/>
          <p:nvPr/>
        </p:nvSpPr>
        <p:spPr>
          <a:xfrm>
            <a:off x="781423" y="1374781"/>
            <a:ext cx="4249269" cy="4998953"/>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180000" tIns="360000" rIns="540000" bIns="360000" rtlCol="0" anchor="t" anchorCtr="0"/>
          <a:lstStyle/>
          <a:p>
            <a:pPr>
              <a:buClr>
                <a:srgbClr val="89B358"/>
              </a:buClr>
            </a:pPr>
            <a:r>
              <a:rPr lang="en-US" sz="2200" b="1">
                <a:solidFill>
                  <a:srgbClr val="464646"/>
                </a:solidFill>
                <a:latin typeface="Arial" panose="020B0604020202020204" pitchFamily="34" charset="0"/>
                <a:cs typeface="Arial" panose="020B0604020202020204" pitchFamily="34" charset="0"/>
              </a:rPr>
              <a:t>What we Recognise Needs to Improve</a:t>
            </a:r>
            <a:br>
              <a:rPr lang="en-US" sz="2200">
                <a:solidFill>
                  <a:srgbClr val="464646"/>
                </a:solidFill>
                <a:latin typeface="Georgia" panose="02040502050405020303" pitchFamily="18" charset="0"/>
                <a:cs typeface="Arial" panose="020B0604020202020204" pitchFamily="34" charset="0"/>
              </a:rPr>
            </a:br>
            <a:endParaRPr lang="en-US" sz="2200">
              <a:solidFill>
                <a:srgbClr val="464646"/>
              </a:solidFill>
              <a:latin typeface="Georgia" panose="02040502050405020303" pitchFamily="18" charset="0"/>
              <a:cs typeface="Arial" panose="020B0604020202020204" pitchFamily="34" charset="0"/>
            </a:endParaRP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People too often experience Adult Social Care as fragmented, slow, unresponsive and difficult to navigate.</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Delays, unclear ownership and multiple hand-offs mean support is too often linked to crisis rather than earlier help.</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People’s experience is shaped not only by practice, but by the structures, pathways and performance arrangements behind the scenes.</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We have not yet delivered a consistently humane, joined-up experience across the whole system.</a:t>
            </a:r>
          </a:p>
          <a:p>
            <a:pPr>
              <a:spcAft>
                <a:spcPts val="1200"/>
              </a:spcAft>
              <a:buClr>
                <a:srgbClr val="89B358"/>
              </a:buClr>
            </a:pPr>
            <a:endParaRPr lang="en-GB" i="1">
              <a:solidFill>
                <a:srgbClr val="464646"/>
              </a:solidFill>
              <a:latin typeface="Arial" panose="020B0604020202020204" pitchFamily="34" charset="0"/>
              <a:cs typeface="Arial" panose="020B0604020202020204" pitchFamily="34" charset="0"/>
            </a:endParaRPr>
          </a:p>
        </p:txBody>
      </p:sp>
      <p:sp>
        <p:nvSpPr>
          <p:cNvPr id="14" name="Rectangle: Rounded Corners 4">
            <a:extLst>
              <a:ext uri="{FF2B5EF4-FFF2-40B4-BE49-F238E27FC236}">
                <a16:creationId xmlns:a16="http://schemas.microsoft.com/office/drawing/2014/main" id="{4627EF3E-D20F-0382-5C0B-779F5F444B66}"/>
              </a:ext>
            </a:extLst>
          </p:cNvPr>
          <p:cNvSpPr/>
          <p:nvPr/>
        </p:nvSpPr>
        <p:spPr>
          <a:xfrm>
            <a:off x="5427518" y="1404026"/>
            <a:ext cx="6153149" cy="4998953"/>
          </a:xfrm>
          <a:prstGeom prst="roundRect">
            <a:avLst>
              <a:gd name="adj" fmla="val 7785"/>
            </a:avLst>
          </a:prstGeom>
          <a:solidFill>
            <a:srgbClr val="464646"/>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540000" tIns="360000" rIns="360000" bIns="360000" rtlCol="0" anchor="t" anchorCtr="0"/>
          <a:lstStyle/>
          <a:p>
            <a:pPr marL="174625"/>
            <a:r>
              <a:rPr lang="en-US" sz="2200" b="1">
                <a:solidFill>
                  <a:schemeClr val="bg1"/>
                </a:solidFill>
                <a:latin typeface="Arial" panose="020B0604020202020204" pitchFamily="34" charset="0"/>
                <a:cs typeface="Arial" panose="020B0604020202020204" pitchFamily="34" charset="0"/>
              </a:rPr>
              <a:t>What we are Committed to Changing…</a:t>
            </a:r>
            <a:br>
              <a:rPr lang="en-US" sz="2200" b="1">
                <a:solidFill>
                  <a:schemeClr val="bg1"/>
                </a:solidFill>
                <a:latin typeface="Arial" panose="020B0604020202020204" pitchFamily="34" charset="0"/>
                <a:cs typeface="Arial" panose="020B0604020202020204" pitchFamily="34" charset="0"/>
              </a:rPr>
            </a:br>
            <a:endParaRPr lang="en-US" sz="2200" b="1">
              <a:solidFill>
                <a:schemeClr val="bg1"/>
              </a:solidFill>
              <a:latin typeface="Arial" panose="020B0604020202020204" pitchFamily="34" charset="0"/>
              <a:cs typeface="Arial" panose="020B0604020202020204" pitchFamily="34" charset="0"/>
            </a:endParaRP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design support around ordinary lives, not around services or organisational boundaries.</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strengthen earlier intervention and prevention so people can get support sooner and on their terms.</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improve first conversations, continuity and ownership through more relational ways of working.</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build more neighbourhood-based, community-connected responses, including early help, community support, technology and personalised support.</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support choice and personalisation enabling people to feel in control, respected and listened to whilst staying safe</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recognise and support unpaid carers as partners in care, not as an afterthought.</a:t>
            </a:r>
          </a:p>
        </p:txBody>
      </p:sp>
      <p:sp>
        <p:nvSpPr>
          <p:cNvPr id="15" name="Arrow: Right 16">
            <a:extLst>
              <a:ext uri="{FF2B5EF4-FFF2-40B4-BE49-F238E27FC236}">
                <a16:creationId xmlns:a16="http://schemas.microsoft.com/office/drawing/2014/main" id="{6F924EB1-D5CB-DAEB-3D12-8037F12062CE}"/>
              </a:ext>
            </a:extLst>
          </p:cNvPr>
          <p:cNvSpPr/>
          <p:nvPr/>
        </p:nvSpPr>
        <p:spPr>
          <a:xfrm>
            <a:off x="4529858" y="3641892"/>
            <a:ext cx="1398495" cy="523220"/>
          </a:xfrm>
          <a:prstGeom prst="rightArrow">
            <a:avLst/>
          </a:prstGeom>
          <a:solidFill>
            <a:srgbClr val="92D051"/>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89B358"/>
                </a:solidFill>
              </a:ln>
              <a:solidFill>
                <a:srgbClr val="89B358"/>
              </a:solidFill>
            </a:endParaRPr>
          </a:p>
        </p:txBody>
      </p:sp>
      <p:sp>
        <p:nvSpPr>
          <p:cNvPr id="2" name="Slide Number Placeholder 1">
            <a:extLst>
              <a:ext uri="{FF2B5EF4-FFF2-40B4-BE49-F238E27FC236}">
                <a16:creationId xmlns:a16="http://schemas.microsoft.com/office/drawing/2014/main" id="{DC0A439A-84DB-DD1E-4731-3191B14D80E2}"/>
              </a:ext>
            </a:extLst>
          </p:cNvPr>
          <p:cNvSpPr>
            <a:spLocks noGrp="1"/>
          </p:cNvSpPr>
          <p:nvPr>
            <p:ph type="sldNum" sz="quarter" idx="12"/>
          </p:nvPr>
        </p:nvSpPr>
        <p:spPr/>
        <p:txBody>
          <a:bodyPr/>
          <a:lstStyle/>
          <a:p>
            <a:fld id="{F2F5C3A6-97E3-4CF8-BAB9-D6EE181F55AD}" type="slidenum">
              <a:rPr lang="en-GB" smtClean="0"/>
              <a:t>10</a:t>
            </a:fld>
            <a:endParaRPr lang="en-GB"/>
          </a:p>
        </p:txBody>
      </p:sp>
    </p:spTree>
    <p:extLst>
      <p:ext uri="{BB962C8B-B14F-4D97-AF65-F5344CB8AC3E}">
        <p14:creationId xmlns:p14="http://schemas.microsoft.com/office/powerpoint/2010/main" val="3901687741"/>
      </p:ext>
    </p:extLst>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58D74-AF1C-D441-07DB-BF32406A8045}"/>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1FD2696A-E34A-0E84-EF2E-57F5577CED87}"/>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7" name="Rectangle: Rounded Corners 4">
            <a:extLst>
              <a:ext uri="{FF2B5EF4-FFF2-40B4-BE49-F238E27FC236}">
                <a16:creationId xmlns:a16="http://schemas.microsoft.com/office/drawing/2014/main" id="{6E838A3A-DC20-D158-0353-EF80E635A3BA}"/>
              </a:ext>
            </a:extLst>
          </p:cNvPr>
          <p:cNvSpPr/>
          <p:nvPr/>
        </p:nvSpPr>
        <p:spPr>
          <a:xfrm>
            <a:off x="781423" y="1404025"/>
            <a:ext cx="5146930" cy="4969709"/>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360000" tIns="360000" rIns="360000" bIns="360000" rtlCol="0" anchor="t" anchorCtr="0"/>
          <a:lstStyle/>
          <a:p>
            <a:pPr>
              <a:buClr>
                <a:srgbClr val="89B358"/>
              </a:buClr>
            </a:pPr>
            <a:r>
              <a:rPr lang="en-US" sz="2200" b="1">
                <a:solidFill>
                  <a:srgbClr val="464646"/>
                </a:solidFill>
                <a:latin typeface="Arial" panose="020B0604020202020204" pitchFamily="34" charset="0"/>
                <a:cs typeface="Arial" panose="020B0604020202020204" pitchFamily="34" charset="0"/>
              </a:rPr>
              <a:t>What we Recognise Needs to Improve</a:t>
            </a:r>
            <a:endParaRPr lang="en-US" sz="2200">
              <a:solidFill>
                <a:srgbClr val="464646"/>
              </a:solidFill>
              <a:latin typeface="Arial" panose="020B0604020202020204" pitchFamily="34" charset="0"/>
              <a:cs typeface="Arial" panose="020B0604020202020204" pitchFamily="34" charset="0"/>
            </a:endParaRPr>
          </a:p>
          <a:p>
            <a:pPr>
              <a:buClr>
                <a:srgbClr val="89B358"/>
              </a:buClr>
            </a:pPr>
            <a:endParaRPr lang="en-GB" sz="1400" b="1">
              <a:solidFill>
                <a:srgbClr val="464646"/>
              </a:solidFill>
              <a:latin typeface="Arial" panose="020B0604020202020204" pitchFamily="34" charset="0"/>
              <a:cs typeface="Arial" panose="020B0604020202020204" pitchFamily="34" charset="0"/>
            </a:endParaRP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Staff do not consistently have the time, tools or conditions needed to practice in relational, strengths-based practice ways</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Systems, processes, structures do not always enable good professional judgement or consistent practice</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Practice is not yet consistent and equitable enough across the city and has not kept pace with the model of care we want to deliver</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Staff are not always able to come together in ways that support locality-based working, learning and shared accountability.</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We need to strengthen development, confidence and capability, including how technology is used in everyday practice</a:t>
            </a:r>
          </a:p>
          <a:p>
            <a:pPr>
              <a:spcAft>
                <a:spcPts val="1200"/>
              </a:spcAft>
              <a:buClr>
                <a:srgbClr val="89B358"/>
              </a:buClr>
            </a:pPr>
            <a:endParaRPr lang="en-GB" i="1">
              <a:solidFill>
                <a:srgbClr val="464646"/>
              </a:solidFill>
              <a:latin typeface="Arial" panose="020B0604020202020204" pitchFamily="34" charset="0"/>
              <a:cs typeface="Arial" panose="020B0604020202020204" pitchFamily="34" charset="0"/>
            </a:endParaRPr>
          </a:p>
        </p:txBody>
      </p:sp>
      <p:sp>
        <p:nvSpPr>
          <p:cNvPr id="10" name="Rectangle: Rounded Corners 4">
            <a:extLst>
              <a:ext uri="{FF2B5EF4-FFF2-40B4-BE49-F238E27FC236}">
                <a16:creationId xmlns:a16="http://schemas.microsoft.com/office/drawing/2014/main" id="{545F5091-9DF8-5880-6537-E232CFCE2BF6}"/>
              </a:ext>
            </a:extLst>
          </p:cNvPr>
          <p:cNvSpPr/>
          <p:nvPr/>
        </p:nvSpPr>
        <p:spPr>
          <a:xfrm>
            <a:off x="6358165" y="1404026"/>
            <a:ext cx="5222502" cy="4998953"/>
          </a:xfrm>
          <a:prstGeom prst="roundRect">
            <a:avLst>
              <a:gd name="adj" fmla="val 7785"/>
            </a:avLst>
          </a:prstGeom>
          <a:solidFill>
            <a:srgbClr val="464646"/>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360000" tIns="360000" rIns="360000" bIns="360000" rtlCol="0" anchor="t" anchorCtr="0"/>
          <a:lstStyle/>
          <a:p>
            <a:pPr marL="174625"/>
            <a:r>
              <a:rPr lang="en-US" sz="2200" b="1">
                <a:solidFill>
                  <a:schemeClr val="bg1"/>
                </a:solidFill>
                <a:latin typeface="Arial" panose="020B0604020202020204" pitchFamily="34" charset="0"/>
                <a:cs typeface="Arial" panose="020B0604020202020204" pitchFamily="34" charset="0"/>
              </a:rPr>
              <a:t>What we are Committed to Changing…</a:t>
            </a:r>
            <a:br>
              <a:rPr lang="en-US" sz="2200" b="1">
                <a:solidFill>
                  <a:schemeClr val="bg1"/>
                </a:solidFill>
                <a:latin typeface="Arial" panose="020B0604020202020204" pitchFamily="34" charset="0"/>
                <a:cs typeface="Arial" panose="020B0604020202020204" pitchFamily="34" charset="0"/>
              </a:rPr>
            </a:br>
            <a:endParaRPr lang="en-US" sz="2200" b="1">
              <a:solidFill>
                <a:schemeClr val="bg1"/>
              </a:solidFill>
              <a:latin typeface="Arial" panose="020B0604020202020204" pitchFamily="34" charset="0"/>
              <a:cs typeface="Arial" panose="020B0604020202020204" pitchFamily="34" charset="0"/>
            </a:endParaRP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support staff to work in more locally-based, neighbourhood-connected ways</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reduce avoidable hand-offs and strengthen ownership, accountability and continuity through a case worker approach</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establish a more consistent and equitable practice model across the city, grounded in relational, strengths-based practice</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invest in professional development, supervision and capability so staff can practise confidently, ethically and in a personalised way</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make technology a practical, everyday part of how people work productively and personalise support</a:t>
            </a:r>
          </a:p>
        </p:txBody>
      </p:sp>
      <p:sp>
        <p:nvSpPr>
          <p:cNvPr id="11" name="Arrow: Right 16">
            <a:extLst>
              <a:ext uri="{FF2B5EF4-FFF2-40B4-BE49-F238E27FC236}">
                <a16:creationId xmlns:a16="http://schemas.microsoft.com/office/drawing/2014/main" id="{10BF7F70-B827-0E61-EF68-AF18FCE56E5D}"/>
              </a:ext>
            </a:extLst>
          </p:cNvPr>
          <p:cNvSpPr/>
          <p:nvPr/>
        </p:nvSpPr>
        <p:spPr>
          <a:xfrm>
            <a:off x="5444012" y="3622426"/>
            <a:ext cx="1398495" cy="523220"/>
          </a:xfrm>
          <a:prstGeom prst="rightArrow">
            <a:avLst/>
          </a:prstGeom>
          <a:solidFill>
            <a:srgbClr val="92D051"/>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89B358"/>
                </a:solidFill>
              </a:ln>
              <a:solidFill>
                <a:srgbClr val="89B358"/>
              </a:solidFill>
            </a:endParaRPr>
          </a:p>
        </p:txBody>
      </p:sp>
      <p:sp>
        <p:nvSpPr>
          <p:cNvPr id="17" name="Google Shape;470;p82">
            <a:extLst>
              <a:ext uri="{FF2B5EF4-FFF2-40B4-BE49-F238E27FC236}">
                <a16:creationId xmlns:a16="http://schemas.microsoft.com/office/drawing/2014/main" id="{AD39DD13-2642-AAB4-0223-B376FB8948B9}"/>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18" name="Title 1">
            <a:extLst>
              <a:ext uri="{FF2B5EF4-FFF2-40B4-BE49-F238E27FC236}">
                <a16:creationId xmlns:a16="http://schemas.microsoft.com/office/drawing/2014/main" id="{519347C8-4CDC-20E3-CF99-BE378B46C2E9}"/>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buClr>
                <a:srgbClr val="000000"/>
              </a:buClr>
              <a:buSzPts val="1800"/>
              <a:defRPr/>
            </a:pPr>
            <a:r>
              <a:rPr lang="en-GB" sz="2500">
                <a:solidFill>
                  <a:srgbClr val="464646"/>
                </a:solidFill>
                <a:latin typeface="Georgia"/>
                <a:ea typeface="Georgia"/>
                <a:cs typeface="Arial"/>
                <a:sym typeface="Georgia"/>
              </a:rPr>
              <a:t>Our commitment to improvement: </a:t>
            </a:r>
            <a:r>
              <a:rPr lang="en-GB" sz="2500" b="1">
                <a:solidFill>
                  <a:srgbClr val="464646"/>
                </a:solidFill>
                <a:latin typeface="Georgia"/>
                <a:ea typeface="Georgia"/>
                <a:cs typeface="Arial"/>
                <a:sym typeface="Georgia"/>
              </a:rPr>
              <a:t>Our workforce</a:t>
            </a:r>
            <a:endParaRPr lang="en-GB" sz="2500" b="1">
              <a:solidFill>
                <a:srgbClr val="464646"/>
              </a:solidFill>
              <a:latin typeface="Calibri"/>
              <a:ea typeface="Georgia"/>
              <a:cs typeface="Calibri"/>
            </a:endParaRPr>
          </a:p>
        </p:txBody>
      </p:sp>
      <p:sp>
        <p:nvSpPr>
          <p:cNvPr id="2" name="Slide Number Placeholder 1">
            <a:extLst>
              <a:ext uri="{FF2B5EF4-FFF2-40B4-BE49-F238E27FC236}">
                <a16:creationId xmlns:a16="http://schemas.microsoft.com/office/drawing/2014/main" id="{50499F81-12C4-9202-8B26-7B01C9E79EF0}"/>
              </a:ext>
            </a:extLst>
          </p:cNvPr>
          <p:cNvSpPr>
            <a:spLocks noGrp="1"/>
          </p:cNvSpPr>
          <p:nvPr>
            <p:ph type="sldNum" sz="quarter" idx="12"/>
          </p:nvPr>
        </p:nvSpPr>
        <p:spPr/>
        <p:txBody>
          <a:bodyPr/>
          <a:lstStyle/>
          <a:p>
            <a:fld id="{F2F5C3A6-97E3-4CF8-BAB9-D6EE181F55AD}" type="slidenum">
              <a:rPr lang="en-GB" smtClean="0"/>
              <a:t>11</a:t>
            </a:fld>
            <a:endParaRPr lang="en-GB"/>
          </a:p>
        </p:txBody>
      </p:sp>
    </p:spTree>
    <p:extLst>
      <p:ext uri="{BB962C8B-B14F-4D97-AF65-F5344CB8AC3E}">
        <p14:creationId xmlns:p14="http://schemas.microsoft.com/office/powerpoint/2010/main" val="2885966271"/>
      </p:ext>
    </p:extLst>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8CB2A-2EE2-2EB5-07F4-E99714E118D0}"/>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8E6DC112-CFFC-9649-360F-CFDD6B53B104}"/>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2" name="Google Shape;470;p82">
            <a:extLst>
              <a:ext uri="{FF2B5EF4-FFF2-40B4-BE49-F238E27FC236}">
                <a16:creationId xmlns:a16="http://schemas.microsoft.com/office/drawing/2014/main" id="{FDB4DE68-98FA-9059-BD09-D33C6960C01A}"/>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36CBA595-D2E9-5034-9BCD-00C25550475A}"/>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buClr>
                <a:srgbClr val="000000"/>
              </a:buClr>
              <a:buSzPts val="1800"/>
              <a:defRPr/>
            </a:pPr>
            <a:r>
              <a:rPr lang="en-GB" sz="2500">
                <a:solidFill>
                  <a:srgbClr val="464646"/>
                </a:solidFill>
                <a:latin typeface="Georgia"/>
                <a:ea typeface="Georgia"/>
                <a:cs typeface="Arial"/>
                <a:sym typeface="Georgia"/>
              </a:rPr>
              <a:t>Our commitment to improvement: </a:t>
            </a:r>
            <a:r>
              <a:rPr lang="en-GB" sz="2500" b="1">
                <a:solidFill>
                  <a:srgbClr val="464646"/>
                </a:solidFill>
                <a:latin typeface="Georgia"/>
                <a:ea typeface="Georgia"/>
                <a:cs typeface="Arial"/>
                <a:sym typeface="Georgia"/>
              </a:rPr>
              <a:t>Our</a:t>
            </a:r>
            <a:r>
              <a:rPr lang="en-GB" sz="2500">
                <a:solidFill>
                  <a:srgbClr val="464646"/>
                </a:solidFill>
                <a:latin typeface="Georgia"/>
                <a:ea typeface="Georgia"/>
                <a:cs typeface="Arial"/>
                <a:sym typeface="Georgia"/>
              </a:rPr>
              <a:t> </a:t>
            </a:r>
            <a:r>
              <a:rPr lang="en-GB" sz="2500" b="1">
                <a:solidFill>
                  <a:srgbClr val="464646"/>
                </a:solidFill>
                <a:latin typeface="Georgia"/>
                <a:ea typeface="Georgia"/>
                <a:cs typeface="Arial"/>
                <a:sym typeface="Georgia"/>
              </a:rPr>
              <a:t>financial stewardship</a:t>
            </a:r>
            <a:endParaRPr lang="en-GB" sz="2500" b="1">
              <a:solidFill>
                <a:srgbClr val="464646"/>
              </a:solidFill>
              <a:latin typeface="Calibri"/>
              <a:ea typeface="Georgia"/>
              <a:cs typeface="Calibri"/>
            </a:endParaRPr>
          </a:p>
        </p:txBody>
      </p:sp>
      <p:sp>
        <p:nvSpPr>
          <p:cNvPr id="6" name="Rectangle: Rounded Corners 4">
            <a:extLst>
              <a:ext uri="{FF2B5EF4-FFF2-40B4-BE49-F238E27FC236}">
                <a16:creationId xmlns:a16="http://schemas.microsoft.com/office/drawing/2014/main" id="{910CA7FC-FD69-0DAE-0FE6-557BC247B92E}"/>
              </a:ext>
            </a:extLst>
          </p:cNvPr>
          <p:cNvSpPr/>
          <p:nvPr/>
        </p:nvSpPr>
        <p:spPr>
          <a:xfrm>
            <a:off x="781423" y="1404025"/>
            <a:ext cx="5146930" cy="4969709"/>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360000" tIns="360000" rIns="360000" bIns="360000" rtlCol="0" anchor="t" anchorCtr="0"/>
          <a:lstStyle/>
          <a:p>
            <a:pPr>
              <a:buClr>
                <a:srgbClr val="89B358"/>
              </a:buClr>
            </a:pPr>
            <a:r>
              <a:rPr lang="en-US" sz="2200" b="1">
                <a:solidFill>
                  <a:srgbClr val="464646"/>
                </a:solidFill>
                <a:latin typeface="Arial" panose="020B0604020202020204" pitchFamily="34" charset="0"/>
                <a:cs typeface="Arial" panose="020B0604020202020204" pitchFamily="34" charset="0"/>
              </a:rPr>
              <a:t>What we Recognise Needs to Improve</a:t>
            </a:r>
          </a:p>
          <a:p>
            <a:pPr>
              <a:buClr>
                <a:srgbClr val="89B358"/>
              </a:buClr>
            </a:pPr>
            <a:endParaRPr lang="en-US" sz="1400">
              <a:solidFill>
                <a:srgbClr val="464646"/>
              </a:solidFill>
              <a:latin typeface="Arial" panose="020B0604020202020204" pitchFamily="34" charset="0"/>
              <a:cs typeface="Arial" panose="020B0604020202020204" pitchFamily="34" charset="0"/>
            </a:endParaRP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Demand has grown faster than our ability to respond sustainably</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We have relied too heavily on short-term measures to manage financial pressure, rather than consistently redesigning demand and pathways</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We do not yet have a strong enough line of sight between demand, spend, quality and outcomes</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Financial management has too often been driven by immediate pressure rather than long-term system redesign and best value</a:t>
            </a:r>
          </a:p>
          <a:p>
            <a:pPr>
              <a:spcAft>
                <a:spcPts val="1200"/>
              </a:spcAft>
              <a:buClr>
                <a:srgbClr val="89B358"/>
              </a:buClr>
            </a:pPr>
            <a:endParaRPr lang="en-GB" i="1">
              <a:solidFill>
                <a:srgbClr val="464646"/>
              </a:solidFill>
              <a:latin typeface="Arial" panose="020B0604020202020204" pitchFamily="34" charset="0"/>
              <a:cs typeface="Arial" panose="020B0604020202020204" pitchFamily="34" charset="0"/>
            </a:endParaRPr>
          </a:p>
        </p:txBody>
      </p:sp>
      <p:sp>
        <p:nvSpPr>
          <p:cNvPr id="7" name="Rectangle: Rounded Corners 4">
            <a:extLst>
              <a:ext uri="{FF2B5EF4-FFF2-40B4-BE49-F238E27FC236}">
                <a16:creationId xmlns:a16="http://schemas.microsoft.com/office/drawing/2014/main" id="{AD29CADC-89AA-852A-E47F-6A973017A7F6}"/>
              </a:ext>
            </a:extLst>
          </p:cNvPr>
          <p:cNvSpPr/>
          <p:nvPr/>
        </p:nvSpPr>
        <p:spPr>
          <a:xfrm>
            <a:off x="6358165" y="1404026"/>
            <a:ext cx="5222502" cy="4998953"/>
          </a:xfrm>
          <a:prstGeom prst="roundRect">
            <a:avLst>
              <a:gd name="adj" fmla="val 7785"/>
            </a:avLst>
          </a:prstGeom>
          <a:solidFill>
            <a:srgbClr val="464646"/>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360000" tIns="360000" rIns="360000" bIns="360000" rtlCol="0" anchor="t" anchorCtr="0"/>
          <a:lstStyle/>
          <a:p>
            <a:pPr marL="174625"/>
            <a:r>
              <a:rPr lang="en-US" sz="2200" b="1">
                <a:solidFill>
                  <a:schemeClr val="bg1"/>
                </a:solidFill>
                <a:latin typeface="Arial"/>
                <a:cs typeface="Arial"/>
              </a:rPr>
              <a:t>What we are Committed to Changing…</a:t>
            </a:r>
            <a:br>
              <a:rPr lang="en-US" sz="2200" b="1">
                <a:latin typeface="Arial" panose="020B0604020202020204" pitchFamily="34" charset="0"/>
                <a:cs typeface="Arial" panose="020B0604020202020204" pitchFamily="34" charset="0"/>
              </a:rPr>
            </a:br>
            <a:endParaRPr lang="en-US" sz="2200" b="1">
              <a:solidFill>
                <a:schemeClr val="bg1"/>
              </a:solidFill>
              <a:latin typeface="Arial" panose="020B0604020202020204" pitchFamily="34" charset="0"/>
              <a:cs typeface="Arial" panose="020B0604020202020204" pitchFamily="34" charset="0"/>
            </a:endParaRP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Strengthen financial stewardship through linking demand, activity, cost and outcomes</a:t>
            </a:r>
          </a:p>
          <a:p>
            <a:pPr marL="285750" indent="-285750">
              <a:buClr>
                <a:schemeClr val="accent6"/>
              </a:buClr>
              <a:buFont typeface="Arial" panose="020B0604020202020204" pitchFamily="34" charset="0"/>
              <a:buChar char="•"/>
            </a:pPr>
            <a:r>
              <a:rPr lang="en-GB" sz="1400">
                <a:latin typeface="Arial"/>
                <a:cs typeface="Arial"/>
              </a:rPr>
              <a:t>Strengthen budget manager accountability, ensuring cost drivers are understood and actively managed</a:t>
            </a:r>
          </a:p>
          <a:p>
            <a:pPr marL="285750" indent="-285750">
              <a:buClr>
                <a:schemeClr val="accent6"/>
              </a:buClr>
              <a:buFont typeface="Arial" panose="020B0604020202020204" pitchFamily="34" charset="0"/>
              <a:buChar char="•"/>
            </a:pPr>
            <a:r>
              <a:rPr lang="en-GB" sz="1400">
                <a:latin typeface="Arial"/>
                <a:cs typeface="Arial"/>
              </a:rPr>
              <a:t>Support earlier, preventative approaches to reduce avoidable escalation and long-term pressure – enabling independence and preventing harm</a:t>
            </a:r>
          </a:p>
          <a:p>
            <a:pPr marL="285750" indent="-285750">
              <a:buClr>
                <a:schemeClr val="accent6"/>
              </a:buClr>
              <a:buFont typeface="Arial" panose="020B0604020202020204" pitchFamily="34" charset="0"/>
              <a:buChar char="•"/>
            </a:pPr>
            <a:r>
              <a:rPr lang="en-GB" sz="1400">
                <a:latin typeface="Arial"/>
                <a:cs typeface="Arial"/>
              </a:rPr>
              <a:t>Seek to align resources to support that makes the greatest difference to people’s wellbeing and outcomes</a:t>
            </a:r>
            <a:endParaRPr lang="en-GB" sz="1400">
              <a:latin typeface="Arial" panose="020B0604020202020204" pitchFamily="34" charset="0"/>
              <a:cs typeface="Arial" panose="020B0604020202020204" pitchFamily="34" charset="0"/>
            </a:endParaRP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Move from short-term fixes to more sustainable financial planning, through service redesign, market shaping and better use of data</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Measure what matters – defining success by better lives, not just activity or cost</a:t>
            </a:r>
          </a:p>
        </p:txBody>
      </p:sp>
      <p:sp>
        <p:nvSpPr>
          <p:cNvPr id="10" name="Arrow: Right 16">
            <a:extLst>
              <a:ext uri="{FF2B5EF4-FFF2-40B4-BE49-F238E27FC236}">
                <a16:creationId xmlns:a16="http://schemas.microsoft.com/office/drawing/2014/main" id="{050D220E-696F-C2C5-8C96-25B851000E80}"/>
              </a:ext>
            </a:extLst>
          </p:cNvPr>
          <p:cNvSpPr/>
          <p:nvPr/>
        </p:nvSpPr>
        <p:spPr>
          <a:xfrm>
            <a:off x="5444012" y="3622426"/>
            <a:ext cx="1398495" cy="523220"/>
          </a:xfrm>
          <a:prstGeom prst="rightArrow">
            <a:avLst/>
          </a:prstGeom>
          <a:solidFill>
            <a:srgbClr val="92D051"/>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89B358"/>
                </a:solidFill>
              </a:ln>
              <a:solidFill>
                <a:srgbClr val="89B358"/>
              </a:solidFill>
            </a:endParaRPr>
          </a:p>
        </p:txBody>
      </p:sp>
      <p:sp>
        <p:nvSpPr>
          <p:cNvPr id="4" name="Slide Number Placeholder 3">
            <a:extLst>
              <a:ext uri="{FF2B5EF4-FFF2-40B4-BE49-F238E27FC236}">
                <a16:creationId xmlns:a16="http://schemas.microsoft.com/office/drawing/2014/main" id="{57B40588-9450-3632-75BB-13CB7C06E8ED}"/>
              </a:ext>
            </a:extLst>
          </p:cNvPr>
          <p:cNvSpPr>
            <a:spLocks noGrp="1"/>
          </p:cNvSpPr>
          <p:nvPr>
            <p:ph type="sldNum" sz="quarter" idx="12"/>
          </p:nvPr>
        </p:nvSpPr>
        <p:spPr/>
        <p:txBody>
          <a:bodyPr/>
          <a:lstStyle/>
          <a:p>
            <a:fld id="{F2F5C3A6-97E3-4CF8-BAB9-D6EE181F55AD}" type="slidenum">
              <a:rPr lang="en-GB" smtClean="0"/>
              <a:t>12</a:t>
            </a:fld>
            <a:endParaRPr lang="en-GB"/>
          </a:p>
        </p:txBody>
      </p:sp>
    </p:spTree>
    <p:extLst>
      <p:ext uri="{BB962C8B-B14F-4D97-AF65-F5344CB8AC3E}">
        <p14:creationId xmlns:p14="http://schemas.microsoft.com/office/powerpoint/2010/main" val="2257658293"/>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C0133-7765-F0B7-FFB6-2661D80701F4}"/>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999706DA-12DD-8C7D-1C7D-53CCA80B0C33}"/>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2" name="Google Shape;470;p82">
            <a:extLst>
              <a:ext uri="{FF2B5EF4-FFF2-40B4-BE49-F238E27FC236}">
                <a16:creationId xmlns:a16="http://schemas.microsoft.com/office/drawing/2014/main" id="{9F4E167A-BDA6-E18A-7E75-41C50E6560D5}"/>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3949887D-C2BD-C8A5-C21D-FCEE279E8C52}"/>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buClr>
                <a:srgbClr val="000000"/>
              </a:buClr>
              <a:buSzPts val="1800"/>
              <a:defRPr/>
            </a:pPr>
            <a:r>
              <a:rPr lang="en-GB" sz="2500">
                <a:solidFill>
                  <a:srgbClr val="464646"/>
                </a:solidFill>
                <a:latin typeface="Georgia"/>
                <a:ea typeface="Georgia"/>
                <a:cs typeface="Arial"/>
                <a:sym typeface="Georgia"/>
              </a:rPr>
              <a:t>Our commitment to improvement:  </a:t>
            </a:r>
            <a:r>
              <a:rPr lang="en-GB" sz="2500" b="1">
                <a:solidFill>
                  <a:srgbClr val="464646"/>
                </a:solidFill>
                <a:latin typeface="Georgia"/>
                <a:ea typeface="Georgia"/>
                <a:cs typeface="Arial"/>
                <a:sym typeface="Georgia"/>
              </a:rPr>
              <a:t>Our local partnerships</a:t>
            </a:r>
            <a:endParaRPr lang="en-GB" sz="2500" b="1">
              <a:solidFill>
                <a:srgbClr val="464646"/>
              </a:solidFill>
              <a:latin typeface="Calibri"/>
              <a:ea typeface="Georgia"/>
              <a:cs typeface="Calibri"/>
            </a:endParaRPr>
          </a:p>
        </p:txBody>
      </p:sp>
      <p:sp>
        <p:nvSpPr>
          <p:cNvPr id="6" name="Rectangle: Rounded Corners 4">
            <a:extLst>
              <a:ext uri="{FF2B5EF4-FFF2-40B4-BE49-F238E27FC236}">
                <a16:creationId xmlns:a16="http://schemas.microsoft.com/office/drawing/2014/main" id="{CB1C3FEB-5553-27B6-3E3C-2BC4C759FCA0}"/>
              </a:ext>
            </a:extLst>
          </p:cNvPr>
          <p:cNvSpPr/>
          <p:nvPr/>
        </p:nvSpPr>
        <p:spPr>
          <a:xfrm>
            <a:off x="785344" y="1284506"/>
            <a:ext cx="5146930" cy="5248279"/>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360000" tIns="360000" rIns="360000" bIns="360000" rtlCol="0" anchor="t" anchorCtr="0"/>
          <a:lstStyle/>
          <a:p>
            <a:pPr>
              <a:buClr>
                <a:srgbClr val="89B358"/>
              </a:buClr>
            </a:pPr>
            <a:r>
              <a:rPr lang="en-US" sz="2200" b="1">
                <a:solidFill>
                  <a:srgbClr val="464646"/>
                </a:solidFill>
                <a:latin typeface="Arial" panose="020B0604020202020204" pitchFamily="34" charset="0"/>
                <a:cs typeface="Arial" panose="020B0604020202020204" pitchFamily="34" charset="0"/>
              </a:rPr>
              <a:t>What we Recognise Needs to Improve</a:t>
            </a:r>
          </a:p>
          <a:p>
            <a:pPr>
              <a:buClr>
                <a:srgbClr val="89B358"/>
              </a:buClr>
            </a:pPr>
            <a:endParaRPr lang="en-US" sz="1400">
              <a:solidFill>
                <a:srgbClr val="464646"/>
              </a:solidFill>
              <a:latin typeface="Arial" panose="020B0604020202020204" pitchFamily="34" charset="0"/>
              <a:cs typeface="Arial" panose="020B0604020202020204" pitchFamily="34" charset="0"/>
            </a:endParaRP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People do not consistently experience the wider system as joined-up around their lives</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We have experienced fragmentation between Adult Social Care, health, housing, communities and the wider partnership landscape</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Partnerships have not always delivered shared ownership of outcomes, risks and delivery</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Relationships with parts of the care market have become strained, and trust needs to be rebuilt</a:t>
            </a:r>
          </a:p>
          <a:p>
            <a:pPr marL="285750" indent="-285750">
              <a:buClr>
                <a:srgbClr val="89B358"/>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This has contributed to duplication, delays and inconsistent experiences for local people</a:t>
            </a:r>
          </a:p>
        </p:txBody>
      </p:sp>
      <p:sp>
        <p:nvSpPr>
          <p:cNvPr id="7" name="Rectangle: Rounded Corners 4">
            <a:extLst>
              <a:ext uri="{FF2B5EF4-FFF2-40B4-BE49-F238E27FC236}">
                <a16:creationId xmlns:a16="http://schemas.microsoft.com/office/drawing/2014/main" id="{51345A55-777E-C3AE-5F16-1AF9B7C9A0D9}"/>
              </a:ext>
            </a:extLst>
          </p:cNvPr>
          <p:cNvSpPr/>
          <p:nvPr/>
        </p:nvSpPr>
        <p:spPr>
          <a:xfrm>
            <a:off x="6362086" y="1284507"/>
            <a:ext cx="5222502" cy="5279162"/>
          </a:xfrm>
          <a:prstGeom prst="roundRect">
            <a:avLst>
              <a:gd name="adj" fmla="val 7785"/>
            </a:avLst>
          </a:prstGeom>
          <a:solidFill>
            <a:srgbClr val="464646"/>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360000" tIns="360000" rIns="360000" bIns="360000" rtlCol="0" anchor="t" anchorCtr="0"/>
          <a:lstStyle/>
          <a:p>
            <a:pPr marL="174625"/>
            <a:r>
              <a:rPr lang="en-US" sz="2200" b="1">
                <a:solidFill>
                  <a:schemeClr val="bg1"/>
                </a:solidFill>
                <a:latin typeface="Arial" panose="020B0604020202020204" pitchFamily="34" charset="0"/>
                <a:cs typeface="Arial" panose="020B0604020202020204" pitchFamily="34" charset="0"/>
              </a:rPr>
              <a:t>What we are Committed to Changing…</a:t>
            </a:r>
            <a:br>
              <a:rPr lang="en-US" sz="2200" b="1">
                <a:solidFill>
                  <a:schemeClr val="bg1"/>
                </a:solidFill>
                <a:latin typeface="Arial" panose="020B0604020202020204" pitchFamily="34" charset="0"/>
                <a:cs typeface="Arial" panose="020B0604020202020204" pitchFamily="34" charset="0"/>
              </a:rPr>
            </a:br>
            <a:endParaRPr lang="en-GB" sz="1400" b="1">
              <a:cs typeface="Arial" panose="020B0604020202020204" pitchFamily="34" charset="0"/>
            </a:endParaRP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strengthen integration across the Council, with partners and communities: NHS, health, VCSFE, housing and academia with the aim of working as one system around people, not organisations</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invest in our relationships with the care market: co-producing to deliver good outcomes, productively and efficiently</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develop stronger shared ownership of outcomes with partners</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invest in a city-wide approach to supporting care professionals, attracting and retaining talent</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strengthen place-based working across neighbourhoods and communities</a:t>
            </a:r>
          </a:p>
          <a:p>
            <a:pPr marL="285750" indent="-285750">
              <a:buClr>
                <a:schemeClr val="accent6"/>
              </a:buClr>
              <a:buFont typeface="Arial" panose="020B0604020202020204" pitchFamily="34" charset="0"/>
              <a:buChar char="•"/>
            </a:pPr>
            <a:r>
              <a:rPr lang="en-GB" sz="1400">
                <a:latin typeface="Arial" panose="020B0604020202020204" pitchFamily="34" charset="0"/>
                <a:cs typeface="Arial" panose="020B0604020202020204" pitchFamily="34" charset="0"/>
              </a:rPr>
              <a:t>We will align pathways to improve flow, reduce duplication and support earlier intervention</a:t>
            </a:r>
          </a:p>
        </p:txBody>
      </p:sp>
      <p:sp>
        <p:nvSpPr>
          <p:cNvPr id="10" name="Arrow: Right 16">
            <a:extLst>
              <a:ext uri="{FF2B5EF4-FFF2-40B4-BE49-F238E27FC236}">
                <a16:creationId xmlns:a16="http://schemas.microsoft.com/office/drawing/2014/main" id="{BC6B620B-0B6A-13A5-E6E1-97B1D13B7D9F}"/>
              </a:ext>
            </a:extLst>
          </p:cNvPr>
          <p:cNvSpPr/>
          <p:nvPr/>
        </p:nvSpPr>
        <p:spPr>
          <a:xfrm>
            <a:off x="5484158" y="3834796"/>
            <a:ext cx="1223683" cy="523220"/>
          </a:xfrm>
          <a:prstGeom prst="rightArrow">
            <a:avLst/>
          </a:prstGeom>
          <a:solidFill>
            <a:srgbClr val="92D051"/>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89B358"/>
                </a:solidFill>
              </a:ln>
              <a:solidFill>
                <a:srgbClr val="89B358"/>
              </a:solidFill>
            </a:endParaRPr>
          </a:p>
        </p:txBody>
      </p:sp>
      <p:sp>
        <p:nvSpPr>
          <p:cNvPr id="4" name="Slide Number Placeholder 3">
            <a:extLst>
              <a:ext uri="{FF2B5EF4-FFF2-40B4-BE49-F238E27FC236}">
                <a16:creationId xmlns:a16="http://schemas.microsoft.com/office/drawing/2014/main" id="{A1F1FF7A-1830-1E06-E05A-534F6CC6089F}"/>
              </a:ext>
            </a:extLst>
          </p:cNvPr>
          <p:cNvSpPr>
            <a:spLocks noGrp="1"/>
          </p:cNvSpPr>
          <p:nvPr>
            <p:ph type="sldNum" sz="quarter" idx="12"/>
          </p:nvPr>
        </p:nvSpPr>
        <p:spPr/>
        <p:txBody>
          <a:bodyPr/>
          <a:lstStyle/>
          <a:p>
            <a:fld id="{F2F5C3A6-97E3-4CF8-BAB9-D6EE181F55AD}" type="slidenum">
              <a:rPr lang="en-GB" smtClean="0"/>
              <a:t>13</a:t>
            </a:fld>
            <a:endParaRPr lang="en-GB"/>
          </a:p>
        </p:txBody>
      </p:sp>
    </p:spTree>
    <p:extLst>
      <p:ext uri="{BB962C8B-B14F-4D97-AF65-F5344CB8AC3E}">
        <p14:creationId xmlns:p14="http://schemas.microsoft.com/office/powerpoint/2010/main" val="2394057761"/>
      </p:ext>
    </p:extLst>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D8038-CBF1-9994-74AA-21AA04569B4B}"/>
            </a:ext>
          </a:extLst>
        </p:cNvPr>
        <p:cNvGrpSpPr/>
        <p:nvPr/>
      </p:nvGrpSpPr>
      <p:grpSpPr>
        <a:xfrm>
          <a:off x="0" y="0"/>
          <a:ext cx="0" cy="0"/>
          <a:chOff x="0" y="0"/>
          <a:chExt cx="0" cy="0"/>
        </a:xfrm>
      </p:grpSpPr>
      <p:sp>
        <p:nvSpPr>
          <p:cNvPr id="11" name="Google Shape;470;p82">
            <a:extLst>
              <a:ext uri="{FF2B5EF4-FFF2-40B4-BE49-F238E27FC236}">
                <a16:creationId xmlns:a16="http://schemas.microsoft.com/office/drawing/2014/main" id="{E31C50AC-ECA0-BDC2-B157-37119195215C}"/>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12" name="Title 1">
            <a:extLst>
              <a:ext uri="{FF2B5EF4-FFF2-40B4-BE49-F238E27FC236}">
                <a16:creationId xmlns:a16="http://schemas.microsoft.com/office/drawing/2014/main" id="{FDC66D4F-018C-5DA7-9B55-B849F61E419A}"/>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Our 2-year strategy: features of how the future ASC system will operate for people</a:t>
            </a:r>
            <a:endParaRPr lang="en-GB" sz="2500">
              <a:solidFill>
                <a:srgbClr val="464646"/>
              </a:solidFill>
              <a:latin typeface="Calibri"/>
              <a:ea typeface="Georgia"/>
              <a:cs typeface="Calibri"/>
            </a:endParaRPr>
          </a:p>
        </p:txBody>
      </p:sp>
      <p:sp>
        <p:nvSpPr>
          <p:cNvPr id="13" name="Rectangle: Rounded Corners 4">
            <a:extLst>
              <a:ext uri="{FF2B5EF4-FFF2-40B4-BE49-F238E27FC236}">
                <a16:creationId xmlns:a16="http://schemas.microsoft.com/office/drawing/2014/main" id="{C17A452B-FE44-80A8-AE6E-D6B6A83D6C08}"/>
              </a:ext>
            </a:extLst>
          </p:cNvPr>
          <p:cNvSpPr/>
          <p:nvPr/>
        </p:nvSpPr>
        <p:spPr>
          <a:xfrm>
            <a:off x="360902" y="1389790"/>
            <a:ext cx="3780000" cy="1800000"/>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b" anchorCtr="0"/>
          <a:lstStyle/>
          <a:p>
            <a:r>
              <a:rPr lang="en-GB" sz="1200" b="1">
                <a:solidFill>
                  <a:srgbClr val="464646"/>
                </a:solidFill>
                <a:latin typeface="Arial" panose="020B0604020202020204" pitchFamily="34" charset="0"/>
                <a:cs typeface="Arial" panose="020B0604020202020204" pitchFamily="34" charset="0"/>
              </a:rPr>
              <a:t>Life led, not service led</a:t>
            </a:r>
            <a:endParaRPr lang="en-GB" sz="1200">
              <a:solidFill>
                <a:srgbClr val="464646"/>
              </a:solidFill>
              <a:latin typeface="Arial" panose="020B0604020202020204" pitchFamily="34" charset="0"/>
              <a:cs typeface="Arial" panose="020B0604020202020204" pitchFamily="34" charset="0"/>
            </a:endParaRPr>
          </a:p>
          <a:p>
            <a:r>
              <a:rPr lang="en-GB" sz="1200">
                <a:solidFill>
                  <a:srgbClr val="464646"/>
                </a:solidFill>
                <a:latin typeface="Arial" panose="020B0604020202020204" pitchFamily="34" charset="0"/>
                <a:cs typeface="Arial" panose="020B0604020202020204" pitchFamily="34" charset="0"/>
              </a:rPr>
              <a:t>Starting with what matters to people who draw on care and support, their carers and families, recognising them as experts in their own lives. Support is shaped around people’s priorities and aspirations, rather than organisational convenience or predefined pathways</a:t>
            </a:r>
          </a:p>
        </p:txBody>
      </p:sp>
      <p:sp>
        <p:nvSpPr>
          <p:cNvPr id="15" name="Rectangle: Rounded Corners 4">
            <a:extLst>
              <a:ext uri="{FF2B5EF4-FFF2-40B4-BE49-F238E27FC236}">
                <a16:creationId xmlns:a16="http://schemas.microsoft.com/office/drawing/2014/main" id="{A945C020-D395-1A6A-DED9-E8311D7FA9B1}"/>
              </a:ext>
            </a:extLst>
          </p:cNvPr>
          <p:cNvSpPr/>
          <p:nvPr/>
        </p:nvSpPr>
        <p:spPr>
          <a:xfrm>
            <a:off x="4253297" y="1386911"/>
            <a:ext cx="3780000" cy="1800000"/>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nchorCtr="0"/>
          <a:lstStyle/>
          <a:p>
            <a:r>
              <a:rPr lang="en-GB" sz="1200" b="1">
                <a:solidFill>
                  <a:srgbClr val="464646"/>
                </a:solidFill>
                <a:latin typeface="Arial" panose="020B0604020202020204" pitchFamily="34" charset="0"/>
                <a:cs typeface="Arial" panose="020B0604020202020204" pitchFamily="34" charset="0"/>
              </a:rPr>
              <a:t>Closer to home and neighbourhood based</a:t>
            </a:r>
            <a:endParaRPr lang="en-GB" sz="1200">
              <a:solidFill>
                <a:srgbClr val="464646"/>
              </a:solidFill>
              <a:latin typeface="Arial" panose="020B0604020202020204" pitchFamily="34" charset="0"/>
              <a:cs typeface="Arial" panose="020B0604020202020204" pitchFamily="34" charset="0"/>
            </a:endParaRPr>
          </a:p>
          <a:p>
            <a:r>
              <a:rPr lang="en-GB" sz="1200">
                <a:solidFill>
                  <a:srgbClr val="464646"/>
                </a:solidFill>
                <a:latin typeface="Arial" panose="020B0604020202020204" pitchFamily="34" charset="0"/>
                <a:cs typeface="Arial" panose="020B0604020202020204" pitchFamily="34" charset="0"/>
              </a:rPr>
              <a:t>Organising support around where life happens, strengthening connection to place, community and relationships. Neighbourhoods are treated not just as delivery units, but as sources of resilience, belonging and support.</a:t>
            </a:r>
          </a:p>
        </p:txBody>
      </p:sp>
      <p:sp>
        <p:nvSpPr>
          <p:cNvPr id="16" name="Rectangle: Rounded Corners 4">
            <a:extLst>
              <a:ext uri="{FF2B5EF4-FFF2-40B4-BE49-F238E27FC236}">
                <a16:creationId xmlns:a16="http://schemas.microsoft.com/office/drawing/2014/main" id="{623FF1BA-AF55-4474-890D-1722424FE3D1}"/>
              </a:ext>
            </a:extLst>
          </p:cNvPr>
          <p:cNvSpPr/>
          <p:nvPr/>
        </p:nvSpPr>
        <p:spPr>
          <a:xfrm>
            <a:off x="8145692" y="1398724"/>
            <a:ext cx="3780000" cy="1800000"/>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nchorCtr="0"/>
          <a:lstStyle/>
          <a:p>
            <a:r>
              <a:rPr lang="en-GB" sz="1200" b="1">
                <a:solidFill>
                  <a:srgbClr val="464646"/>
                </a:solidFill>
                <a:latin typeface="Arial" panose="020B0604020202020204" pitchFamily="34" charset="0"/>
                <a:cs typeface="Arial" panose="020B0604020202020204" pitchFamily="34" charset="0"/>
              </a:rPr>
              <a:t>Preventative by default</a:t>
            </a:r>
            <a:endParaRPr lang="en-GB" sz="1200">
              <a:solidFill>
                <a:srgbClr val="464646"/>
              </a:solidFill>
              <a:latin typeface="Arial" panose="020B0604020202020204" pitchFamily="34" charset="0"/>
              <a:cs typeface="Arial" panose="020B0604020202020204" pitchFamily="34" charset="0"/>
            </a:endParaRPr>
          </a:p>
          <a:p>
            <a:r>
              <a:rPr lang="en-GB" sz="1200">
                <a:solidFill>
                  <a:srgbClr val="464646"/>
                </a:solidFill>
                <a:latin typeface="Arial" panose="020B0604020202020204" pitchFamily="34" charset="0"/>
                <a:cs typeface="Arial" panose="020B0604020202020204" pitchFamily="34" charset="0"/>
              </a:rPr>
              <a:t>Acting earlier and relationally to support independence, wellbeing and connection, reducing escalation, distress and avoidable dependency. Prevention here means doing the right things sooner—not withdrawing responsibility or support.</a:t>
            </a:r>
          </a:p>
        </p:txBody>
      </p:sp>
      <p:sp>
        <p:nvSpPr>
          <p:cNvPr id="17" name="Rectangle: Rounded Corners 4">
            <a:extLst>
              <a:ext uri="{FF2B5EF4-FFF2-40B4-BE49-F238E27FC236}">
                <a16:creationId xmlns:a16="http://schemas.microsoft.com/office/drawing/2014/main" id="{3620AF75-82ED-EFFC-5127-EC8E100F5BAB}"/>
              </a:ext>
            </a:extLst>
          </p:cNvPr>
          <p:cNvSpPr/>
          <p:nvPr/>
        </p:nvSpPr>
        <p:spPr>
          <a:xfrm>
            <a:off x="360902" y="3315163"/>
            <a:ext cx="3780000" cy="1800000"/>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nchorCtr="0"/>
          <a:lstStyle/>
          <a:p>
            <a:r>
              <a:rPr lang="en-GB" sz="1200" b="1">
                <a:solidFill>
                  <a:srgbClr val="464646"/>
                </a:solidFill>
                <a:latin typeface="Arial" panose="020B0604020202020204" pitchFamily="34" charset="0"/>
                <a:cs typeface="Arial" panose="020B0604020202020204" pitchFamily="34" charset="0"/>
              </a:rPr>
              <a:t>Co‑produced as standard</a:t>
            </a:r>
            <a:endParaRPr lang="en-GB" sz="1200">
              <a:solidFill>
                <a:srgbClr val="464646"/>
              </a:solidFill>
              <a:latin typeface="Arial" panose="020B0604020202020204" pitchFamily="34" charset="0"/>
              <a:cs typeface="Arial" panose="020B0604020202020204" pitchFamily="34" charset="0"/>
            </a:endParaRPr>
          </a:p>
          <a:p>
            <a:r>
              <a:rPr lang="en-GB" sz="1200">
                <a:solidFill>
                  <a:srgbClr val="464646"/>
                </a:solidFill>
                <a:latin typeface="Arial" panose="020B0604020202020204" pitchFamily="34" charset="0"/>
                <a:cs typeface="Arial" panose="020B0604020202020204" pitchFamily="34" charset="0"/>
              </a:rPr>
              <a:t>Sharing power with people who draw on care and support, carers, residents and the workforce. Decisions are made </a:t>
            </a:r>
            <a:r>
              <a:rPr lang="en-GB" sz="1200" i="1">
                <a:solidFill>
                  <a:srgbClr val="464646"/>
                </a:solidFill>
                <a:latin typeface="Arial" panose="020B0604020202020204" pitchFamily="34" charset="0"/>
                <a:cs typeface="Arial" panose="020B0604020202020204" pitchFamily="34" charset="0"/>
              </a:rPr>
              <a:t>with</a:t>
            </a:r>
            <a:r>
              <a:rPr lang="en-GB" sz="1200">
                <a:solidFill>
                  <a:srgbClr val="464646"/>
                </a:solidFill>
                <a:latin typeface="Arial" panose="020B0604020202020204" pitchFamily="34" charset="0"/>
                <a:cs typeface="Arial" panose="020B0604020202020204" pitchFamily="34" charset="0"/>
              </a:rPr>
              <a:t> people, not </a:t>
            </a:r>
            <a:r>
              <a:rPr lang="en-GB" sz="1200" i="1">
                <a:solidFill>
                  <a:srgbClr val="464646"/>
                </a:solidFill>
                <a:latin typeface="Arial" panose="020B0604020202020204" pitchFamily="34" charset="0"/>
                <a:cs typeface="Arial" panose="020B0604020202020204" pitchFamily="34" charset="0"/>
              </a:rPr>
              <a:t>for</a:t>
            </a:r>
            <a:r>
              <a:rPr lang="en-GB" sz="1200">
                <a:solidFill>
                  <a:srgbClr val="464646"/>
                </a:solidFill>
                <a:latin typeface="Arial" panose="020B0604020202020204" pitchFamily="34" charset="0"/>
                <a:cs typeface="Arial" panose="020B0604020202020204" pitchFamily="34" charset="0"/>
              </a:rPr>
              <a:t> them, and lived experience actively shapes how services develop and improve.</a:t>
            </a:r>
          </a:p>
        </p:txBody>
      </p:sp>
      <p:sp>
        <p:nvSpPr>
          <p:cNvPr id="18" name="Rectangle: Rounded Corners 4">
            <a:extLst>
              <a:ext uri="{FF2B5EF4-FFF2-40B4-BE49-F238E27FC236}">
                <a16:creationId xmlns:a16="http://schemas.microsoft.com/office/drawing/2014/main" id="{393B1A8F-1508-9CC7-9EF3-C71D2AFFB85F}"/>
              </a:ext>
            </a:extLst>
          </p:cNvPr>
          <p:cNvSpPr/>
          <p:nvPr/>
        </p:nvSpPr>
        <p:spPr>
          <a:xfrm>
            <a:off x="4253297" y="3341577"/>
            <a:ext cx="3780000" cy="1800000"/>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nchorCtr="0"/>
          <a:lstStyle/>
          <a:p>
            <a:r>
              <a:rPr lang="en-GB" sz="1200" b="1">
                <a:solidFill>
                  <a:srgbClr val="464646"/>
                </a:solidFill>
                <a:latin typeface="Arial" panose="020B0604020202020204" pitchFamily="34" charset="0"/>
                <a:cs typeface="Arial" panose="020B0604020202020204" pitchFamily="34" charset="0"/>
              </a:rPr>
              <a:t>Equity driven</a:t>
            </a:r>
            <a:endParaRPr lang="en-GB" sz="1200">
              <a:solidFill>
                <a:srgbClr val="464646"/>
              </a:solidFill>
              <a:latin typeface="Arial" panose="020B0604020202020204" pitchFamily="34" charset="0"/>
              <a:cs typeface="Arial" panose="020B0604020202020204" pitchFamily="34" charset="0"/>
            </a:endParaRPr>
          </a:p>
          <a:p>
            <a:r>
              <a:rPr lang="en-GB" sz="1200">
                <a:solidFill>
                  <a:srgbClr val="464646"/>
                </a:solidFill>
                <a:latin typeface="Arial" panose="020B0604020202020204" pitchFamily="34" charset="0"/>
                <a:cs typeface="Arial" panose="020B0604020202020204" pitchFamily="34" charset="0"/>
              </a:rPr>
              <a:t>Recognising that not everyone starts from the same place and that inequality shapes experience and outcomes. Effort, investment and attention are targeted where disadvantage and inequality have the greatest impact on people’s lives.</a:t>
            </a:r>
          </a:p>
        </p:txBody>
      </p:sp>
      <p:sp>
        <p:nvSpPr>
          <p:cNvPr id="19" name="Rectangle: Rounded Corners 4">
            <a:extLst>
              <a:ext uri="{FF2B5EF4-FFF2-40B4-BE49-F238E27FC236}">
                <a16:creationId xmlns:a16="http://schemas.microsoft.com/office/drawing/2014/main" id="{4B589A16-F8D9-F331-F0DE-FAE0F90C5CE5}"/>
              </a:ext>
            </a:extLst>
          </p:cNvPr>
          <p:cNvSpPr/>
          <p:nvPr/>
        </p:nvSpPr>
        <p:spPr>
          <a:xfrm>
            <a:off x="8145692" y="3320794"/>
            <a:ext cx="3780000" cy="1800000"/>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nchorCtr="0"/>
          <a:lstStyle/>
          <a:p>
            <a:r>
              <a:rPr lang="en-GB" sz="1200" b="1">
                <a:solidFill>
                  <a:srgbClr val="464646"/>
                </a:solidFill>
                <a:latin typeface="Arial" panose="020B0604020202020204" pitchFamily="34" charset="0"/>
                <a:cs typeface="Arial" panose="020B0604020202020204" pitchFamily="34" charset="0"/>
              </a:rPr>
              <a:t>Relational, safe and humane</a:t>
            </a:r>
            <a:endParaRPr lang="en-GB" sz="1200">
              <a:solidFill>
                <a:srgbClr val="464646"/>
              </a:solidFill>
              <a:latin typeface="Arial" panose="020B0604020202020204" pitchFamily="34" charset="0"/>
              <a:cs typeface="Arial" panose="020B0604020202020204" pitchFamily="34" charset="0"/>
            </a:endParaRPr>
          </a:p>
          <a:p>
            <a:r>
              <a:rPr lang="en-GB" sz="1200">
                <a:solidFill>
                  <a:srgbClr val="464646"/>
                </a:solidFill>
                <a:latin typeface="Arial" panose="020B0604020202020204" pitchFamily="34" charset="0"/>
                <a:cs typeface="Arial" panose="020B0604020202020204" pitchFamily="34" charset="0"/>
              </a:rPr>
              <a:t>Valuing relationships, continuity and trust as essential conditions for good outcomes. Safeguarding and stewardship are exercised ethically, transparently and proportionately, with dignity and humanity at their core.</a:t>
            </a:r>
          </a:p>
        </p:txBody>
      </p:sp>
      <p:sp>
        <p:nvSpPr>
          <p:cNvPr id="20" name="Rectangle: Rounded Corners 4">
            <a:extLst>
              <a:ext uri="{FF2B5EF4-FFF2-40B4-BE49-F238E27FC236}">
                <a16:creationId xmlns:a16="http://schemas.microsoft.com/office/drawing/2014/main" id="{D9FCFDBE-9862-B0A9-5FFD-D255F7BDD0C4}"/>
              </a:ext>
            </a:extLst>
          </p:cNvPr>
          <p:cNvSpPr/>
          <p:nvPr/>
        </p:nvSpPr>
        <p:spPr>
          <a:xfrm>
            <a:off x="360902" y="5305049"/>
            <a:ext cx="11532992" cy="921868"/>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nchorCtr="0"/>
          <a:lstStyle/>
          <a:p>
            <a:r>
              <a:rPr lang="en-GB" sz="1200" b="1">
                <a:solidFill>
                  <a:srgbClr val="464646"/>
                </a:solidFill>
                <a:latin typeface="Arial" panose="020B0604020202020204" pitchFamily="34" charset="0"/>
                <a:cs typeface="Arial" panose="020B0604020202020204" pitchFamily="34" charset="0"/>
              </a:rPr>
              <a:t>Financially responsible and sustainable</a:t>
            </a:r>
            <a:endParaRPr lang="en-GB" sz="1200">
              <a:solidFill>
                <a:srgbClr val="464646"/>
              </a:solidFill>
              <a:latin typeface="Arial" panose="020B0604020202020204" pitchFamily="34" charset="0"/>
              <a:cs typeface="Arial" panose="020B0604020202020204" pitchFamily="34" charset="0"/>
            </a:endParaRPr>
          </a:p>
          <a:p>
            <a:r>
              <a:rPr lang="en-GB" sz="1200">
                <a:solidFill>
                  <a:srgbClr val="464646"/>
                </a:solidFill>
                <a:latin typeface="Arial" panose="020B0604020202020204" pitchFamily="34" charset="0"/>
                <a:cs typeface="Arial" panose="020B0604020202020204" pitchFamily="34" charset="0"/>
              </a:rPr>
              <a:t>Using public money wisely to improve lives and reduce long‑term pressure, recognising that sustainability is achieved through good design, early support and humane practice - not short‑term cost control that shifts risk elsewhere.</a:t>
            </a:r>
          </a:p>
        </p:txBody>
      </p:sp>
      <p:sp>
        <p:nvSpPr>
          <p:cNvPr id="4" name="Slide Number Placeholder 3">
            <a:extLst>
              <a:ext uri="{FF2B5EF4-FFF2-40B4-BE49-F238E27FC236}">
                <a16:creationId xmlns:a16="http://schemas.microsoft.com/office/drawing/2014/main" id="{1D52F8BF-4B25-051E-F74B-3E86C76875DA}"/>
              </a:ext>
            </a:extLst>
          </p:cNvPr>
          <p:cNvSpPr>
            <a:spLocks noGrp="1"/>
          </p:cNvSpPr>
          <p:nvPr>
            <p:ph type="sldNum" sz="quarter" idx="12"/>
          </p:nvPr>
        </p:nvSpPr>
        <p:spPr/>
        <p:txBody>
          <a:bodyPr/>
          <a:lstStyle/>
          <a:p>
            <a:fld id="{F2F5C3A6-97E3-4CF8-BAB9-D6EE181F55AD}" type="slidenum">
              <a:rPr lang="en-GB" smtClean="0"/>
              <a:t>14</a:t>
            </a:fld>
            <a:endParaRPr lang="en-GB"/>
          </a:p>
        </p:txBody>
      </p:sp>
    </p:spTree>
    <p:extLst>
      <p:ext uri="{BB962C8B-B14F-4D97-AF65-F5344CB8AC3E}">
        <p14:creationId xmlns:p14="http://schemas.microsoft.com/office/powerpoint/2010/main" val="1454824093"/>
      </p:ext>
    </p:extLst>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49876078-CFC4-F025-CEC1-7364AF39B7D7}"/>
            </a:ext>
          </a:extLst>
        </p:cNvPr>
        <p:cNvGrpSpPr/>
        <p:nvPr/>
      </p:nvGrpSpPr>
      <p:grpSpPr>
        <a:xfrm>
          <a:off x="0" y="0"/>
          <a:ext cx="0" cy="0"/>
          <a:chOff x="0" y="0"/>
          <a:chExt cx="0" cy="0"/>
        </a:xfrm>
      </p:grpSpPr>
      <p:sp>
        <p:nvSpPr>
          <p:cNvPr id="410" name="Google Shape;410;p1">
            <a:extLst>
              <a:ext uri="{FF2B5EF4-FFF2-40B4-BE49-F238E27FC236}">
                <a16:creationId xmlns:a16="http://schemas.microsoft.com/office/drawing/2014/main" id="{1207BEFC-62A1-825C-B8C6-B48D5FF8166F}"/>
              </a:ext>
            </a:extLst>
          </p:cNvPr>
          <p:cNvSpPr txBox="1">
            <a:spLocks noGrp="1"/>
          </p:cNvSpPr>
          <p:nvPr>
            <p:ph type="sldNum" idx="4294967295"/>
          </p:nvPr>
        </p:nvSpPr>
        <p:spPr>
          <a:xfrm>
            <a:off x="11409045" y="6333135"/>
            <a:ext cx="731600" cy="524800"/>
          </a:xfrm>
          <a:prstGeom prst="rect">
            <a:avLst/>
          </a:prstGeom>
          <a:noFill/>
          <a:ln>
            <a:noFill/>
          </a:ln>
        </p:spPr>
        <p:txBody>
          <a:bodyPr spcFirstLastPara="1" vert="horz" wrap="square" lIns="0" tIns="0" rIns="0" bIns="0" rtlCol="0" anchor="b" anchorCtr="0">
            <a:noAutofit/>
          </a:bodyPr>
          <a:lstStyle/>
          <a:p>
            <a:pPr>
              <a:buSzPts val="600"/>
            </a:pPr>
            <a:fld id="{00000000-1234-1234-1234-123412341234}" type="slidenum">
              <a:rPr lang="en-GB" smtClean="0"/>
              <a:pPr>
                <a:buSzPts val="600"/>
              </a:pPr>
              <a:t>15</a:t>
            </a:fld>
            <a:endParaRPr lang="en-GB"/>
          </a:p>
        </p:txBody>
      </p:sp>
      <p:sp>
        <p:nvSpPr>
          <p:cNvPr id="412" name="Google Shape;412;p1">
            <a:extLst>
              <a:ext uri="{FF2B5EF4-FFF2-40B4-BE49-F238E27FC236}">
                <a16:creationId xmlns:a16="http://schemas.microsoft.com/office/drawing/2014/main" id="{597DD75D-C017-E200-946B-296CCEF2A6BC}"/>
              </a:ext>
            </a:extLst>
          </p:cNvPr>
          <p:cNvSpPr txBox="1"/>
          <p:nvPr/>
        </p:nvSpPr>
        <p:spPr>
          <a:xfrm>
            <a:off x="711199" y="1270000"/>
            <a:ext cx="6976477" cy="2058987"/>
          </a:xfrm>
          <a:prstGeom prst="rect">
            <a:avLst/>
          </a:prstGeom>
          <a:noFill/>
          <a:ln>
            <a:noFill/>
          </a:ln>
        </p:spPr>
        <p:txBody>
          <a:bodyPr spcFirstLastPara="1" wrap="square" lIns="0" tIns="0" rIns="0" bIns="0" anchor="b" anchorCtr="0">
            <a:noAutofit/>
          </a:bodyPr>
          <a:lstStyle/>
          <a:p>
            <a:pPr>
              <a:lnSpc>
                <a:spcPct val="85000"/>
              </a:lnSpc>
              <a:buSzPts val="3000"/>
            </a:pPr>
            <a:endParaRPr lang="en-GB" sz="4000">
              <a:solidFill>
                <a:srgbClr val="FFFFFF"/>
              </a:solidFill>
              <a:latin typeface="Georgia"/>
              <a:ea typeface="Georgia"/>
              <a:cs typeface="Georgia"/>
            </a:endParaRPr>
          </a:p>
        </p:txBody>
      </p:sp>
      <p:sp>
        <p:nvSpPr>
          <p:cNvPr id="2" name="Google Shape;412;p1">
            <a:extLst>
              <a:ext uri="{FF2B5EF4-FFF2-40B4-BE49-F238E27FC236}">
                <a16:creationId xmlns:a16="http://schemas.microsoft.com/office/drawing/2014/main" id="{99FF0BC1-5F5F-A93A-607C-0A1E26F9313F}"/>
              </a:ext>
            </a:extLst>
          </p:cNvPr>
          <p:cNvSpPr txBox="1"/>
          <p:nvPr/>
        </p:nvSpPr>
        <p:spPr>
          <a:xfrm>
            <a:off x="720071" y="475989"/>
            <a:ext cx="6156718" cy="2414587"/>
          </a:xfrm>
          <a:prstGeom prst="rect">
            <a:avLst/>
          </a:prstGeom>
          <a:noFill/>
          <a:ln>
            <a:noFill/>
          </a:ln>
        </p:spPr>
        <p:txBody>
          <a:bodyPr spcFirstLastPara="1" wrap="square" lIns="0" tIns="0" rIns="0" bIns="0" anchor="b" anchorCtr="0">
            <a:noAutofit/>
          </a:bodyPr>
          <a:lstStyle/>
          <a:p>
            <a:pPr>
              <a:lnSpc>
                <a:spcPct val="85000"/>
              </a:lnSpc>
              <a:buSzPts val="3000"/>
            </a:pPr>
            <a:r>
              <a:rPr lang="en-GB" sz="3600">
                <a:solidFill>
                  <a:srgbClr val="FFFFFF"/>
                </a:solidFill>
                <a:latin typeface="Georgia"/>
                <a:ea typeface="Georgia"/>
                <a:cs typeface="Georgia"/>
              </a:rPr>
              <a:t>3. Designing the Adult Social Care Target Operating Model: overview</a:t>
            </a:r>
          </a:p>
        </p:txBody>
      </p:sp>
    </p:spTree>
    <p:extLst>
      <p:ext uri="{BB962C8B-B14F-4D97-AF65-F5344CB8AC3E}">
        <p14:creationId xmlns:p14="http://schemas.microsoft.com/office/powerpoint/2010/main" val="339413374"/>
      </p:ext>
    </p:extLst>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6C697-9C32-2734-B305-45A45A0EC6AA}"/>
            </a:ext>
          </a:extLst>
        </p:cNvPr>
        <p:cNvGrpSpPr/>
        <p:nvPr/>
      </p:nvGrpSpPr>
      <p:grpSpPr>
        <a:xfrm>
          <a:off x="0" y="0"/>
          <a:ext cx="0" cy="0"/>
          <a:chOff x="0" y="0"/>
          <a:chExt cx="0" cy="0"/>
        </a:xfrm>
      </p:grpSpPr>
      <p:sp>
        <p:nvSpPr>
          <p:cNvPr id="6" name="Isosceles Triangle 5">
            <a:extLst>
              <a:ext uri="{FF2B5EF4-FFF2-40B4-BE49-F238E27FC236}">
                <a16:creationId xmlns:a16="http://schemas.microsoft.com/office/drawing/2014/main" id="{068D5210-8A59-0FCD-902C-E5A5850977C5}"/>
              </a:ext>
            </a:extLst>
          </p:cNvPr>
          <p:cNvSpPr/>
          <p:nvPr/>
        </p:nvSpPr>
        <p:spPr>
          <a:xfrm>
            <a:off x="8263054" y="1858780"/>
            <a:ext cx="2062975" cy="1917426"/>
          </a:xfrm>
          <a:prstGeom prst="triangle">
            <a:avLst>
              <a:gd name="adj" fmla="val 52160"/>
            </a:avLst>
          </a:prstGeom>
          <a:solidFill>
            <a:schemeClr val="accent6"/>
          </a:solidFill>
          <a:ln cap="rnd">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8" name="Trapezium 7">
            <a:extLst>
              <a:ext uri="{FF2B5EF4-FFF2-40B4-BE49-F238E27FC236}">
                <a16:creationId xmlns:a16="http://schemas.microsoft.com/office/drawing/2014/main" id="{A94BAB25-F868-C34C-B0CA-FD6B45ED9BBB}"/>
              </a:ext>
            </a:extLst>
          </p:cNvPr>
          <p:cNvSpPr/>
          <p:nvPr/>
        </p:nvSpPr>
        <p:spPr>
          <a:xfrm>
            <a:off x="6906250" y="3959648"/>
            <a:ext cx="4756862" cy="2219107"/>
          </a:xfrm>
          <a:prstGeom prst="trapezoid">
            <a:avLst>
              <a:gd name="adj" fmla="val 58132"/>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accent6"/>
              </a:solidFill>
            </a:endParaRPr>
          </a:p>
        </p:txBody>
      </p:sp>
      <p:sp>
        <p:nvSpPr>
          <p:cNvPr id="9" name="Isosceles Triangle 8">
            <a:extLst>
              <a:ext uri="{FF2B5EF4-FFF2-40B4-BE49-F238E27FC236}">
                <a16:creationId xmlns:a16="http://schemas.microsoft.com/office/drawing/2014/main" id="{1B0305EE-D174-34D7-94C1-0C307106367D}"/>
              </a:ext>
            </a:extLst>
          </p:cNvPr>
          <p:cNvSpPr/>
          <p:nvPr/>
        </p:nvSpPr>
        <p:spPr>
          <a:xfrm>
            <a:off x="8660552" y="2026947"/>
            <a:ext cx="1294143" cy="1206924"/>
          </a:xfrm>
          <a:prstGeom prst="triangle">
            <a:avLst>
              <a:gd name="adj" fmla="val 52135"/>
            </a:avLst>
          </a:prstGeom>
          <a:solidFill>
            <a:schemeClr val="bg1">
              <a:alpha val="50000"/>
            </a:schemeClr>
          </a:solidFill>
          <a:ln w="222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tIns="0" rtlCol="0" anchor="b" anchorCtr="0"/>
          <a:lstStyle/>
          <a:p>
            <a:pPr algn="ctr"/>
            <a:r>
              <a:rPr lang="en-GB" sz="1400">
                <a:solidFill>
                  <a:srgbClr val="464646"/>
                </a:solidFill>
                <a:latin typeface="Arial" panose="020B0604020202020204" pitchFamily="34" charset="0"/>
                <a:cs typeface="Arial" panose="020B0604020202020204" pitchFamily="34" charset="0"/>
              </a:rPr>
              <a:t>Vision</a:t>
            </a:r>
          </a:p>
          <a:p>
            <a:pPr algn="ctr"/>
            <a:r>
              <a:rPr lang="en-GB" sz="1400">
                <a:solidFill>
                  <a:srgbClr val="464646"/>
                </a:solidFill>
                <a:latin typeface="Arial" panose="020B0604020202020204" pitchFamily="34" charset="0"/>
                <a:cs typeface="Arial" panose="020B0604020202020204" pitchFamily="34" charset="0"/>
              </a:rPr>
              <a:t>Outcomes</a:t>
            </a:r>
          </a:p>
          <a:p>
            <a:pPr algn="ctr"/>
            <a:r>
              <a:rPr lang="en-GB" sz="1400">
                <a:solidFill>
                  <a:srgbClr val="464646"/>
                </a:solidFill>
                <a:latin typeface="Arial" panose="020B0604020202020204" pitchFamily="34" charset="0"/>
                <a:cs typeface="Arial" panose="020B0604020202020204" pitchFamily="34" charset="0"/>
              </a:rPr>
              <a:t>Objectives</a:t>
            </a:r>
          </a:p>
        </p:txBody>
      </p:sp>
      <p:sp>
        <p:nvSpPr>
          <p:cNvPr id="11" name="Trapezium 10">
            <a:extLst>
              <a:ext uri="{FF2B5EF4-FFF2-40B4-BE49-F238E27FC236}">
                <a16:creationId xmlns:a16="http://schemas.microsoft.com/office/drawing/2014/main" id="{25252BF7-B5BA-81DA-3C9B-09EA994DA068}"/>
              </a:ext>
            </a:extLst>
          </p:cNvPr>
          <p:cNvSpPr/>
          <p:nvPr/>
        </p:nvSpPr>
        <p:spPr>
          <a:xfrm>
            <a:off x="7356845" y="4053336"/>
            <a:ext cx="3867268" cy="1548170"/>
          </a:xfrm>
          <a:prstGeom prst="trapezoid">
            <a:avLst>
              <a:gd name="adj" fmla="val 58132"/>
            </a:avLst>
          </a:prstGeom>
          <a:solidFill>
            <a:schemeClr val="bg1">
              <a:alpha val="50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p>
            <a:pPr algn="ctr"/>
            <a:r>
              <a:rPr lang="en-GB" sz="1400">
                <a:solidFill>
                  <a:srgbClr val="464646"/>
                </a:solidFill>
                <a:latin typeface="Arial" panose="020B0604020202020204" pitchFamily="34" charset="0"/>
                <a:cs typeface="Arial" panose="020B0604020202020204" pitchFamily="34" charset="0"/>
              </a:rPr>
              <a:t>Leadership &amp; governance</a:t>
            </a:r>
          </a:p>
          <a:p>
            <a:pPr algn="ctr"/>
            <a:r>
              <a:rPr lang="en-GB" sz="1400">
                <a:solidFill>
                  <a:srgbClr val="464646"/>
                </a:solidFill>
                <a:latin typeface="Arial" panose="020B0604020202020204" pitchFamily="34" charset="0"/>
                <a:cs typeface="Arial" panose="020B0604020202020204" pitchFamily="34" charset="0"/>
              </a:rPr>
              <a:t>Performance &amp; analytics</a:t>
            </a:r>
          </a:p>
          <a:p>
            <a:pPr algn="ctr"/>
            <a:r>
              <a:rPr lang="en-GB" sz="1400">
                <a:solidFill>
                  <a:srgbClr val="464646"/>
                </a:solidFill>
                <a:latin typeface="Arial" panose="020B0604020202020204" pitchFamily="34" charset="0"/>
                <a:cs typeface="Arial" panose="020B0604020202020204" pitchFamily="34" charset="0"/>
              </a:rPr>
              <a:t>Practice &amp; processes</a:t>
            </a:r>
          </a:p>
          <a:p>
            <a:pPr algn="ctr"/>
            <a:r>
              <a:rPr lang="en-GB" sz="1400">
                <a:solidFill>
                  <a:srgbClr val="464646"/>
                </a:solidFill>
                <a:latin typeface="Arial" panose="020B0604020202020204" pitchFamily="34" charset="0"/>
                <a:cs typeface="Arial" panose="020B0604020202020204" pitchFamily="34" charset="0"/>
              </a:rPr>
              <a:t>Workforce structure &amp; capabilities</a:t>
            </a:r>
          </a:p>
          <a:p>
            <a:pPr algn="ctr"/>
            <a:r>
              <a:rPr lang="en-GB" sz="1400">
                <a:solidFill>
                  <a:srgbClr val="464646"/>
                </a:solidFill>
                <a:latin typeface="Arial" panose="020B0604020202020204" pitchFamily="34" charset="0"/>
                <a:cs typeface="Arial" panose="020B0604020202020204" pitchFamily="34" charset="0"/>
              </a:rPr>
              <a:t>Technology and Data</a:t>
            </a:r>
          </a:p>
          <a:p>
            <a:pPr algn="ctr"/>
            <a:r>
              <a:rPr lang="en-GB" sz="1400">
                <a:solidFill>
                  <a:srgbClr val="464646"/>
                </a:solidFill>
                <a:latin typeface="Arial" panose="020B0604020202020204" pitchFamily="34" charset="0"/>
                <a:cs typeface="Arial" panose="020B0604020202020204" pitchFamily="34" charset="0"/>
              </a:rPr>
              <a:t>Culture and behaviours</a:t>
            </a:r>
          </a:p>
          <a:p>
            <a:pPr algn="ctr"/>
            <a:endParaRPr lang="en-GB" sz="1400">
              <a:solidFill>
                <a:srgbClr val="464646"/>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16E0C657-1707-0F06-34E0-EE83EB42E1BE}"/>
              </a:ext>
            </a:extLst>
          </p:cNvPr>
          <p:cNvSpPr txBox="1"/>
          <p:nvPr/>
        </p:nvSpPr>
        <p:spPr>
          <a:xfrm>
            <a:off x="7132399" y="5736242"/>
            <a:ext cx="4091714" cy="307777"/>
          </a:xfrm>
          <a:prstGeom prst="rect">
            <a:avLst/>
          </a:prstGeom>
          <a:noFill/>
        </p:spPr>
        <p:txBody>
          <a:bodyPr wrap="square" rtlCol="0">
            <a:spAutoFit/>
          </a:bodyPr>
          <a:lstStyle/>
          <a:p>
            <a:pPr algn="ctr"/>
            <a:r>
              <a:rPr lang="en-GB" sz="1400" b="1">
                <a:solidFill>
                  <a:srgbClr val="464646"/>
                </a:solidFill>
                <a:latin typeface="Arial" panose="020B0604020202020204" pitchFamily="34" charset="0"/>
                <a:cs typeface="Arial" panose="020B0604020202020204" pitchFamily="34" charset="0"/>
              </a:rPr>
              <a:t>Operating model and organisational design</a:t>
            </a:r>
          </a:p>
        </p:txBody>
      </p:sp>
      <p:sp>
        <p:nvSpPr>
          <p:cNvPr id="13" name="TextBox 12">
            <a:extLst>
              <a:ext uri="{FF2B5EF4-FFF2-40B4-BE49-F238E27FC236}">
                <a16:creationId xmlns:a16="http://schemas.microsoft.com/office/drawing/2014/main" id="{E2683FF8-E9A4-15A2-8425-5519067660C5}"/>
              </a:ext>
            </a:extLst>
          </p:cNvPr>
          <p:cNvSpPr txBox="1"/>
          <p:nvPr/>
        </p:nvSpPr>
        <p:spPr>
          <a:xfrm>
            <a:off x="8501356" y="3327559"/>
            <a:ext cx="1566649" cy="307777"/>
          </a:xfrm>
          <a:prstGeom prst="rect">
            <a:avLst/>
          </a:prstGeom>
          <a:noFill/>
        </p:spPr>
        <p:txBody>
          <a:bodyPr wrap="square" rtlCol="0">
            <a:spAutoFit/>
          </a:bodyPr>
          <a:lstStyle/>
          <a:p>
            <a:pPr algn="ctr"/>
            <a:r>
              <a:rPr lang="en-GB" sz="1400" b="1">
                <a:solidFill>
                  <a:srgbClr val="464646"/>
                </a:solidFill>
                <a:latin typeface="Arial" panose="020B0604020202020204" pitchFamily="34" charset="0"/>
                <a:cs typeface="Arial" panose="020B0604020202020204" pitchFamily="34" charset="0"/>
              </a:rPr>
              <a:t>Strategy</a:t>
            </a:r>
          </a:p>
        </p:txBody>
      </p:sp>
      <p:sp>
        <p:nvSpPr>
          <p:cNvPr id="3" name="Google Shape;470;p82">
            <a:extLst>
              <a:ext uri="{FF2B5EF4-FFF2-40B4-BE49-F238E27FC236}">
                <a16:creationId xmlns:a16="http://schemas.microsoft.com/office/drawing/2014/main" id="{4ADD1AB8-C5C2-8B81-FEBA-C9FCB5D7FE8D}"/>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solidFill>
                <a:schemeClr val="accent6"/>
              </a:solidFill>
            </a:endParaRPr>
          </a:p>
        </p:txBody>
      </p:sp>
      <p:sp>
        <p:nvSpPr>
          <p:cNvPr id="5" name="Title 1">
            <a:extLst>
              <a:ext uri="{FF2B5EF4-FFF2-40B4-BE49-F238E27FC236}">
                <a16:creationId xmlns:a16="http://schemas.microsoft.com/office/drawing/2014/main" id="{B81F5600-A22A-FF80-BA98-C0004E2EAF82}"/>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Relationship between the TOM and Improvement Plan</a:t>
            </a:r>
            <a:endParaRPr lang="en-GB" sz="2500">
              <a:solidFill>
                <a:srgbClr val="464646"/>
              </a:solidFill>
              <a:latin typeface="Calibri"/>
              <a:ea typeface="Georgia"/>
              <a:cs typeface="Calibri"/>
            </a:endParaRPr>
          </a:p>
        </p:txBody>
      </p:sp>
      <p:sp>
        <p:nvSpPr>
          <p:cNvPr id="10" name="Rectangle: Rounded Corners 4">
            <a:extLst>
              <a:ext uri="{FF2B5EF4-FFF2-40B4-BE49-F238E27FC236}">
                <a16:creationId xmlns:a16="http://schemas.microsoft.com/office/drawing/2014/main" id="{666E9D36-38B6-D531-CE65-7F55B8BEB5F8}"/>
              </a:ext>
            </a:extLst>
          </p:cNvPr>
          <p:cNvSpPr/>
          <p:nvPr/>
        </p:nvSpPr>
        <p:spPr>
          <a:xfrm>
            <a:off x="528888" y="1415621"/>
            <a:ext cx="6148018" cy="2912390"/>
          </a:xfrm>
          <a:prstGeom prst="roundRect">
            <a:avLst>
              <a:gd name="adj" fmla="val 7785"/>
            </a:avLst>
          </a:prstGeom>
          <a:solidFill>
            <a:srgbClr val="464646"/>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180000" tIns="360000" rIns="180000" bIns="360000" rtlCol="0" anchor="ctr" anchorCtr="0"/>
          <a:lstStyle/>
          <a:p>
            <a:r>
              <a:rPr lang="en-GB" sz="1400">
                <a:solidFill>
                  <a:schemeClr val="bg1"/>
                </a:solidFill>
                <a:latin typeface="Arial" panose="020B0604020202020204" pitchFamily="34" charset="0"/>
                <a:cs typeface="Arial" panose="020B0604020202020204" pitchFamily="34" charset="0"/>
              </a:rPr>
              <a:t>The </a:t>
            </a:r>
            <a:r>
              <a:rPr lang="en-GB" sz="1400" b="1">
                <a:solidFill>
                  <a:schemeClr val="bg1"/>
                </a:solidFill>
                <a:latin typeface="Arial" panose="020B0604020202020204" pitchFamily="34" charset="0"/>
                <a:cs typeface="Arial" panose="020B0604020202020204" pitchFamily="34" charset="0"/>
              </a:rPr>
              <a:t>Target Operating Model </a:t>
            </a:r>
            <a:r>
              <a:rPr lang="en-GB" sz="1400">
                <a:solidFill>
                  <a:schemeClr val="bg1"/>
                </a:solidFill>
                <a:latin typeface="Arial" panose="020B0604020202020204" pitchFamily="34" charset="0"/>
                <a:cs typeface="Arial" panose="020B0604020202020204" pitchFamily="34" charset="0"/>
              </a:rPr>
              <a:t>is a blueprint for how a directorate functions, indicating the key elements and how they work together.</a:t>
            </a:r>
          </a:p>
          <a:p>
            <a:endParaRPr lang="en-GB" sz="1400">
              <a:solidFill>
                <a:schemeClr val="bg1"/>
              </a:solidFill>
              <a:latin typeface="Arial" panose="020B0604020202020204" pitchFamily="34" charset="0"/>
              <a:cs typeface="Arial" panose="020B0604020202020204" pitchFamily="34" charset="0"/>
            </a:endParaRPr>
          </a:p>
          <a:p>
            <a:r>
              <a:rPr lang="en-GB" sz="1400">
                <a:solidFill>
                  <a:schemeClr val="bg1"/>
                </a:solidFill>
                <a:latin typeface="Arial" panose="020B0604020202020204" pitchFamily="34" charset="0"/>
                <a:cs typeface="Arial" panose="020B0604020202020204" pitchFamily="34" charset="0"/>
              </a:rPr>
              <a:t>For Nottingham City Council the scope of the Target Operating Model is Adult Social Care operational teams, the Commissioning and Partnerships team and the Service Development team.</a:t>
            </a:r>
          </a:p>
          <a:p>
            <a:endParaRPr lang="en-GB" sz="1400">
              <a:solidFill>
                <a:schemeClr val="bg1"/>
              </a:solidFill>
              <a:latin typeface="Arial" panose="020B0604020202020204" pitchFamily="34" charset="0"/>
              <a:cs typeface="Arial" panose="020B0604020202020204" pitchFamily="34" charset="0"/>
            </a:endParaRPr>
          </a:p>
          <a:p>
            <a:r>
              <a:rPr lang="en-GB" sz="1400">
                <a:solidFill>
                  <a:schemeClr val="bg1"/>
                </a:solidFill>
                <a:latin typeface="Arial" panose="020B0604020202020204" pitchFamily="34" charset="0"/>
                <a:cs typeface="Arial" panose="020B0604020202020204" pitchFamily="34" charset="0"/>
              </a:rPr>
              <a:t>Whilst respecting their different areas of responsibility, only by working and operating together, co-ordinating and supporting each others activity, will the required improvement be delivered. Enablers are common.</a:t>
            </a:r>
          </a:p>
        </p:txBody>
      </p:sp>
      <p:sp>
        <p:nvSpPr>
          <p:cNvPr id="14" name="Rectangle: Rounded Corners 4">
            <a:extLst>
              <a:ext uri="{FF2B5EF4-FFF2-40B4-BE49-F238E27FC236}">
                <a16:creationId xmlns:a16="http://schemas.microsoft.com/office/drawing/2014/main" id="{D20FF1B9-DC25-F8B3-62BA-8136CFFC84B9}"/>
              </a:ext>
            </a:extLst>
          </p:cNvPr>
          <p:cNvSpPr/>
          <p:nvPr/>
        </p:nvSpPr>
        <p:spPr>
          <a:xfrm>
            <a:off x="528888" y="4609094"/>
            <a:ext cx="6148018" cy="1569661"/>
          </a:xfrm>
          <a:prstGeom prst="roundRect">
            <a:avLst>
              <a:gd name="adj" fmla="val 7785"/>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360000" tIns="360000" rIns="360000" bIns="360000" rtlCol="0" anchor="ctr" anchorCtr="0"/>
          <a:lstStyle/>
          <a:p>
            <a:pPr>
              <a:spcAft>
                <a:spcPts val="1200"/>
              </a:spcAft>
            </a:pPr>
            <a:r>
              <a:rPr lang="en-GB" sz="1400">
                <a:solidFill>
                  <a:srgbClr val="464646"/>
                </a:solidFill>
                <a:latin typeface="Arial" panose="020B0604020202020204" pitchFamily="34" charset="0"/>
                <a:cs typeface="Arial" panose="020B0604020202020204" pitchFamily="34" charset="0"/>
              </a:rPr>
              <a:t>The </a:t>
            </a:r>
            <a:r>
              <a:rPr lang="en-GB" sz="1400" b="1">
                <a:solidFill>
                  <a:srgbClr val="464646"/>
                </a:solidFill>
                <a:latin typeface="Arial" panose="020B0604020202020204" pitchFamily="34" charset="0"/>
                <a:cs typeface="Arial" panose="020B0604020202020204" pitchFamily="34" charset="0"/>
              </a:rPr>
              <a:t>Improvement Plan </a:t>
            </a:r>
            <a:r>
              <a:rPr lang="en-GB" sz="1400">
                <a:solidFill>
                  <a:srgbClr val="464646"/>
                </a:solidFill>
                <a:latin typeface="Arial" panose="020B0604020202020204" pitchFamily="34" charset="0"/>
                <a:cs typeface="Arial" panose="020B0604020202020204" pitchFamily="34" charset="0"/>
              </a:rPr>
              <a:t>is the delivery programme through which changes to the target operating model and associated improvements will be delivered in order to deliver the ASC strategy “Gloriously Ordinary Lives”, CQC assessment improvement actions, regulatory compliance, and other priority areas for action.</a:t>
            </a:r>
          </a:p>
        </p:txBody>
      </p:sp>
      <p:sp>
        <p:nvSpPr>
          <p:cNvPr id="2" name="Slide Number Placeholder 1">
            <a:extLst>
              <a:ext uri="{FF2B5EF4-FFF2-40B4-BE49-F238E27FC236}">
                <a16:creationId xmlns:a16="http://schemas.microsoft.com/office/drawing/2014/main" id="{E2BBAB1B-5A58-2532-1F39-281B19BBA49D}"/>
              </a:ext>
            </a:extLst>
          </p:cNvPr>
          <p:cNvSpPr>
            <a:spLocks noGrp="1"/>
          </p:cNvSpPr>
          <p:nvPr>
            <p:ph type="sldNum" sz="quarter" idx="12"/>
          </p:nvPr>
        </p:nvSpPr>
        <p:spPr/>
        <p:txBody>
          <a:bodyPr/>
          <a:lstStyle/>
          <a:p>
            <a:fld id="{F2F5C3A6-97E3-4CF8-BAB9-D6EE181F55AD}" type="slidenum">
              <a:rPr lang="en-GB" smtClean="0"/>
              <a:t>16</a:t>
            </a:fld>
            <a:endParaRPr lang="en-GB"/>
          </a:p>
        </p:txBody>
      </p:sp>
    </p:spTree>
    <p:extLst>
      <p:ext uri="{BB962C8B-B14F-4D97-AF65-F5344CB8AC3E}">
        <p14:creationId xmlns:p14="http://schemas.microsoft.com/office/powerpoint/2010/main" val="2785877844"/>
      </p:ext>
    </p:extLst>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9A59D-0DD1-CB4B-2A54-CAF40B906DD7}"/>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8BB75C1C-F7D5-B3CD-86FD-36DC2058134B}"/>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grpSp>
        <p:nvGrpSpPr>
          <p:cNvPr id="2" name="Group 1">
            <a:extLst>
              <a:ext uri="{FF2B5EF4-FFF2-40B4-BE49-F238E27FC236}">
                <a16:creationId xmlns:a16="http://schemas.microsoft.com/office/drawing/2014/main" id="{F7004CD7-9EF0-763B-5CAC-883E3696F090}"/>
              </a:ext>
            </a:extLst>
          </p:cNvPr>
          <p:cNvGrpSpPr/>
          <p:nvPr/>
        </p:nvGrpSpPr>
        <p:grpSpPr>
          <a:xfrm>
            <a:off x="363579" y="998301"/>
            <a:ext cx="12094031" cy="5648810"/>
            <a:chOff x="185295" y="572706"/>
            <a:chExt cx="12094031" cy="6116509"/>
          </a:xfrm>
        </p:grpSpPr>
        <p:sp>
          <p:nvSpPr>
            <p:cNvPr id="5" name="TextBox 4">
              <a:extLst>
                <a:ext uri="{FF2B5EF4-FFF2-40B4-BE49-F238E27FC236}">
                  <a16:creationId xmlns:a16="http://schemas.microsoft.com/office/drawing/2014/main" id="{D438941B-FEE7-7302-9184-0E79A903DC61}"/>
                </a:ext>
              </a:extLst>
            </p:cNvPr>
            <p:cNvSpPr txBox="1"/>
            <p:nvPr/>
          </p:nvSpPr>
          <p:spPr>
            <a:xfrm>
              <a:off x="189102" y="572706"/>
              <a:ext cx="12090224" cy="499889"/>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These design principles will be used to steer internal redesign and change activities. They have been derived from the strategy, but reflect internal change required to delivery the strategic principles in Enabling Gloriously Ordinary Lives. They will act as a common thread across the TOM to help ensure efforts and projects are aligned.</a:t>
              </a:r>
              <a:endPar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2C727463-CE7B-152B-50B7-531068B4F521}"/>
                </a:ext>
              </a:extLst>
            </p:cNvPr>
            <p:cNvGrpSpPr/>
            <p:nvPr/>
          </p:nvGrpSpPr>
          <p:grpSpPr>
            <a:xfrm>
              <a:off x="185295" y="1245268"/>
              <a:ext cx="2594425" cy="5441607"/>
              <a:chOff x="160339" y="953014"/>
              <a:chExt cx="2594425" cy="5441607"/>
            </a:xfrm>
          </p:grpSpPr>
          <p:sp>
            <p:nvSpPr>
              <p:cNvPr id="23" name="Rectangle: Top Corners Rounded 22">
                <a:extLst>
                  <a:ext uri="{FF2B5EF4-FFF2-40B4-BE49-F238E27FC236}">
                    <a16:creationId xmlns:a16="http://schemas.microsoft.com/office/drawing/2014/main" id="{225D1B33-580F-1CB7-70BC-B2DFDD0E9315}"/>
                  </a:ext>
                </a:extLst>
              </p:cNvPr>
              <p:cNvSpPr/>
              <p:nvPr/>
            </p:nvSpPr>
            <p:spPr>
              <a:xfrm rot="16200000">
                <a:off x="1066317" y="828165"/>
                <a:ext cx="779613" cy="2583951"/>
              </a:xfrm>
              <a:prstGeom prst="round2SameRect">
                <a:avLst/>
              </a:prstGeom>
              <a:solidFill>
                <a:srgbClr val="46464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solidFill>
                      <a:schemeClr val="bg1"/>
                    </a:solidFill>
                    <a:effectLst/>
                    <a:uLnTx/>
                    <a:uFillTx/>
                    <a:latin typeface="Arial" panose="020B0604020202020204" pitchFamily="34" charset="0"/>
                    <a:cs typeface="Arial" panose="020B0604020202020204" pitchFamily="34" charset="0"/>
                  </a:rPr>
                  <a:t>People at the Centre </a:t>
                </a:r>
              </a:p>
            </p:txBody>
          </p:sp>
          <p:sp>
            <p:nvSpPr>
              <p:cNvPr id="24" name="Rectangle: Top Corners Rounded 23">
                <a:extLst>
                  <a:ext uri="{FF2B5EF4-FFF2-40B4-BE49-F238E27FC236}">
                    <a16:creationId xmlns:a16="http://schemas.microsoft.com/office/drawing/2014/main" id="{E443020A-7301-B480-7A30-FA8697EE9253}"/>
                  </a:ext>
                </a:extLst>
              </p:cNvPr>
              <p:cNvSpPr/>
              <p:nvPr/>
            </p:nvSpPr>
            <p:spPr>
              <a:xfrm rot="16200000">
                <a:off x="1066313" y="2380785"/>
                <a:ext cx="779613" cy="2583951"/>
              </a:xfrm>
              <a:prstGeom prst="round2SameRect">
                <a:avLst/>
              </a:prstGeom>
              <a:solidFill>
                <a:srgbClr val="46464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solidFill>
                      <a:schemeClr val="bg1"/>
                    </a:solidFill>
                    <a:effectLst/>
                    <a:uLnTx/>
                    <a:uFillTx/>
                    <a:latin typeface="Arial" panose="020B0604020202020204" pitchFamily="34" charset="0"/>
                    <a:cs typeface="Arial" panose="020B0604020202020204" pitchFamily="34" charset="0"/>
                  </a:rPr>
                  <a:t>Joined up, co-produced &amp; co-ordinated</a:t>
                </a:r>
              </a:p>
            </p:txBody>
          </p:sp>
          <p:sp>
            <p:nvSpPr>
              <p:cNvPr id="25" name="Rectangle: Top Corners Rounded 24">
                <a:extLst>
                  <a:ext uri="{FF2B5EF4-FFF2-40B4-BE49-F238E27FC236}">
                    <a16:creationId xmlns:a16="http://schemas.microsoft.com/office/drawing/2014/main" id="{878C3EF8-CEC2-9117-7029-E8F64DF30096}"/>
                  </a:ext>
                </a:extLst>
              </p:cNvPr>
              <p:cNvSpPr/>
              <p:nvPr/>
            </p:nvSpPr>
            <p:spPr>
              <a:xfrm rot="16200000">
                <a:off x="1066315" y="50845"/>
                <a:ext cx="779613" cy="2583951"/>
              </a:xfrm>
              <a:prstGeom prst="round2SameRect">
                <a:avLst/>
              </a:prstGeom>
              <a:solidFill>
                <a:srgbClr val="92D05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bg2">
                        <a:lumMod val="25000"/>
                      </a:schemeClr>
                    </a:solidFill>
                    <a:effectLst/>
                    <a:uLnTx/>
                    <a:uFillTx/>
                    <a:latin typeface="Arial" panose="020B0604020202020204" pitchFamily="34" charset="0"/>
                    <a:cs typeface="Arial" panose="020B0604020202020204" pitchFamily="34" charset="0"/>
                  </a:rPr>
                  <a:t>Be Care Act Compliant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bg2">
                        <a:lumMod val="25000"/>
                      </a:schemeClr>
                    </a:solidFill>
                    <a:effectLst/>
                    <a:uLnTx/>
                    <a:uFillTx/>
                    <a:latin typeface="Arial" panose="020B0604020202020204" pitchFamily="34" charset="0"/>
                    <a:cs typeface="Arial" panose="020B0604020202020204" pitchFamily="34" charset="0"/>
                  </a:rPr>
                  <a:t>&amp; Meet Statutory Requirements</a:t>
                </a:r>
              </a:p>
            </p:txBody>
          </p:sp>
          <p:sp>
            <p:nvSpPr>
              <p:cNvPr id="26" name="Rectangle: Top Corners Rounded 25">
                <a:extLst>
                  <a:ext uri="{FF2B5EF4-FFF2-40B4-BE49-F238E27FC236}">
                    <a16:creationId xmlns:a16="http://schemas.microsoft.com/office/drawing/2014/main" id="{186EEC5C-86C0-DC50-9EF3-A8EBC7483EF6}"/>
                  </a:ext>
                </a:extLst>
              </p:cNvPr>
              <p:cNvSpPr/>
              <p:nvPr/>
            </p:nvSpPr>
            <p:spPr>
              <a:xfrm rot="16200000">
                <a:off x="1072983" y="3937903"/>
                <a:ext cx="779612" cy="2583951"/>
              </a:xfrm>
              <a:prstGeom prst="round2SameRect">
                <a:avLst/>
              </a:prstGeom>
              <a:solidFill>
                <a:srgbClr val="46464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solidFill>
                      <a:schemeClr val="bg1"/>
                    </a:solidFill>
                    <a:effectLst/>
                    <a:uLnTx/>
                    <a:uFillTx/>
                    <a:latin typeface="Arial" panose="020B0604020202020204" pitchFamily="34" charset="0"/>
                    <a:cs typeface="Arial" panose="020B0604020202020204" pitchFamily="34" charset="0"/>
                  </a:rPr>
                  <a:t>Provide Best Value</a:t>
                </a:r>
              </a:p>
            </p:txBody>
          </p:sp>
          <p:sp>
            <p:nvSpPr>
              <p:cNvPr id="27" name="Rectangle: Top Corners Rounded 26">
                <a:extLst>
                  <a:ext uri="{FF2B5EF4-FFF2-40B4-BE49-F238E27FC236}">
                    <a16:creationId xmlns:a16="http://schemas.microsoft.com/office/drawing/2014/main" id="{595FC137-E45A-623F-B9DC-3DB8BF55B286}"/>
                  </a:ext>
                </a:extLst>
              </p:cNvPr>
              <p:cNvSpPr/>
              <p:nvPr/>
            </p:nvSpPr>
            <p:spPr>
              <a:xfrm rot="16200000">
                <a:off x="1066314" y="3158290"/>
                <a:ext cx="779612" cy="2583951"/>
              </a:xfrm>
              <a:prstGeom prst="round2SameRect">
                <a:avLst/>
              </a:prstGeom>
              <a:solidFill>
                <a:srgbClr val="92D05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chemeClr val="bg2">
                        <a:lumMod val="25000"/>
                      </a:schemeClr>
                    </a:solidFill>
                    <a:latin typeface="Arial" panose="020B0604020202020204" pitchFamily="34" charset="0"/>
                    <a:cs typeface="Arial" panose="020B0604020202020204" pitchFamily="34" charset="0"/>
                  </a:rPr>
                  <a:t>C</a:t>
                </a:r>
                <a:r>
                  <a:rPr kumimoji="0" lang="en-GB" sz="1200" b="1" i="0" u="none" strike="noStrike" kern="1200" cap="none" spc="0" normalizeH="0" baseline="0" noProof="0">
                    <a:ln>
                      <a:noFill/>
                    </a:ln>
                    <a:solidFill>
                      <a:schemeClr val="bg2">
                        <a:lumMod val="25000"/>
                      </a:schemeClr>
                    </a:solidFill>
                    <a:effectLst/>
                    <a:uLnTx/>
                    <a:uFillTx/>
                    <a:latin typeface="Arial" panose="020B0604020202020204" pitchFamily="34" charset="0"/>
                    <a:cs typeface="Arial" panose="020B0604020202020204" pitchFamily="34" charset="0"/>
                  </a:rPr>
                  <a:t>lear &amp; Simple By Design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28" name="Rectangle: Top Corners Rounded 27">
                <a:extLst>
                  <a:ext uri="{FF2B5EF4-FFF2-40B4-BE49-F238E27FC236}">
                    <a16:creationId xmlns:a16="http://schemas.microsoft.com/office/drawing/2014/main" id="{F4E55229-B350-924F-724D-B350DA5FBC89}"/>
                  </a:ext>
                </a:extLst>
              </p:cNvPr>
              <p:cNvSpPr/>
              <p:nvPr/>
            </p:nvSpPr>
            <p:spPr>
              <a:xfrm rot="16200000">
                <a:off x="1066314" y="4712839"/>
                <a:ext cx="779612" cy="2583951"/>
              </a:xfrm>
              <a:prstGeom prst="round2SameRect">
                <a:avLst/>
              </a:prstGeom>
              <a:solidFill>
                <a:srgbClr val="92D05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Celebrate </a:t>
                </a:r>
                <a:r>
                  <a:rPr kumimoji="0" lang="en-GB" sz="1200" b="1" i="0" u="none" strike="noStrike" kern="1200" cap="none" spc="0" normalizeH="0" baseline="0" noProof="0">
                    <a:ln>
                      <a:noFill/>
                    </a:ln>
                    <a:solidFill>
                      <a:schemeClr val="bg2">
                        <a:lumMod val="25000"/>
                      </a:schemeClr>
                    </a:solidFill>
                    <a:effectLst/>
                    <a:uLnTx/>
                    <a:uFillTx/>
                    <a:latin typeface="Arial" panose="020B0604020202020204" pitchFamily="34" charset="0"/>
                    <a:cs typeface="Arial" panose="020B0604020202020204" pitchFamily="34" charset="0"/>
                  </a:rPr>
                  <a:t>Continuous</a:t>
                </a: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Improvement</a:t>
                </a:r>
              </a:p>
            </p:txBody>
          </p:sp>
          <p:sp>
            <p:nvSpPr>
              <p:cNvPr id="29" name="Rectangle: Top Corners Rounded 28">
                <a:extLst>
                  <a:ext uri="{FF2B5EF4-FFF2-40B4-BE49-F238E27FC236}">
                    <a16:creationId xmlns:a16="http://schemas.microsoft.com/office/drawing/2014/main" id="{B58E47DF-C5A9-1607-A8E3-C1E63E1143CE}"/>
                  </a:ext>
                </a:extLst>
              </p:cNvPr>
              <p:cNvSpPr/>
              <p:nvPr/>
            </p:nvSpPr>
            <p:spPr>
              <a:xfrm rot="16200000">
                <a:off x="1062508" y="1608720"/>
                <a:ext cx="779613" cy="2583951"/>
              </a:xfrm>
              <a:prstGeom prst="round2SameRect">
                <a:avLst/>
              </a:prstGeom>
              <a:solidFill>
                <a:srgbClr val="92D05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err="1">
                    <a:ln>
                      <a:noFill/>
                    </a:ln>
                    <a:solidFill>
                      <a:schemeClr val="bg2">
                        <a:lumMod val="25000"/>
                      </a:schemeClr>
                    </a:solidFill>
                    <a:effectLst/>
                    <a:uLnTx/>
                    <a:uFillTx/>
                    <a:latin typeface="Arial" panose="020B0604020202020204" pitchFamily="34" charset="0"/>
                    <a:cs typeface="Arial" panose="020B0604020202020204" pitchFamily="34" charset="0"/>
                  </a:rPr>
                  <a:t>Digita</a:t>
                </a:r>
                <a:r>
                  <a:rPr lang="en-GB" sz="1200" b="1">
                    <a:solidFill>
                      <a:schemeClr val="bg2">
                        <a:lumMod val="25000"/>
                      </a:schemeClr>
                    </a:solidFill>
                    <a:latin typeface="Arial" panose="020B0604020202020204" pitchFamily="34" charset="0"/>
                    <a:cs typeface="Arial" panose="020B0604020202020204" pitchFamily="34" charset="0"/>
                  </a:rPr>
                  <a:t>l &amp; Data Enabled</a:t>
                </a:r>
                <a:endParaRPr kumimoji="0" lang="en-GB" sz="1200" b="1" i="0" u="none" strike="noStrike" kern="1200" cap="none" spc="0" normalizeH="0" baseline="0" noProof="0">
                  <a:ln>
                    <a:noFill/>
                  </a:ln>
                  <a:solidFill>
                    <a:schemeClr val="bg2">
                      <a:lumMod val="25000"/>
                    </a:schemeClr>
                  </a:solidFill>
                  <a:effectLst/>
                  <a:uLnTx/>
                  <a:uFillTx/>
                  <a:latin typeface="Arial" panose="020B0604020202020204" pitchFamily="34" charset="0"/>
                  <a:cs typeface="Arial" panose="020B0604020202020204" pitchFamily="34" charset="0"/>
                </a:endParaRPr>
              </a:p>
            </p:txBody>
          </p:sp>
        </p:grpSp>
        <p:grpSp>
          <p:nvGrpSpPr>
            <p:cNvPr id="8" name="Group 7">
              <a:extLst>
                <a:ext uri="{FF2B5EF4-FFF2-40B4-BE49-F238E27FC236}">
                  <a16:creationId xmlns:a16="http://schemas.microsoft.com/office/drawing/2014/main" id="{F3C45C07-27B7-8EAE-8CC8-9D4E206244CB}"/>
                </a:ext>
              </a:extLst>
            </p:cNvPr>
            <p:cNvGrpSpPr/>
            <p:nvPr/>
          </p:nvGrpSpPr>
          <p:grpSpPr>
            <a:xfrm>
              <a:off x="2758177" y="1252724"/>
              <a:ext cx="8889885" cy="5436491"/>
              <a:chOff x="2689854" y="987309"/>
              <a:chExt cx="8889885" cy="5436491"/>
            </a:xfrm>
          </p:grpSpPr>
          <p:sp>
            <p:nvSpPr>
              <p:cNvPr id="18" name="Rectangle: Top Corners Rounded 17">
                <a:extLst>
                  <a:ext uri="{FF2B5EF4-FFF2-40B4-BE49-F238E27FC236}">
                    <a16:creationId xmlns:a16="http://schemas.microsoft.com/office/drawing/2014/main" id="{870079E5-2BCE-5A8F-EC32-8D0B7A317A4C}"/>
                  </a:ext>
                </a:extLst>
              </p:cNvPr>
              <p:cNvSpPr/>
              <p:nvPr/>
            </p:nvSpPr>
            <p:spPr>
              <a:xfrm rot="5400000">
                <a:off x="6739925" y="-1517759"/>
                <a:ext cx="779613" cy="8879755"/>
              </a:xfrm>
              <a:prstGeom prst="round2SameRect">
                <a:avLst/>
              </a:prstGeom>
              <a:solidFill>
                <a:srgbClr val="92D05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0" tIns="360000" rIns="0" bIns="108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We use data and insight to design our service pathways and apply measurable indicators to track the progress and impact of any interventions. </a:t>
                </a:r>
                <a:r>
                  <a:rPr lang="en-GB" sz="1200">
                    <a:solidFill>
                      <a:prstClr val="black"/>
                    </a:solidFill>
                    <a:latin typeface="Arial" panose="020B0604020202020204" pitchFamily="34" charset="0"/>
                    <a:cs typeface="Arial" panose="020B0604020202020204" pitchFamily="34" charset="0"/>
                  </a:rPr>
                  <a:t>D</a:t>
                </a:r>
                <a:r>
                  <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igital supports better decision-making, streamline processes, and improves outcomes: improving equity, transparency, dignity and safety.</a:t>
                </a:r>
              </a:p>
            </p:txBody>
          </p:sp>
          <p:sp>
            <p:nvSpPr>
              <p:cNvPr id="19" name="Rectangle: Top Corners Rounded 18">
                <a:extLst>
                  <a:ext uri="{FF2B5EF4-FFF2-40B4-BE49-F238E27FC236}">
                    <a16:creationId xmlns:a16="http://schemas.microsoft.com/office/drawing/2014/main" id="{F7735F56-54CD-D766-1E3C-D663DB02777B}"/>
                  </a:ext>
                </a:extLst>
              </p:cNvPr>
              <p:cNvSpPr/>
              <p:nvPr/>
            </p:nvSpPr>
            <p:spPr>
              <a:xfrm rot="5400000">
                <a:off x="6748228" y="827185"/>
                <a:ext cx="779614" cy="8866614"/>
              </a:xfrm>
              <a:prstGeom prst="round2SameRect">
                <a:avLst/>
              </a:prstGeom>
              <a:solidFill>
                <a:srgbClr val="46464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0" tIns="360000" rIns="0" bIns="108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solidFill>
                      <a:schemeClr val="bg1"/>
                    </a:solidFill>
                    <a:effectLst/>
                    <a:uLnTx/>
                    <a:uFillTx/>
                    <a:latin typeface="Arial" panose="020B0604020202020204" pitchFamily="34" charset="0"/>
                    <a:cs typeface="Arial" panose="020B0604020202020204" pitchFamily="34" charset="0"/>
                  </a:rPr>
                  <a:t>We deliver maximum value by balancing cost-effectiveness with quality, prioritising sustainability and long-term impact. Clear performance measures will track progress, ensuring accountability and continuous improvement. Success will be defined by better lives, not just activity and cost.</a:t>
                </a:r>
              </a:p>
            </p:txBody>
          </p:sp>
          <p:sp>
            <p:nvSpPr>
              <p:cNvPr id="20" name="Rectangle: Top Corners Rounded 19">
                <a:extLst>
                  <a:ext uri="{FF2B5EF4-FFF2-40B4-BE49-F238E27FC236}">
                    <a16:creationId xmlns:a16="http://schemas.microsoft.com/office/drawing/2014/main" id="{2ACD9A9D-311F-7D32-A7E7-330B8DF8B271}"/>
                  </a:ext>
                </a:extLst>
              </p:cNvPr>
              <p:cNvSpPr/>
              <p:nvPr/>
            </p:nvSpPr>
            <p:spPr>
              <a:xfrm rot="5400000">
                <a:off x="6744355" y="44189"/>
                <a:ext cx="779614" cy="8871825"/>
              </a:xfrm>
              <a:prstGeom prst="round2SameRect">
                <a:avLst/>
              </a:prstGeom>
              <a:solidFill>
                <a:srgbClr val="92D05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0" tIns="360000" rIns="0" bIns="108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We design services and communications that are easy to understand and use, reducing effort for staff and residents.</a:t>
                </a:r>
              </a:p>
            </p:txBody>
          </p:sp>
          <p:sp>
            <p:nvSpPr>
              <p:cNvPr id="21" name="Rectangle: Top Corners Rounded 20">
                <a:extLst>
                  <a:ext uri="{FF2B5EF4-FFF2-40B4-BE49-F238E27FC236}">
                    <a16:creationId xmlns:a16="http://schemas.microsoft.com/office/drawing/2014/main" id="{3DAA792D-C543-8A6E-514E-A3889F63AA7E}"/>
                  </a:ext>
                </a:extLst>
              </p:cNvPr>
              <p:cNvSpPr/>
              <p:nvPr/>
            </p:nvSpPr>
            <p:spPr>
              <a:xfrm rot="5400000">
                <a:off x="6741775" y="1594116"/>
                <a:ext cx="779614" cy="8879753"/>
              </a:xfrm>
              <a:prstGeom prst="round2SameRect">
                <a:avLst/>
              </a:prstGeom>
              <a:solidFill>
                <a:srgbClr val="92D05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0" tIns="360000" rIns="0" bIns="108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We prioritise what makes the biggest difference to people’s lives and use resources accordingly. We </a:t>
                </a:r>
                <a:r>
                  <a:rPr lang="en-GB" sz="1200">
                    <a:solidFill>
                      <a:prstClr val="black"/>
                    </a:solidFill>
                    <a:latin typeface="Arial" panose="020B0604020202020204" pitchFamily="34" charset="0"/>
                    <a:cs typeface="Arial" panose="020B0604020202020204" pitchFamily="34" charset="0"/>
                  </a:rPr>
                  <a:t>e</a:t>
                </a:r>
                <a:r>
                  <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mbed a mindset to reflect, adapt and enhance. We support ongoing learning, experimenting and refinement</a:t>
                </a:r>
                <a:r>
                  <a:rPr lang="en-GB" sz="1200">
                    <a:solidFill>
                      <a:prstClr val="black"/>
                    </a:solidFill>
                    <a:latin typeface="Arial" panose="020B0604020202020204" pitchFamily="34" charset="0"/>
                    <a:cs typeface="Arial" panose="020B0604020202020204" pitchFamily="34" charset="0"/>
                  </a:rPr>
                  <a:t> </a:t>
                </a:r>
                <a:r>
                  <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with frequent evaluation, learning from lived experience, practice and data.</a:t>
                </a:r>
              </a:p>
            </p:txBody>
          </p:sp>
          <p:sp>
            <p:nvSpPr>
              <p:cNvPr id="22" name="Rectangle: Top Corners Rounded 21">
                <a:extLst>
                  <a:ext uri="{FF2B5EF4-FFF2-40B4-BE49-F238E27FC236}">
                    <a16:creationId xmlns:a16="http://schemas.microsoft.com/office/drawing/2014/main" id="{D782C974-2B47-8D7A-D02C-1AFFF05B6334}"/>
                  </a:ext>
                </a:extLst>
              </p:cNvPr>
              <p:cNvSpPr/>
              <p:nvPr/>
            </p:nvSpPr>
            <p:spPr>
              <a:xfrm rot="5400000">
                <a:off x="6745858" y="-3066959"/>
                <a:ext cx="779613" cy="8888149"/>
              </a:xfrm>
              <a:prstGeom prst="round2SameRect">
                <a:avLst/>
              </a:prstGeom>
              <a:solidFill>
                <a:srgbClr val="92D05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720000" tIns="360000" rIns="720000" bIns="108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Our services, processes, decisions and training align with the Care Act 2014 and other relevant legislation. </a:t>
                </a:r>
                <a:r>
                  <a:rPr lang="en-GB" sz="1200">
                    <a:solidFill>
                      <a:prstClr val="black"/>
                    </a:solidFill>
                    <a:latin typeface="Arial" panose="020B0604020202020204" pitchFamily="34" charset="0"/>
                    <a:cs typeface="Arial" panose="020B0604020202020204" pitchFamily="34" charset="0"/>
                  </a:rPr>
                  <a:t>D</a:t>
                </a:r>
                <a:r>
                  <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igital literacy is embedded in practice, to enable evidence-based decision making. </a:t>
                </a:r>
              </a:p>
            </p:txBody>
          </p:sp>
          <p:sp>
            <p:nvSpPr>
              <p:cNvPr id="17" name="Rectangle: Top Corners Rounded 16">
                <a:extLst>
                  <a:ext uri="{FF2B5EF4-FFF2-40B4-BE49-F238E27FC236}">
                    <a16:creationId xmlns:a16="http://schemas.microsoft.com/office/drawing/2014/main" id="{40565E6D-D7F8-DDC1-2D96-EA00B02F835A}"/>
                  </a:ext>
                </a:extLst>
              </p:cNvPr>
              <p:cNvSpPr/>
              <p:nvPr/>
            </p:nvSpPr>
            <p:spPr>
              <a:xfrm rot="5400000">
                <a:off x="6748320" y="-738835"/>
                <a:ext cx="779613" cy="8879755"/>
              </a:xfrm>
              <a:prstGeom prst="round2SameRect">
                <a:avLst/>
              </a:prstGeom>
              <a:solidFill>
                <a:srgbClr val="46464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0" tIns="360000" rIns="0" bIns="108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solidFill>
                      <a:schemeClr val="bg1"/>
                    </a:solidFill>
                    <a:effectLst/>
                    <a:uLnTx/>
                    <a:uFillTx/>
                    <a:latin typeface="Arial" panose="020B0604020202020204" pitchFamily="34" charset="0"/>
                    <a:cs typeface="Arial" panose="020B0604020202020204" pitchFamily="34" charset="0"/>
                  </a:rPr>
                  <a:t>We work as one system, joining up services, teams and partners around the person. Integration is designed to strengthen relationships, reduce hand‑offs and ensure people experience support as joined‑up, humane and responsive.</a:t>
                </a:r>
              </a:p>
            </p:txBody>
          </p:sp>
          <p:sp>
            <p:nvSpPr>
              <p:cNvPr id="16" name="Rectangle: Top Corners Rounded 15">
                <a:extLst>
                  <a:ext uri="{FF2B5EF4-FFF2-40B4-BE49-F238E27FC236}">
                    <a16:creationId xmlns:a16="http://schemas.microsoft.com/office/drawing/2014/main" id="{CEDF3344-F439-4A31-1920-534D61E3640D}"/>
                  </a:ext>
                </a:extLst>
              </p:cNvPr>
              <p:cNvSpPr/>
              <p:nvPr/>
            </p:nvSpPr>
            <p:spPr>
              <a:xfrm rot="5400000">
                <a:off x="6744990" y="-2291487"/>
                <a:ext cx="779613" cy="8886417"/>
              </a:xfrm>
              <a:prstGeom prst="round2SameRect">
                <a:avLst/>
              </a:prstGeom>
              <a:solidFill>
                <a:srgbClr val="46464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0" tIns="360000" rIns="0" bIns="108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solidFill>
                      <a:schemeClr val="bg1"/>
                    </a:solidFill>
                    <a:effectLst/>
                    <a:uLnTx/>
                    <a:uFillTx/>
                    <a:latin typeface="Arial" panose="020B0604020202020204" pitchFamily="34" charset="0"/>
                    <a:cs typeface="Arial" panose="020B0604020202020204" pitchFamily="34" charset="0"/>
                  </a:rPr>
                  <a:t>We start with what matters to people in their lives, relationships and communities. Support is personalised around people’s priorities and ordinary lives, enabling independence, wellbeing and dignity.</a:t>
                </a:r>
              </a:p>
            </p:txBody>
          </p:sp>
        </p:grpSp>
        <p:pic>
          <p:nvPicPr>
            <p:cNvPr id="9" name="Graphic 8" descr="Statistics outline">
              <a:extLst>
                <a:ext uri="{FF2B5EF4-FFF2-40B4-BE49-F238E27FC236}">
                  <a16:creationId xmlns:a16="http://schemas.microsoft.com/office/drawing/2014/main" id="{310002B0-817B-65E9-F1B7-1E8223FB4D4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51206" y="2910498"/>
              <a:ext cx="644180" cy="644179"/>
            </a:xfrm>
            <a:prstGeom prst="rect">
              <a:avLst/>
            </a:prstGeom>
          </p:spPr>
        </p:pic>
        <p:pic>
          <p:nvPicPr>
            <p:cNvPr id="10" name="Graphic 9" descr="Group success outline">
              <a:extLst>
                <a:ext uri="{FF2B5EF4-FFF2-40B4-BE49-F238E27FC236}">
                  <a16:creationId xmlns:a16="http://schemas.microsoft.com/office/drawing/2014/main" id="{361191DA-439D-8633-24DA-73069CEA44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33731" y="2072239"/>
              <a:ext cx="679128" cy="679127"/>
            </a:xfrm>
            <a:prstGeom prst="rect">
              <a:avLst/>
            </a:prstGeom>
          </p:spPr>
        </p:pic>
        <p:pic>
          <p:nvPicPr>
            <p:cNvPr id="11" name="Graphic 10" descr="Cheers outline">
              <a:extLst>
                <a:ext uri="{FF2B5EF4-FFF2-40B4-BE49-F238E27FC236}">
                  <a16:creationId xmlns:a16="http://schemas.microsoft.com/office/drawing/2014/main" id="{D6746184-49BA-2C0F-CD4A-3ADE232363E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66765" y="3671935"/>
              <a:ext cx="613062" cy="613061"/>
            </a:xfrm>
            <a:prstGeom prst="rect">
              <a:avLst/>
            </a:prstGeom>
          </p:spPr>
        </p:pic>
        <p:pic>
          <p:nvPicPr>
            <p:cNvPr id="12" name="Graphic 11" descr="Lights On with solid fill">
              <a:extLst>
                <a:ext uri="{FF2B5EF4-FFF2-40B4-BE49-F238E27FC236}">
                  <a16:creationId xmlns:a16="http://schemas.microsoft.com/office/drawing/2014/main" id="{6EFC882C-BC5B-BDAC-1AE4-CC21C83555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997005" y="6091216"/>
              <a:ext cx="486380" cy="486380"/>
            </a:xfrm>
            <a:prstGeom prst="rect">
              <a:avLst/>
            </a:prstGeom>
          </p:spPr>
        </p:pic>
        <p:pic>
          <p:nvPicPr>
            <p:cNvPr id="13" name="Graphic 12" descr="Thumbs up sign outline">
              <a:extLst>
                <a:ext uri="{FF2B5EF4-FFF2-40B4-BE49-F238E27FC236}">
                  <a16:creationId xmlns:a16="http://schemas.microsoft.com/office/drawing/2014/main" id="{C77559BF-D1CD-59A7-C4FF-ACC099884F4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941418" y="4458964"/>
              <a:ext cx="663756" cy="663756"/>
            </a:xfrm>
            <a:prstGeom prst="rect">
              <a:avLst/>
            </a:prstGeom>
          </p:spPr>
        </p:pic>
        <p:pic>
          <p:nvPicPr>
            <p:cNvPr id="14" name="Graphic 13" descr="Money outline">
              <a:extLst>
                <a:ext uri="{FF2B5EF4-FFF2-40B4-BE49-F238E27FC236}">
                  <a16:creationId xmlns:a16="http://schemas.microsoft.com/office/drawing/2014/main" id="{E3FA82C5-E21E-5C78-E651-C0FB796B222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989696" y="5247526"/>
              <a:ext cx="567198" cy="567198"/>
            </a:xfrm>
            <a:prstGeom prst="rect">
              <a:avLst/>
            </a:prstGeom>
          </p:spPr>
        </p:pic>
        <p:pic>
          <p:nvPicPr>
            <p:cNvPr id="15" name="Graphic 14" descr="CheckList outline">
              <a:extLst>
                <a:ext uri="{FF2B5EF4-FFF2-40B4-BE49-F238E27FC236}">
                  <a16:creationId xmlns:a16="http://schemas.microsoft.com/office/drawing/2014/main" id="{654AB836-C67F-C6F5-B7BA-3DB9F7B35E1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979938" y="1331169"/>
              <a:ext cx="586716" cy="586715"/>
            </a:xfrm>
            <a:prstGeom prst="rect">
              <a:avLst/>
            </a:prstGeom>
          </p:spPr>
        </p:pic>
      </p:grpSp>
      <p:sp>
        <p:nvSpPr>
          <p:cNvPr id="55" name="Rectangle 54">
            <a:extLst>
              <a:ext uri="{FF2B5EF4-FFF2-40B4-BE49-F238E27FC236}">
                <a16:creationId xmlns:a16="http://schemas.microsoft.com/office/drawing/2014/main" id="{4BA69A58-4785-26E4-19EF-672A9C1A6586}"/>
              </a:ext>
            </a:extLst>
          </p:cNvPr>
          <p:cNvSpPr/>
          <p:nvPr/>
        </p:nvSpPr>
        <p:spPr>
          <a:xfrm>
            <a:off x="2685727" y="1603166"/>
            <a:ext cx="973416" cy="7283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latin typeface="Arial" panose="020B0604020202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24C07DDC-EFD2-FB40-018D-37B59B43E5EE}"/>
              </a:ext>
            </a:extLst>
          </p:cNvPr>
          <p:cNvSpPr/>
          <p:nvPr/>
        </p:nvSpPr>
        <p:spPr>
          <a:xfrm>
            <a:off x="2688581" y="3062569"/>
            <a:ext cx="973416" cy="7283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latin typeface="Arial" panose="020B0604020202020204" pitchFamily="34" charset="0"/>
              <a:cs typeface="Arial" panose="020B0604020202020204" pitchFamily="34" charset="0"/>
            </a:endParaRPr>
          </a:p>
        </p:txBody>
      </p:sp>
      <p:sp>
        <p:nvSpPr>
          <p:cNvPr id="57" name="Rectangle 56">
            <a:extLst>
              <a:ext uri="{FF2B5EF4-FFF2-40B4-BE49-F238E27FC236}">
                <a16:creationId xmlns:a16="http://schemas.microsoft.com/office/drawing/2014/main" id="{894130BF-8446-2A9B-EAB4-560BAF929BB3}"/>
              </a:ext>
            </a:extLst>
          </p:cNvPr>
          <p:cNvSpPr/>
          <p:nvPr/>
        </p:nvSpPr>
        <p:spPr>
          <a:xfrm>
            <a:off x="2675434" y="4520485"/>
            <a:ext cx="973416" cy="7283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latin typeface="Arial" panose="020B0604020202020204" pitchFamily="34" charset="0"/>
              <a:cs typeface="Arial" panose="020B0604020202020204" pitchFamily="34" charset="0"/>
            </a:endParaRPr>
          </a:p>
        </p:txBody>
      </p:sp>
      <p:sp>
        <p:nvSpPr>
          <p:cNvPr id="58" name="Rectangle 57">
            <a:extLst>
              <a:ext uri="{FF2B5EF4-FFF2-40B4-BE49-F238E27FC236}">
                <a16:creationId xmlns:a16="http://schemas.microsoft.com/office/drawing/2014/main" id="{7E598993-F4C9-969F-BCC8-AC81A4AE23FE}"/>
              </a:ext>
            </a:extLst>
          </p:cNvPr>
          <p:cNvSpPr/>
          <p:nvPr/>
        </p:nvSpPr>
        <p:spPr>
          <a:xfrm>
            <a:off x="2675434" y="5987049"/>
            <a:ext cx="973416" cy="7283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latin typeface="Arial" panose="020B0604020202020204" pitchFamily="34" charset="0"/>
              <a:cs typeface="Arial" panose="020B0604020202020204" pitchFamily="34" charset="0"/>
            </a:endParaRPr>
          </a:p>
        </p:txBody>
      </p:sp>
      <p:sp>
        <p:nvSpPr>
          <p:cNvPr id="7" name="Google Shape;470;p82">
            <a:extLst>
              <a:ext uri="{FF2B5EF4-FFF2-40B4-BE49-F238E27FC236}">
                <a16:creationId xmlns:a16="http://schemas.microsoft.com/office/drawing/2014/main" id="{482D79FB-177E-6483-08A4-611BAA3F6080}"/>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solidFill>
                <a:schemeClr val="accent6"/>
              </a:solidFill>
            </a:endParaRPr>
          </a:p>
        </p:txBody>
      </p:sp>
      <p:sp>
        <p:nvSpPr>
          <p:cNvPr id="31" name="Title 1">
            <a:extLst>
              <a:ext uri="{FF2B5EF4-FFF2-40B4-BE49-F238E27FC236}">
                <a16:creationId xmlns:a16="http://schemas.microsoft.com/office/drawing/2014/main" id="{92DBCBCA-270C-B62A-5F44-B3E7D399492B}"/>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Target Operating Model Design Principles</a:t>
            </a:r>
            <a:endParaRPr lang="en-GB" sz="2500">
              <a:solidFill>
                <a:srgbClr val="464646"/>
              </a:solidFill>
              <a:latin typeface="Calibri"/>
              <a:ea typeface="Georgia"/>
              <a:cs typeface="Calibri"/>
            </a:endParaRPr>
          </a:p>
        </p:txBody>
      </p:sp>
      <p:sp>
        <p:nvSpPr>
          <p:cNvPr id="59" name="Slide Number Placeholder 58">
            <a:extLst>
              <a:ext uri="{FF2B5EF4-FFF2-40B4-BE49-F238E27FC236}">
                <a16:creationId xmlns:a16="http://schemas.microsoft.com/office/drawing/2014/main" id="{66B5629C-D91B-7478-9F37-53119FFAC68E}"/>
              </a:ext>
            </a:extLst>
          </p:cNvPr>
          <p:cNvSpPr>
            <a:spLocks noGrp="1"/>
          </p:cNvSpPr>
          <p:nvPr>
            <p:ph type="sldNum" sz="quarter" idx="12"/>
          </p:nvPr>
        </p:nvSpPr>
        <p:spPr/>
        <p:txBody>
          <a:bodyPr/>
          <a:lstStyle/>
          <a:p>
            <a:fld id="{F2F5C3A6-97E3-4CF8-BAB9-D6EE181F55AD}" type="slidenum">
              <a:rPr lang="en-GB" smtClean="0"/>
              <a:t>17</a:t>
            </a:fld>
            <a:endParaRPr lang="en-GB"/>
          </a:p>
        </p:txBody>
      </p:sp>
    </p:spTree>
    <p:extLst>
      <p:ext uri="{BB962C8B-B14F-4D97-AF65-F5344CB8AC3E}">
        <p14:creationId xmlns:p14="http://schemas.microsoft.com/office/powerpoint/2010/main" val="1225236961"/>
      </p:ext>
    </p:extLst>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3FAD3-F5D0-0C24-DE10-D23D867F4248}"/>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D0C817DA-3162-BCD6-A7F4-B41489AA4E66}"/>
              </a:ext>
            </a:extLst>
          </p:cNvPr>
          <p:cNvSpPr>
            <a:spLocks noChangeArrowheads="1"/>
          </p:cNvSpPr>
          <p:nvPr/>
        </p:nvSpPr>
        <p:spPr bwMode="auto">
          <a:xfrm>
            <a:off x="2014095" y="936691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2" name="Rounded Rectangle 1">
            <a:extLst>
              <a:ext uri="{FF2B5EF4-FFF2-40B4-BE49-F238E27FC236}">
                <a16:creationId xmlns:a16="http://schemas.microsoft.com/office/drawing/2014/main" id="{48CE065C-3152-5A46-5C49-63DB874E027E}"/>
              </a:ext>
            </a:extLst>
          </p:cNvPr>
          <p:cNvSpPr/>
          <p:nvPr/>
        </p:nvSpPr>
        <p:spPr>
          <a:xfrm>
            <a:off x="1327451" y="1111184"/>
            <a:ext cx="10414844" cy="303399"/>
          </a:xfrm>
          <a:prstGeom prst="roundRect">
            <a:avLst/>
          </a:prstGeom>
          <a:solidFill>
            <a:srgbClr val="464646"/>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latin typeface="Arial" panose="020B0604020202020204" pitchFamily="34" charset="0"/>
                <a:cs typeface="Arial" panose="020B0604020202020204" pitchFamily="34" charset="0"/>
              </a:rPr>
              <a:t>Enabling Gloriously Ordinary Lives Strategy</a:t>
            </a:r>
          </a:p>
        </p:txBody>
      </p:sp>
      <p:sp>
        <p:nvSpPr>
          <p:cNvPr id="6" name="Rounded Rectangle 5">
            <a:extLst>
              <a:ext uri="{FF2B5EF4-FFF2-40B4-BE49-F238E27FC236}">
                <a16:creationId xmlns:a16="http://schemas.microsoft.com/office/drawing/2014/main" id="{4A8987A1-4B66-80D2-087F-10CF4D16DCCC}"/>
              </a:ext>
            </a:extLst>
          </p:cNvPr>
          <p:cNvSpPr/>
          <p:nvPr/>
        </p:nvSpPr>
        <p:spPr>
          <a:xfrm>
            <a:off x="8295303" y="1472664"/>
            <a:ext cx="3446992" cy="320679"/>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bg1"/>
                </a:solidFill>
                <a:latin typeface="Arial" panose="020B0604020202020204" pitchFamily="34" charset="0"/>
                <a:cs typeface="Arial" panose="020B0604020202020204" pitchFamily="34" charset="0"/>
              </a:rPr>
              <a:t>Preventative</a:t>
            </a:r>
          </a:p>
        </p:txBody>
      </p:sp>
      <p:sp>
        <p:nvSpPr>
          <p:cNvPr id="7" name="Rounded Rectangle 6">
            <a:extLst>
              <a:ext uri="{FF2B5EF4-FFF2-40B4-BE49-F238E27FC236}">
                <a16:creationId xmlns:a16="http://schemas.microsoft.com/office/drawing/2014/main" id="{3DB321FA-52B4-2843-1D5F-98D01CA08C46}"/>
              </a:ext>
            </a:extLst>
          </p:cNvPr>
          <p:cNvSpPr/>
          <p:nvPr/>
        </p:nvSpPr>
        <p:spPr>
          <a:xfrm>
            <a:off x="1350114" y="1496880"/>
            <a:ext cx="3196800" cy="27796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bg1"/>
                </a:solidFill>
                <a:latin typeface="Arial" panose="020B0604020202020204" pitchFamily="34" charset="0"/>
                <a:cs typeface="Arial" panose="020B0604020202020204" pitchFamily="34" charset="0"/>
              </a:rPr>
              <a:t>Life-led</a:t>
            </a:r>
          </a:p>
        </p:txBody>
      </p:sp>
      <p:sp>
        <p:nvSpPr>
          <p:cNvPr id="8" name="Rounded Rectangle 7">
            <a:extLst>
              <a:ext uri="{FF2B5EF4-FFF2-40B4-BE49-F238E27FC236}">
                <a16:creationId xmlns:a16="http://schemas.microsoft.com/office/drawing/2014/main" id="{BCB0907A-9E58-7A89-C090-565249F6A2EF}"/>
              </a:ext>
            </a:extLst>
          </p:cNvPr>
          <p:cNvSpPr/>
          <p:nvPr/>
        </p:nvSpPr>
        <p:spPr>
          <a:xfrm>
            <a:off x="4822708" y="1496880"/>
            <a:ext cx="3196800" cy="27796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bg1"/>
                </a:solidFill>
                <a:latin typeface="Arial" panose="020B0604020202020204" pitchFamily="34" charset="0"/>
                <a:cs typeface="Arial" panose="020B0604020202020204" pitchFamily="34" charset="0"/>
              </a:rPr>
              <a:t>Strengths-based</a:t>
            </a:r>
          </a:p>
        </p:txBody>
      </p:sp>
      <p:sp>
        <p:nvSpPr>
          <p:cNvPr id="39" name="Google Shape;470;p82">
            <a:extLst>
              <a:ext uri="{FF2B5EF4-FFF2-40B4-BE49-F238E27FC236}">
                <a16:creationId xmlns:a16="http://schemas.microsoft.com/office/drawing/2014/main" id="{30A5F926-D30E-62EF-04C2-615EE46C18AD}"/>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40" name="Title 1">
            <a:extLst>
              <a:ext uri="{FF2B5EF4-FFF2-40B4-BE49-F238E27FC236}">
                <a16:creationId xmlns:a16="http://schemas.microsoft.com/office/drawing/2014/main" id="{342755EA-9F95-043F-5685-CF14CD1B63CB}"/>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NCC ASC Target Operating Model: High-level overview</a:t>
            </a:r>
            <a:endParaRPr lang="en-GB" sz="2500">
              <a:solidFill>
                <a:srgbClr val="464646"/>
              </a:solidFill>
              <a:latin typeface="Calibri"/>
              <a:ea typeface="Georgia"/>
              <a:cs typeface="Calibri"/>
            </a:endParaRPr>
          </a:p>
        </p:txBody>
      </p:sp>
      <p:sp>
        <p:nvSpPr>
          <p:cNvPr id="41" name="TextBox 40">
            <a:extLst>
              <a:ext uri="{FF2B5EF4-FFF2-40B4-BE49-F238E27FC236}">
                <a16:creationId xmlns:a16="http://schemas.microsoft.com/office/drawing/2014/main" id="{F64DF43F-F2FB-95F4-E057-BCD524553F4C}"/>
              </a:ext>
            </a:extLst>
          </p:cNvPr>
          <p:cNvSpPr txBox="1"/>
          <p:nvPr/>
        </p:nvSpPr>
        <p:spPr>
          <a:xfrm>
            <a:off x="352394" y="963299"/>
            <a:ext cx="492443" cy="926470"/>
          </a:xfrm>
          <a:prstGeom prst="rect">
            <a:avLst/>
          </a:prstGeom>
          <a:noFill/>
        </p:spPr>
        <p:txBody>
          <a:bodyPr vert="vert270" wrap="square" rtlCol="0">
            <a:spAutoFit/>
          </a:bodyPr>
          <a:lstStyle/>
          <a:p>
            <a:pPr algn="ctr"/>
            <a:r>
              <a:rPr lang="en-GB" sz="1000" i="1">
                <a:latin typeface="Arial" panose="020B0604020202020204" pitchFamily="34" charset="0"/>
                <a:cs typeface="Arial" panose="020B0604020202020204" pitchFamily="34" charset="0"/>
              </a:rPr>
              <a:t>Strategic ambition</a:t>
            </a:r>
          </a:p>
        </p:txBody>
      </p:sp>
      <p:sp>
        <p:nvSpPr>
          <p:cNvPr id="42" name="Rectangle 41">
            <a:extLst>
              <a:ext uri="{FF2B5EF4-FFF2-40B4-BE49-F238E27FC236}">
                <a16:creationId xmlns:a16="http://schemas.microsoft.com/office/drawing/2014/main" id="{383E994F-4DFD-9D76-E600-533EE8EBE658}"/>
              </a:ext>
            </a:extLst>
          </p:cNvPr>
          <p:cNvSpPr/>
          <p:nvPr/>
        </p:nvSpPr>
        <p:spPr>
          <a:xfrm>
            <a:off x="379278" y="1844596"/>
            <a:ext cx="11363017" cy="783028"/>
          </a:xfrm>
          <a:prstGeom prst="rect">
            <a:avLst/>
          </a:prstGeom>
          <a:solidFill>
            <a:schemeClr val="bg1">
              <a:lumMod val="85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sz="1000"/>
          </a:p>
        </p:txBody>
      </p:sp>
      <p:sp>
        <p:nvSpPr>
          <p:cNvPr id="43" name="TextBox 42">
            <a:extLst>
              <a:ext uri="{FF2B5EF4-FFF2-40B4-BE49-F238E27FC236}">
                <a16:creationId xmlns:a16="http://schemas.microsoft.com/office/drawing/2014/main" id="{08816DFF-D71D-240E-38C1-65AA626152D8}"/>
              </a:ext>
            </a:extLst>
          </p:cNvPr>
          <p:cNvSpPr txBox="1"/>
          <p:nvPr/>
        </p:nvSpPr>
        <p:spPr>
          <a:xfrm>
            <a:off x="257838" y="1900914"/>
            <a:ext cx="979069" cy="685831"/>
          </a:xfrm>
          <a:prstGeom prst="rect">
            <a:avLst/>
          </a:prstGeom>
          <a:noFill/>
        </p:spPr>
        <p:txBody>
          <a:bodyPr vert="vert270" wrap="square" lIns="180000" rIns="180000" rtlCol="0">
            <a:spAutoFit/>
          </a:bodyPr>
          <a:lstStyle/>
          <a:p>
            <a:pPr algn="ctr"/>
            <a:r>
              <a:rPr lang="en-GB" sz="1000" i="1">
                <a:latin typeface="Arial" panose="020B0604020202020204" pitchFamily="34" charset="0"/>
                <a:cs typeface="Arial" panose="020B0604020202020204" pitchFamily="34" charset="0"/>
              </a:rPr>
              <a:t>End-to-end Persons pathway</a:t>
            </a:r>
          </a:p>
        </p:txBody>
      </p:sp>
      <p:sp>
        <p:nvSpPr>
          <p:cNvPr id="44" name="Arrow: Pentagon 14">
            <a:extLst>
              <a:ext uri="{FF2B5EF4-FFF2-40B4-BE49-F238E27FC236}">
                <a16:creationId xmlns:a16="http://schemas.microsoft.com/office/drawing/2014/main" id="{873E6CC6-3462-DBC8-E556-7D285A36A810}"/>
              </a:ext>
            </a:extLst>
          </p:cNvPr>
          <p:cNvSpPr/>
          <p:nvPr/>
        </p:nvSpPr>
        <p:spPr>
          <a:xfrm>
            <a:off x="1327451" y="1937046"/>
            <a:ext cx="1890100" cy="610148"/>
          </a:xfrm>
          <a:prstGeom prst="homePlat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latin typeface="Arial" panose="020B0604020202020204" pitchFamily="34" charset="0"/>
                <a:cs typeface="Arial" panose="020B0604020202020204" pitchFamily="34" charset="0"/>
              </a:rPr>
              <a:t>Early help &amp; front door</a:t>
            </a:r>
          </a:p>
        </p:txBody>
      </p:sp>
      <p:sp>
        <p:nvSpPr>
          <p:cNvPr id="45" name="Arrow: Chevron 15">
            <a:extLst>
              <a:ext uri="{FF2B5EF4-FFF2-40B4-BE49-F238E27FC236}">
                <a16:creationId xmlns:a16="http://schemas.microsoft.com/office/drawing/2014/main" id="{57C5FFC4-085C-97C2-801E-E9B0D512A6F4}"/>
              </a:ext>
            </a:extLst>
          </p:cNvPr>
          <p:cNvSpPr/>
          <p:nvPr/>
        </p:nvSpPr>
        <p:spPr>
          <a:xfrm>
            <a:off x="3050580" y="1937046"/>
            <a:ext cx="1658343" cy="610148"/>
          </a:xfrm>
          <a:prstGeom prst="chevron">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latin typeface="Arial" panose="020B0604020202020204" pitchFamily="34" charset="0"/>
                <a:cs typeface="Arial" panose="020B0604020202020204" pitchFamily="34" charset="0"/>
              </a:rPr>
              <a:t>Assessment</a:t>
            </a:r>
          </a:p>
        </p:txBody>
      </p:sp>
      <p:sp>
        <p:nvSpPr>
          <p:cNvPr id="46" name="Arrow: Chevron 16">
            <a:extLst>
              <a:ext uri="{FF2B5EF4-FFF2-40B4-BE49-F238E27FC236}">
                <a16:creationId xmlns:a16="http://schemas.microsoft.com/office/drawing/2014/main" id="{23637DFC-821D-858E-D501-BDE05A495B28}"/>
              </a:ext>
            </a:extLst>
          </p:cNvPr>
          <p:cNvSpPr/>
          <p:nvPr/>
        </p:nvSpPr>
        <p:spPr>
          <a:xfrm>
            <a:off x="4540816" y="1944527"/>
            <a:ext cx="2441225" cy="610148"/>
          </a:xfrm>
          <a:prstGeom prst="chevron">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latin typeface="Arial" panose="020B0604020202020204" pitchFamily="34" charset="0"/>
                <a:cs typeface="Arial" panose="020B0604020202020204" pitchFamily="34" charset="0"/>
              </a:rPr>
              <a:t>Care &amp; support planning</a:t>
            </a:r>
          </a:p>
        </p:txBody>
      </p:sp>
      <p:sp>
        <p:nvSpPr>
          <p:cNvPr id="47" name="Arrow: Chevron 17">
            <a:extLst>
              <a:ext uri="{FF2B5EF4-FFF2-40B4-BE49-F238E27FC236}">
                <a16:creationId xmlns:a16="http://schemas.microsoft.com/office/drawing/2014/main" id="{7FCA116C-4E30-C27A-3D3F-1309EA285BF3}"/>
              </a:ext>
            </a:extLst>
          </p:cNvPr>
          <p:cNvSpPr/>
          <p:nvPr/>
        </p:nvSpPr>
        <p:spPr>
          <a:xfrm>
            <a:off x="6798944" y="1933295"/>
            <a:ext cx="2902778" cy="610148"/>
          </a:xfrm>
          <a:prstGeom prst="chevron">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latin typeface="Arial" panose="020B0604020202020204" pitchFamily="34" charset="0"/>
                <a:cs typeface="Arial" panose="020B0604020202020204" pitchFamily="34" charset="0"/>
              </a:rPr>
              <a:t>TEC + community offer + care</a:t>
            </a:r>
          </a:p>
        </p:txBody>
      </p:sp>
      <p:sp>
        <p:nvSpPr>
          <p:cNvPr id="48" name="Arrow: Chevron 18">
            <a:extLst>
              <a:ext uri="{FF2B5EF4-FFF2-40B4-BE49-F238E27FC236}">
                <a16:creationId xmlns:a16="http://schemas.microsoft.com/office/drawing/2014/main" id="{B2983721-01D0-7C97-6FE7-5787DFCF5F78}"/>
              </a:ext>
            </a:extLst>
          </p:cNvPr>
          <p:cNvSpPr/>
          <p:nvPr/>
        </p:nvSpPr>
        <p:spPr>
          <a:xfrm>
            <a:off x="9527799" y="1938755"/>
            <a:ext cx="2158417" cy="610148"/>
          </a:xfrm>
          <a:prstGeom prst="chevron">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latin typeface="Arial" panose="020B0604020202020204" pitchFamily="34" charset="0"/>
                <a:cs typeface="Arial" panose="020B0604020202020204" pitchFamily="34" charset="0"/>
              </a:rPr>
              <a:t>Review &amp; outcomes</a:t>
            </a:r>
          </a:p>
        </p:txBody>
      </p:sp>
      <p:sp>
        <p:nvSpPr>
          <p:cNvPr id="49" name="Rectangle 48">
            <a:extLst>
              <a:ext uri="{FF2B5EF4-FFF2-40B4-BE49-F238E27FC236}">
                <a16:creationId xmlns:a16="http://schemas.microsoft.com/office/drawing/2014/main" id="{9CE6BFEB-76ED-56F3-239A-95E26A057145}"/>
              </a:ext>
            </a:extLst>
          </p:cNvPr>
          <p:cNvSpPr/>
          <p:nvPr/>
        </p:nvSpPr>
        <p:spPr>
          <a:xfrm>
            <a:off x="352394" y="2687793"/>
            <a:ext cx="11378075" cy="720660"/>
          </a:xfrm>
          <a:prstGeom prst="rect">
            <a:avLst/>
          </a:prstGeom>
          <a:solidFill>
            <a:schemeClr val="bg1">
              <a:lumMod val="85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p>
        </p:txBody>
      </p:sp>
      <p:sp>
        <p:nvSpPr>
          <p:cNvPr id="50" name="TextBox 49">
            <a:extLst>
              <a:ext uri="{FF2B5EF4-FFF2-40B4-BE49-F238E27FC236}">
                <a16:creationId xmlns:a16="http://schemas.microsoft.com/office/drawing/2014/main" id="{0E65A91A-1AF6-AF43-E482-CF7DB5C8CD19}"/>
              </a:ext>
            </a:extLst>
          </p:cNvPr>
          <p:cNvSpPr txBox="1"/>
          <p:nvPr/>
        </p:nvSpPr>
        <p:spPr>
          <a:xfrm>
            <a:off x="375804" y="2706501"/>
            <a:ext cx="646331" cy="700880"/>
          </a:xfrm>
          <a:prstGeom prst="rect">
            <a:avLst/>
          </a:prstGeom>
          <a:noFill/>
        </p:spPr>
        <p:txBody>
          <a:bodyPr vert="vert270" wrap="square" rtlCol="0">
            <a:spAutoFit/>
          </a:bodyPr>
          <a:lstStyle/>
          <a:p>
            <a:pPr algn="ctr"/>
            <a:r>
              <a:rPr lang="en-GB" sz="1000" i="1">
                <a:latin typeface="Arial" panose="020B0604020202020204" pitchFamily="34" charset="0"/>
                <a:cs typeface="Arial" panose="020B0604020202020204" pitchFamily="34" charset="0"/>
              </a:rPr>
              <a:t>Cross-</a:t>
            </a:r>
            <a:br>
              <a:rPr lang="en-GB" sz="1000" i="1">
                <a:latin typeface="Arial" panose="020B0604020202020204" pitchFamily="34" charset="0"/>
                <a:cs typeface="Arial" panose="020B0604020202020204" pitchFamily="34" charset="0"/>
              </a:rPr>
            </a:br>
            <a:r>
              <a:rPr lang="en-GB" sz="1000" i="1">
                <a:latin typeface="Arial" panose="020B0604020202020204" pitchFamily="34" charset="0"/>
                <a:cs typeface="Arial" panose="020B0604020202020204" pitchFamily="34" charset="0"/>
              </a:rPr>
              <a:t>cutting functions</a:t>
            </a:r>
          </a:p>
        </p:txBody>
      </p:sp>
      <p:sp>
        <p:nvSpPr>
          <p:cNvPr id="52" name="Rounded Rectangle 51">
            <a:extLst>
              <a:ext uri="{FF2B5EF4-FFF2-40B4-BE49-F238E27FC236}">
                <a16:creationId xmlns:a16="http://schemas.microsoft.com/office/drawing/2014/main" id="{B3FAE6E3-E491-8255-5E80-3A657F0B5D3A}"/>
              </a:ext>
            </a:extLst>
          </p:cNvPr>
          <p:cNvSpPr/>
          <p:nvPr/>
        </p:nvSpPr>
        <p:spPr>
          <a:xfrm>
            <a:off x="1350114" y="2880189"/>
            <a:ext cx="2318719" cy="322937"/>
          </a:xfrm>
          <a:prstGeom prst="roundRect">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latin typeface="Arial" panose="020B0604020202020204" pitchFamily="34" charset="0"/>
                <a:cs typeface="Arial" panose="020B0604020202020204" pitchFamily="34" charset="0"/>
              </a:rPr>
              <a:t>Strategic Commissioning</a:t>
            </a:r>
          </a:p>
        </p:txBody>
      </p:sp>
      <p:sp>
        <p:nvSpPr>
          <p:cNvPr id="53" name="Rounded Rectangle 52">
            <a:extLst>
              <a:ext uri="{FF2B5EF4-FFF2-40B4-BE49-F238E27FC236}">
                <a16:creationId xmlns:a16="http://schemas.microsoft.com/office/drawing/2014/main" id="{0944C59F-D26A-7D4A-2A06-B010EAC00143}"/>
              </a:ext>
            </a:extLst>
          </p:cNvPr>
          <p:cNvSpPr/>
          <p:nvPr/>
        </p:nvSpPr>
        <p:spPr>
          <a:xfrm>
            <a:off x="3713306" y="2880189"/>
            <a:ext cx="2318719" cy="322937"/>
          </a:xfrm>
          <a:prstGeom prst="roundRect">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latin typeface="Arial" panose="020B0604020202020204" pitchFamily="34" charset="0"/>
                <a:cs typeface="Arial" panose="020B0604020202020204" pitchFamily="34" charset="0"/>
              </a:rPr>
              <a:t>Brokerage &amp; placements</a:t>
            </a:r>
          </a:p>
        </p:txBody>
      </p:sp>
      <p:sp>
        <p:nvSpPr>
          <p:cNvPr id="54" name="Rounded Rectangle 53">
            <a:extLst>
              <a:ext uri="{FF2B5EF4-FFF2-40B4-BE49-F238E27FC236}">
                <a16:creationId xmlns:a16="http://schemas.microsoft.com/office/drawing/2014/main" id="{C71A002E-FF24-62FE-50D4-130907D2DA18}"/>
              </a:ext>
            </a:extLst>
          </p:cNvPr>
          <p:cNvSpPr/>
          <p:nvPr/>
        </p:nvSpPr>
        <p:spPr>
          <a:xfrm>
            <a:off x="6071554" y="2882217"/>
            <a:ext cx="2318719" cy="322937"/>
          </a:xfrm>
          <a:prstGeom prst="roundRect">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latin typeface="Arial" panose="020B0604020202020204" pitchFamily="34" charset="0"/>
                <a:cs typeface="Arial" panose="020B0604020202020204" pitchFamily="34" charset="0"/>
              </a:rPr>
              <a:t>Partnerships</a:t>
            </a:r>
          </a:p>
        </p:txBody>
      </p:sp>
      <p:sp>
        <p:nvSpPr>
          <p:cNvPr id="55" name="Rounded Rectangle 54">
            <a:extLst>
              <a:ext uri="{FF2B5EF4-FFF2-40B4-BE49-F238E27FC236}">
                <a16:creationId xmlns:a16="http://schemas.microsoft.com/office/drawing/2014/main" id="{1A4932A0-1F29-C74F-94CF-2E6302522D7E}"/>
              </a:ext>
            </a:extLst>
          </p:cNvPr>
          <p:cNvSpPr/>
          <p:nvPr/>
        </p:nvSpPr>
        <p:spPr>
          <a:xfrm>
            <a:off x="8449736" y="2882217"/>
            <a:ext cx="3060434" cy="322937"/>
          </a:xfrm>
          <a:prstGeom prst="roundRect">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latin typeface="Arial" panose="020B0604020202020204" pitchFamily="34" charset="0"/>
                <a:cs typeface="Arial" panose="020B0604020202020204" pitchFamily="34" charset="0"/>
              </a:rPr>
              <a:t>Service development &amp; quality assurance</a:t>
            </a:r>
          </a:p>
        </p:txBody>
      </p:sp>
      <p:sp>
        <p:nvSpPr>
          <p:cNvPr id="56" name="TextBox 55">
            <a:extLst>
              <a:ext uri="{FF2B5EF4-FFF2-40B4-BE49-F238E27FC236}">
                <a16:creationId xmlns:a16="http://schemas.microsoft.com/office/drawing/2014/main" id="{395F8125-7F97-4778-0438-A4E99EA55C72}"/>
              </a:ext>
            </a:extLst>
          </p:cNvPr>
          <p:cNvSpPr txBox="1"/>
          <p:nvPr/>
        </p:nvSpPr>
        <p:spPr>
          <a:xfrm>
            <a:off x="375804" y="3476570"/>
            <a:ext cx="646331" cy="656826"/>
          </a:xfrm>
          <a:prstGeom prst="rect">
            <a:avLst/>
          </a:prstGeom>
          <a:noFill/>
        </p:spPr>
        <p:txBody>
          <a:bodyPr vert="vert270" wrap="square" rtlCol="0">
            <a:spAutoFit/>
          </a:bodyPr>
          <a:lstStyle/>
          <a:p>
            <a:pPr algn="ctr"/>
            <a:r>
              <a:rPr lang="en-GB" sz="1000" i="1"/>
              <a:t>Current pain </a:t>
            </a:r>
            <a:r>
              <a:rPr lang="en-GB" sz="1000" i="1">
                <a:latin typeface="Arial" panose="020B0604020202020204" pitchFamily="34" charset="0"/>
                <a:cs typeface="Arial" panose="020B0604020202020204" pitchFamily="34" charset="0"/>
              </a:rPr>
              <a:t>points</a:t>
            </a:r>
          </a:p>
        </p:txBody>
      </p:sp>
      <p:sp>
        <p:nvSpPr>
          <p:cNvPr id="57" name="TextBox 56">
            <a:extLst>
              <a:ext uri="{FF2B5EF4-FFF2-40B4-BE49-F238E27FC236}">
                <a16:creationId xmlns:a16="http://schemas.microsoft.com/office/drawing/2014/main" id="{1A53D881-A43E-4A9D-85DC-0D3380212C9A}"/>
              </a:ext>
            </a:extLst>
          </p:cNvPr>
          <p:cNvSpPr txBox="1"/>
          <p:nvPr/>
        </p:nvSpPr>
        <p:spPr>
          <a:xfrm>
            <a:off x="1327451" y="3518712"/>
            <a:ext cx="10414844" cy="400110"/>
          </a:xfrm>
          <a:prstGeom prst="rect">
            <a:avLst/>
          </a:prstGeom>
          <a:noFill/>
        </p:spPr>
        <p:txBody>
          <a:bodyPr wrap="square" rtlCol="0">
            <a:spAutoFit/>
          </a:bodyPr>
          <a:lstStyle/>
          <a:p>
            <a:r>
              <a:rPr lang="en-GB" sz="1000" i="1">
                <a:latin typeface="Arial" panose="020B0604020202020204" pitchFamily="34" charset="0"/>
                <a:cs typeface="Arial" panose="020B0604020202020204" pitchFamily="34" charset="0"/>
              </a:rPr>
              <a:t>Fragmented processes &amp; hand-offs, variable information capture, duplication, inconsistent triage, unpredictable demand, communication, limited prevention / early intervention, capacity, waits, approach to risk, people placed in most intensive setting</a:t>
            </a:r>
            <a:endParaRPr lang="en-GB" sz="1000">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06E3F4DE-99FB-CF97-00F2-9FA6BAC4A97B}"/>
              </a:ext>
            </a:extLst>
          </p:cNvPr>
          <p:cNvSpPr txBox="1"/>
          <p:nvPr/>
        </p:nvSpPr>
        <p:spPr>
          <a:xfrm>
            <a:off x="364527" y="4349228"/>
            <a:ext cx="646331" cy="769897"/>
          </a:xfrm>
          <a:prstGeom prst="rect">
            <a:avLst/>
          </a:prstGeom>
          <a:noFill/>
        </p:spPr>
        <p:txBody>
          <a:bodyPr vert="vert270" wrap="square" rtlCol="0">
            <a:spAutoFit/>
          </a:bodyPr>
          <a:lstStyle/>
          <a:p>
            <a:pPr algn="ctr"/>
            <a:r>
              <a:rPr lang="en-GB" sz="1000" i="1"/>
              <a:t>Future pathway ambition</a:t>
            </a:r>
          </a:p>
        </p:txBody>
      </p:sp>
      <p:sp>
        <p:nvSpPr>
          <p:cNvPr id="61" name="Rounded Rectangle 60">
            <a:extLst>
              <a:ext uri="{FF2B5EF4-FFF2-40B4-BE49-F238E27FC236}">
                <a16:creationId xmlns:a16="http://schemas.microsoft.com/office/drawing/2014/main" id="{5339EF18-7613-15F6-21E4-4F1BFC4786A5}"/>
              </a:ext>
            </a:extLst>
          </p:cNvPr>
          <p:cNvSpPr/>
          <p:nvPr/>
        </p:nvSpPr>
        <p:spPr>
          <a:xfrm>
            <a:off x="1288452" y="4031543"/>
            <a:ext cx="2160000" cy="1432940"/>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Clr>
                <a:schemeClr val="bg1"/>
              </a:buClr>
              <a:buFont typeface="Arial" panose="020B0604020202020204" pitchFamily="34" charset="0"/>
              <a:buChar char="•"/>
            </a:pPr>
            <a:r>
              <a:rPr lang="en-GB" sz="1000">
                <a:solidFill>
                  <a:schemeClr val="bg1"/>
                </a:solidFill>
                <a:latin typeface="Arial" panose="020B0604020202020204" pitchFamily="34" charset="0"/>
                <a:cs typeface="Arial" panose="020B0604020202020204" pitchFamily="34" charset="0"/>
              </a:rPr>
              <a:t>Prevention in the community</a:t>
            </a:r>
          </a:p>
          <a:p>
            <a:pPr marL="171450" indent="-171450">
              <a:buClr>
                <a:schemeClr val="bg1"/>
              </a:buClr>
              <a:buFont typeface="Arial" panose="020B0604020202020204" pitchFamily="34" charset="0"/>
              <a:buChar char="•"/>
            </a:pPr>
            <a:r>
              <a:rPr lang="en-GB" sz="1000">
                <a:solidFill>
                  <a:schemeClr val="bg1"/>
                </a:solidFill>
                <a:latin typeface="Arial" panose="020B0604020202020204" pitchFamily="34" charset="0"/>
                <a:cs typeface="Arial" panose="020B0604020202020204" pitchFamily="34" charset="0"/>
              </a:rPr>
              <a:t>Streamlined and accessible information </a:t>
            </a:r>
          </a:p>
          <a:p>
            <a:pPr marL="171450" indent="-171450">
              <a:buClr>
                <a:schemeClr val="bg1"/>
              </a:buClr>
              <a:buFont typeface="Arial" panose="020B0604020202020204" pitchFamily="34" charset="0"/>
              <a:buChar char="•"/>
            </a:pPr>
            <a:r>
              <a:rPr lang="en-GB" sz="1000">
                <a:solidFill>
                  <a:schemeClr val="bg1"/>
                </a:solidFill>
                <a:latin typeface="Arial" panose="020B0604020202020204" pitchFamily="34" charset="0"/>
                <a:cs typeface="Arial" panose="020B0604020202020204" pitchFamily="34" charset="0"/>
              </a:rPr>
              <a:t>Single front door</a:t>
            </a:r>
          </a:p>
          <a:p>
            <a:pPr marL="171450" indent="-171450">
              <a:buClr>
                <a:schemeClr val="bg1"/>
              </a:buClr>
              <a:buFont typeface="Arial" panose="020B0604020202020204" pitchFamily="34" charset="0"/>
              <a:buChar char="•"/>
            </a:pPr>
            <a:r>
              <a:rPr lang="en-GB" sz="1000">
                <a:solidFill>
                  <a:schemeClr val="bg1"/>
                </a:solidFill>
                <a:latin typeface="Arial" panose="020B0604020202020204" pitchFamily="34" charset="0"/>
                <a:cs typeface="Arial" panose="020B0604020202020204" pitchFamily="34" charset="0"/>
              </a:rPr>
              <a:t>Effective triage</a:t>
            </a:r>
          </a:p>
          <a:p>
            <a:pPr marL="171450" indent="-171450">
              <a:buClr>
                <a:schemeClr val="bg1"/>
              </a:buClr>
              <a:buFont typeface="Arial" panose="020B0604020202020204" pitchFamily="34" charset="0"/>
              <a:buChar char="•"/>
            </a:pPr>
            <a:r>
              <a:rPr lang="en-GB" sz="1000">
                <a:solidFill>
                  <a:schemeClr val="bg1"/>
                </a:solidFill>
                <a:latin typeface="Arial" panose="020B0604020202020204" pitchFamily="34" charset="0"/>
                <a:cs typeface="Arial" panose="020B0604020202020204" pitchFamily="34" charset="0"/>
              </a:rPr>
              <a:t>Digital pathways &amp; self-service</a:t>
            </a:r>
          </a:p>
        </p:txBody>
      </p:sp>
      <p:sp>
        <p:nvSpPr>
          <p:cNvPr id="62" name="Rounded Rectangle 61">
            <a:extLst>
              <a:ext uri="{FF2B5EF4-FFF2-40B4-BE49-F238E27FC236}">
                <a16:creationId xmlns:a16="http://schemas.microsoft.com/office/drawing/2014/main" id="{58F9FF43-918B-D91C-FA73-6955414D6616}"/>
              </a:ext>
            </a:extLst>
          </p:cNvPr>
          <p:cNvSpPr/>
          <p:nvPr/>
        </p:nvSpPr>
        <p:spPr>
          <a:xfrm>
            <a:off x="3408687" y="4017707"/>
            <a:ext cx="2160000" cy="1432940"/>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Clr>
                <a:schemeClr val="bg1"/>
              </a:buClr>
              <a:buFont typeface="Arial" panose="020B0604020202020204" pitchFamily="34" charset="0"/>
              <a:buChar char="•"/>
            </a:pPr>
            <a:r>
              <a:rPr lang="en-GB" sz="1000">
                <a:solidFill>
                  <a:schemeClr val="bg1"/>
                </a:solidFill>
                <a:latin typeface="Arial" panose="020B0604020202020204" pitchFamily="34" charset="0"/>
                <a:cs typeface="Arial" panose="020B0604020202020204" pitchFamily="34" charset="0"/>
              </a:rPr>
              <a:t>Full grip: single owner, reduced hand-offs, local teams in neighbourhoods</a:t>
            </a:r>
          </a:p>
          <a:p>
            <a:pPr marL="171450" indent="-171450">
              <a:buClr>
                <a:schemeClr val="bg1"/>
              </a:buClr>
              <a:buFont typeface="Arial" panose="020B0604020202020204" pitchFamily="34" charset="0"/>
              <a:buChar char="•"/>
            </a:pPr>
            <a:r>
              <a:rPr lang="en-GB" sz="1000">
                <a:solidFill>
                  <a:schemeClr val="bg1"/>
                </a:solidFill>
                <a:latin typeface="Arial" panose="020B0604020202020204" pitchFamily="34" charset="0"/>
                <a:cs typeface="Arial" panose="020B0604020202020204" pitchFamily="34" charset="0"/>
              </a:rPr>
              <a:t>Relational strengths-based: What Matters Most?</a:t>
            </a:r>
          </a:p>
          <a:p>
            <a:pPr marL="171450" indent="-171450">
              <a:buClr>
                <a:schemeClr val="bg1"/>
              </a:buClr>
              <a:buFont typeface="Arial" panose="020B0604020202020204" pitchFamily="34" charset="0"/>
              <a:buChar char="•"/>
            </a:pPr>
            <a:r>
              <a:rPr lang="en-GB" sz="1000">
                <a:solidFill>
                  <a:schemeClr val="bg1"/>
                </a:solidFill>
                <a:latin typeface="Arial" panose="020B0604020202020204" pitchFamily="34" charset="0"/>
                <a:cs typeface="Arial" panose="020B0604020202020204" pitchFamily="34" charset="0"/>
              </a:rPr>
              <a:t>Outcomes focussed</a:t>
            </a:r>
          </a:p>
          <a:p>
            <a:pPr marL="171450" indent="-171450">
              <a:buClr>
                <a:schemeClr val="bg1"/>
              </a:buClr>
              <a:buFont typeface="Arial" panose="020B0604020202020204" pitchFamily="34" charset="0"/>
              <a:buChar char="•"/>
            </a:pPr>
            <a:r>
              <a:rPr lang="en-GB" sz="1000">
                <a:solidFill>
                  <a:schemeClr val="bg1"/>
                </a:solidFill>
                <a:latin typeface="Arial" panose="020B0604020202020204" pitchFamily="34" charset="0"/>
                <a:cs typeface="Arial" panose="020B0604020202020204" pitchFamily="34" charset="0"/>
              </a:rPr>
              <a:t>Timely to reduce escalation</a:t>
            </a:r>
          </a:p>
        </p:txBody>
      </p:sp>
      <p:sp>
        <p:nvSpPr>
          <p:cNvPr id="63" name="Rounded Rectangle 62">
            <a:extLst>
              <a:ext uri="{FF2B5EF4-FFF2-40B4-BE49-F238E27FC236}">
                <a16:creationId xmlns:a16="http://schemas.microsoft.com/office/drawing/2014/main" id="{D7D403F0-8978-A99F-E132-656DBB049358}"/>
              </a:ext>
            </a:extLst>
          </p:cNvPr>
          <p:cNvSpPr/>
          <p:nvPr/>
        </p:nvSpPr>
        <p:spPr>
          <a:xfrm>
            <a:off x="5449926" y="4038595"/>
            <a:ext cx="2160000" cy="1432940"/>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Clr>
                <a:schemeClr val="bg1"/>
              </a:buClr>
              <a:buFont typeface="Arial" panose="020B0604020202020204" pitchFamily="34" charset="0"/>
              <a:buChar char="•"/>
            </a:pPr>
            <a:endParaRPr lang="en-GB" sz="1000">
              <a:solidFill>
                <a:schemeClr val="bg1"/>
              </a:solidFill>
            </a:endParaRPr>
          </a:p>
          <a:p>
            <a:pPr marL="171450" indent="-171450">
              <a:buClr>
                <a:schemeClr val="bg1"/>
              </a:buClr>
              <a:buFont typeface="Arial" panose="020B0604020202020204" pitchFamily="34" charset="0"/>
              <a:buChar char="•"/>
            </a:pPr>
            <a:r>
              <a:rPr lang="en-GB" sz="1000">
                <a:solidFill>
                  <a:schemeClr val="bg1"/>
                </a:solidFill>
              </a:rPr>
              <a:t>Life-led not service led</a:t>
            </a:r>
          </a:p>
          <a:p>
            <a:pPr marL="171450" indent="-171450">
              <a:buClr>
                <a:schemeClr val="bg1"/>
              </a:buClr>
              <a:buFont typeface="Arial" panose="020B0604020202020204" pitchFamily="34" charset="0"/>
              <a:buChar char="•"/>
            </a:pPr>
            <a:r>
              <a:rPr lang="en-GB" sz="1000">
                <a:solidFill>
                  <a:schemeClr val="bg1"/>
                </a:solidFill>
              </a:rPr>
              <a:t>Least restrictive approach</a:t>
            </a:r>
          </a:p>
          <a:p>
            <a:pPr marL="171450" indent="-171450">
              <a:buClr>
                <a:schemeClr val="bg1"/>
              </a:buClr>
              <a:buFont typeface="Arial" panose="020B0604020202020204" pitchFamily="34" charset="0"/>
              <a:buChar char="•"/>
            </a:pPr>
            <a:r>
              <a:rPr lang="en-GB" sz="1000">
                <a:solidFill>
                  <a:schemeClr val="bg1"/>
                </a:solidFill>
              </a:rPr>
              <a:t>Information gathered once, early</a:t>
            </a:r>
          </a:p>
          <a:p>
            <a:pPr marL="171450" indent="-171450">
              <a:buClr>
                <a:schemeClr val="bg1"/>
              </a:buClr>
              <a:buFont typeface="Arial" panose="020B0604020202020204" pitchFamily="34" charset="0"/>
              <a:buChar char="•"/>
            </a:pPr>
            <a:r>
              <a:rPr lang="en-GB" sz="1000">
                <a:solidFill>
                  <a:schemeClr val="bg1"/>
                </a:solidFill>
              </a:rPr>
              <a:t>Personalisation &amp; DPs</a:t>
            </a:r>
          </a:p>
          <a:p>
            <a:pPr marL="171450" indent="-171450">
              <a:buClr>
                <a:schemeClr val="bg1"/>
              </a:buClr>
              <a:buFont typeface="Arial" panose="020B0604020202020204" pitchFamily="34" charset="0"/>
              <a:buChar char="•"/>
            </a:pPr>
            <a:r>
              <a:rPr lang="en-GB" sz="1000">
                <a:solidFill>
                  <a:schemeClr val="bg1"/>
                </a:solidFill>
              </a:rPr>
              <a:t>Automation and use of digital solutions for efficiency</a:t>
            </a:r>
          </a:p>
          <a:p>
            <a:pPr marL="171450" indent="-171450">
              <a:buClr>
                <a:schemeClr val="bg1"/>
              </a:buClr>
              <a:buFont typeface="Arial" panose="020B0604020202020204" pitchFamily="34" charset="0"/>
              <a:buChar char="•"/>
            </a:pPr>
            <a:endParaRPr lang="en-GB" sz="1000">
              <a:solidFill>
                <a:schemeClr val="bg1"/>
              </a:solidFill>
            </a:endParaRPr>
          </a:p>
        </p:txBody>
      </p:sp>
      <p:sp>
        <p:nvSpPr>
          <p:cNvPr id="64" name="Rounded Rectangle 63">
            <a:extLst>
              <a:ext uri="{FF2B5EF4-FFF2-40B4-BE49-F238E27FC236}">
                <a16:creationId xmlns:a16="http://schemas.microsoft.com/office/drawing/2014/main" id="{8D04C563-8551-C5DA-6240-D5E189A35A8B}"/>
              </a:ext>
            </a:extLst>
          </p:cNvPr>
          <p:cNvSpPr/>
          <p:nvPr/>
        </p:nvSpPr>
        <p:spPr>
          <a:xfrm>
            <a:off x="7491165" y="4028210"/>
            <a:ext cx="2160000" cy="1432940"/>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Clr>
                <a:schemeClr val="bg1"/>
              </a:buClr>
              <a:buFont typeface="Arial" panose="020B0604020202020204" pitchFamily="34" charset="0"/>
              <a:buChar char="•"/>
            </a:pPr>
            <a:r>
              <a:rPr lang="en-GB" sz="1000">
                <a:solidFill>
                  <a:schemeClr val="bg1"/>
                </a:solidFill>
              </a:rPr>
              <a:t>Strong community offer before / blended with eligible care</a:t>
            </a:r>
          </a:p>
          <a:p>
            <a:pPr marL="171450" indent="-171450">
              <a:buClr>
                <a:schemeClr val="bg1"/>
              </a:buClr>
              <a:buFont typeface="Arial" panose="020B0604020202020204" pitchFamily="34" charset="0"/>
              <a:buChar char="•"/>
            </a:pPr>
            <a:r>
              <a:rPr lang="en-GB" sz="1000">
                <a:solidFill>
                  <a:schemeClr val="bg1"/>
                </a:solidFill>
              </a:rPr>
              <a:t>Technology is promoted throughout</a:t>
            </a:r>
          </a:p>
          <a:p>
            <a:pPr marL="171450" indent="-171450">
              <a:buClr>
                <a:schemeClr val="bg1"/>
              </a:buClr>
              <a:buFont typeface="Arial" panose="020B0604020202020204" pitchFamily="34" charset="0"/>
              <a:buChar char="•"/>
            </a:pPr>
            <a:r>
              <a:rPr lang="en-GB" sz="1000">
                <a:solidFill>
                  <a:schemeClr val="bg1"/>
                </a:solidFill>
              </a:rPr>
              <a:t>Care is close to home, appropriate, least intensive</a:t>
            </a:r>
          </a:p>
          <a:p>
            <a:pPr marL="171450" indent="-171450">
              <a:buClr>
                <a:schemeClr val="bg1"/>
              </a:buClr>
              <a:buFont typeface="Arial" panose="020B0604020202020204" pitchFamily="34" charset="0"/>
              <a:buChar char="•"/>
            </a:pPr>
            <a:r>
              <a:rPr lang="en-GB" sz="1000">
                <a:solidFill>
                  <a:schemeClr val="bg1"/>
                </a:solidFill>
              </a:rPr>
              <a:t>Responsive services</a:t>
            </a:r>
          </a:p>
          <a:p>
            <a:pPr marL="171450" indent="-171450">
              <a:buClr>
                <a:schemeClr val="bg1"/>
              </a:buClr>
              <a:buFont typeface="Arial" panose="020B0604020202020204" pitchFamily="34" charset="0"/>
              <a:buChar char="•"/>
            </a:pPr>
            <a:endParaRPr lang="en-GB" sz="1000">
              <a:solidFill>
                <a:schemeClr val="bg1"/>
              </a:solidFill>
            </a:endParaRPr>
          </a:p>
        </p:txBody>
      </p:sp>
      <p:sp>
        <p:nvSpPr>
          <p:cNvPr id="65" name="Rounded Rectangle 64">
            <a:extLst>
              <a:ext uri="{FF2B5EF4-FFF2-40B4-BE49-F238E27FC236}">
                <a16:creationId xmlns:a16="http://schemas.microsoft.com/office/drawing/2014/main" id="{B8FB59FD-0D2A-FE65-FFD1-65AE477A0418}"/>
              </a:ext>
            </a:extLst>
          </p:cNvPr>
          <p:cNvSpPr/>
          <p:nvPr/>
        </p:nvSpPr>
        <p:spPr>
          <a:xfrm>
            <a:off x="9532404" y="4048888"/>
            <a:ext cx="2160000" cy="1432940"/>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Clr>
                <a:schemeClr val="bg1"/>
              </a:buClr>
              <a:buFont typeface="Arial" panose="020B0604020202020204" pitchFamily="34" charset="0"/>
              <a:buChar char="•"/>
            </a:pPr>
            <a:r>
              <a:rPr lang="en-GB" sz="1000">
                <a:solidFill>
                  <a:schemeClr val="bg1"/>
                </a:solidFill>
              </a:rPr>
              <a:t>Timely review enabled by data</a:t>
            </a:r>
          </a:p>
          <a:p>
            <a:pPr marL="171450" indent="-171450">
              <a:buClr>
                <a:schemeClr val="bg1"/>
              </a:buClr>
              <a:buFont typeface="Arial" panose="020B0604020202020204" pitchFamily="34" charset="0"/>
              <a:buChar char="•"/>
            </a:pPr>
            <a:r>
              <a:rPr lang="en-GB" sz="1000">
                <a:solidFill>
                  <a:schemeClr val="bg1"/>
                </a:solidFill>
              </a:rPr>
              <a:t>Feedback on services driving quality &amp; practice</a:t>
            </a:r>
          </a:p>
          <a:p>
            <a:pPr marL="171450" indent="-171450">
              <a:buClr>
                <a:schemeClr val="bg1"/>
              </a:buClr>
              <a:buFont typeface="Arial" panose="020B0604020202020204" pitchFamily="34" charset="0"/>
              <a:buChar char="•"/>
            </a:pPr>
            <a:r>
              <a:rPr lang="en-GB" sz="1000">
                <a:solidFill>
                  <a:schemeClr val="bg1"/>
                </a:solidFill>
              </a:rPr>
              <a:t>Risk-based approach to review</a:t>
            </a:r>
          </a:p>
        </p:txBody>
      </p:sp>
      <p:sp>
        <p:nvSpPr>
          <p:cNvPr id="66" name="Rounded Rectangle 65">
            <a:extLst>
              <a:ext uri="{FF2B5EF4-FFF2-40B4-BE49-F238E27FC236}">
                <a16:creationId xmlns:a16="http://schemas.microsoft.com/office/drawing/2014/main" id="{E0C8D5A1-A4A7-5E19-4C3E-B52D65FEA242}"/>
              </a:ext>
            </a:extLst>
          </p:cNvPr>
          <p:cNvSpPr/>
          <p:nvPr/>
        </p:nvSpPr>
        <p:spPr>
          <a:xfrm>
            <a:off x="1315625" y="5556293"/>
            <a:ext cx="10414844" cy="214014"/>
          </a:xfrm>
          <a:prstGeom prst="roundRect">
            <a:avLst/>
          </a:prstGeom>
          <a:solidFill>
            <a:srgbClr val="464646"/>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Workforce structures, OD and capability</a:t>
            </a:r>
          </a:p>
        </p:txBody>
      </p:sp>
      <p:sp>
        <p:nvSpPr>
          <p:cNvPr id="67" name="Rounded Rectangle 66">
            <a:extLst>
              <a:ext uri="{FF2B5EF4-FFF2-40B4-BE49-F238E27FC236}">
                <a16:creationId xmlns:a16="http://schemas.microsoft.com/office/drawing/2014/main" id="{E992B68D-3013-CA1A-2F00-CE9B10DAAE1A}"/>
              </a:ext>
            </a:extLst>
          </p:cNvPr>
          <p:cNvSpPr/>
          <p:nvPr/>
        </p:nvSpPr>
        <p:spPr>
          <a:xfrm>
            <a:off x="1315625" y="5836152"/>
            <a:ext cx="10414844" cy="214014"/>
          </a:xfrm>
          <a:prstGeom prst="roundRect">
            <a:avLst/>
          </a:prstGeom>
          <a:solidFill>
            <a:srgbClr val="464646"/>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Strengths-based relational practice &amp; meaningful outcomes</a:t>
            </a:r>
          </a:p>
        </p:txBody>
      </p:sp>
      <p:sp>
        <p:nvSpPr>
          <p:cNvPr id="68" name="Rounded Rectangle 67">
            <a:extLst>
              <a:ext uri="{FF2B5EF4-FFF2-40B4-BE49-F238E27FC236}">
                <a16:creationId xmlns:a16="http://schemas.microsoft.com/office/drawing/2014/main" id="{00C457A2-5E06-D428-3A7A-6C628875FE7F}"/>
              </a:ext>
            </a:extLst>
          </p:cNvPr>
          <p:cNvSpPr/>
          <p:nvPr/>
        </p:nvSpPr>
        <p:spPr>
          <a:xfrm>
            <a:off x="1322504" y="6111976"/>
            <a:ext cx="10414844" cy="214014"/>
          </a:xfrm>
          <a:prstGeom prst="roundRect">
            <a:avLst/>
          </a:prstGeom>
          <a:solidFill>
            <a:srgbClr val="464646"/>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Data, analytics, performance and governance</a:t>
            </a:r>
          </a:p>
        </p:txBody>
      </p:sp>
      <p:sp>
        <p:nvSpPr>
          <p:cNvPr id="69" name="Rounded Rectangle 68">
            <a:extLst>
              <a:ext uri="{FF2B5EF4-FFF2-40B4-BE49-F238E27FC236}">
                <a16:creationId xmlns:a16="http://schemas.microsoft.com/office/drawing/2014/main" id="{48987E95-95F8-58F3-BAE5-DFFFFD6F6501}"/>
              </a:ext>
            </a:extLst>
          </p:cNvPr>
          <p:cNvSpPr/>
          <p:nvPr/>
        </p:nvSpPr>
        <p:spPr>
          <a:xfrm>
            <a:off x="1315625" y="6390885"/>
            <a:ext cx="10414844" cy="214014"/>
          </a:xfrm>
          <a:prstGeom prst="roundRect">
            <a:avLst/>
          </a:prstGeom>
          <a:solidFill>
            <a:srgbClr val="464646"/>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Technology enabled care</a:t>
            </a:r>
          </a:p>
        </p:txBody>
      </p:sp>
      <p:sp>
        <p:nvSpPr>
          <p:cNvPr id="70" name="TextBox 69">
            <a:extLst>
              <a:ext uri="{FF2B5EF4-FFF2-40B4-BE49-F238E27FC236}">
                <a16:creationId xmlns:a16="http://schemas.microsoft.com/office/drawing/2014/main" id="{4303A97A-0854-DAA5-1464-10B11A6C7308}"/>
              </a:ext>
            </a:extLst>
          </p:cNvPr>
          <p:cNvSpPr txBox="1"/>
          <p:nvPr/>
        </p:nvSpPr>
        <p:spPr>
          <a:xfrm>
            <a:off x="430999" y="5679042"/>
            <a:ext cx="492443" cy="769897"/>
          </a:xfrm>
          <a:prstGeom prst="rect">
            <a:avLst/>
          </a:prstGeom>
          <a:noFill/>
        </p:spPr>
        <p:txBody>
          <a:bodyPr vert="vert270" wrap="square" rtlCol="0">
            <a:spAutoFit/>
          </a:bodyPr>
          <a:lstStyle/>
          <a:p>
            <a:pPr algn="ctr"/>
            <a:r>
              <a:rPr lang="en-GB" sz="1000" i="1"/>
              <a:t>Critical enablers</a:t>
            </a:r>
          </a:p>
        </p:txBody>
      </p:sp>
      <p:sp>
        <p:nvSpPr>
          <p:cNvPr id="51" name="Slide Number Placeholder 50">
            <a:extLst>
              <a:ext uri="{FF2B5EF4-FFF2-40B4-BE49-F238E27FC236}">
                <a16:creationId xmlns:a16="http://schemas.microsoft.com/office/drawing/2014/main" id="{08BEAD72-2862-5827-8736-35E6569B21DE}"/>
              </a:ext>
            </a:extLst>
          </p:cNvPr>
          <p:cNvSpPr>
            <a:spLocks noGrp="1"/>
          </p:cNvSpPr>
          <p:nvPr>
            <p:ph type="sldNum" sz="quarter" idx="12"/>
          </p:nvPr>
        </p:nvSpPr>
        <p:spPr/>
        <p:txBody>
          <a:bodyPr/>
          <a:lstStyle/>
          <a:p>
            <a:fld id="{F2F5C3A6-97E3-4CF8-BAB9-D6EE181F55AD}" type="slidenum">
              <a:rPr lang="en-GB" smtClean="0"/>
              <a:t>18</a:t>
            </a:fld>
            <a:endParaRPr lang="en-GB"/>
          </a:p>
        </p:txBody>
      </p:sp>
    </p:spTree>
    <p:extLst>
      <p:ext uri="{BB962C8B-B14F-4D97-AF65-F5344CB8AC3E}">
        <p14:creationId xmlns:p14="http://schemas.microsoft.com/office/powerpoint/2010/main" val="3555766923"/>
      </p:ext>
    </p:extLst>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693FE-4DFF-4B8B-564B-0020427F0AB6}"/>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BB57B09-74C3-A6D0-4328-309B2609B4A4}"/>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19" name="TextBox 18">
            <a:extLst>
              <a:ext uri="{FF2B5EF4-FFF2-40B4-BE49-F238E27FC236}">
                <a16:creationId xmlns:a16="http://schemas.microsoft.com/office/drawing/2014/main" id="{5C97D2F6-B489-44BE-0E3F-48F2D29FCBFB}"/>
              </a:ext>
            </a:extLst>
          </p:cNvPr>
          <p:cNvSpPr txBox="1"/>
          <p:nvPr/>
        </p:nvSpPr>
        <p:spPr>
          <a:xfrm>
            <a:off x="836978" y="1811954"/>
            <a:ext cx="10378697" cy="3754874"/>
          </a:xfrm>
          <a:prstGeom prst="rect">
            <a:avLst/>
          </a:prstGeom>
          <a:noFill/>
        </p:spPr>
        <p:txBody>
          <a:bodyPr wrap="square" rtlCol="0">
            <a:spAutoFit/>
          </a:bodyPr>
          <a:lstStyle/>
          <a:p>
            <a:pPr>
              <a:buClr>
                <a:schemeClr val="accent6"/>
              </a:buClr>
            </a:pPr>
            <a:r>
              <a:rPr lang="en-GB" sz="1400" b="1">
                <a:solidFill>
                  <a:srgbClr val="464646"/>
                </a:solidFill>
                <a:latin typeface="Arial" panose="020B0604020202020204" pitchFamily="34" charset="0"/>
                <a:cs typeface="Arial" panose="020B0604020202020204" pitchFamily="34" charset="0"/>
              </a:rPr>
              <a:t>The Improvement plan will impact:</a:t>
            </a:r>
          </a:p>
          <a:p>
            <a:pPr>
              <a:buClr>
                <a:schemeClr val="accent6"/>
              </a:buClr>
            </a:pPr>
            <a:endParaRPr lang="en-GB" sz="1400">
              <a:solidFill>
                <a:srgbClr val="464646"/>
              </a:solidFill>
              <a:latin typeface="Arial" panose="020B0604020202020204" pitchFamily="34" charset="0"/>
              <a:cs typeface="Arial" panose="020B0604020202020204" pitchFamily="34" charset="0"/>
            </a:endParaRPr>
          </a:p>
          <a:p>
            <a:pPr>
              <a:buClr>
                <a:schemeClr val="accent6"/>
              </a:buClr>
            </a:pPr>
            <a:r>
              <a:rPr lang="en-GB" sz="1400" b="1">
                <a:solidFill>
                  <a:srgbClr val="464646"/>
                </a:solidFill>
                <a:latin typeface="Arial" panose="020B0604020202020204" pitchFamily="34" charset="0"/>
                <a:cs typeface="Arial" panose="020B0604020202020204" pitchFamily="34" charset="0"/>
              </a:rPr>
              <a:t>People</a:t>
            </a:r>
          </a:p>
          <a:p>
            <a:pPr marL="285750" indent="-285750">
              <a:buClr>
                <a:schemeClr val="accent6"/>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Change structures to enable delivery of the strategy and increase capacity and capability</a:t>
            </a:r>
          </a:p>
          <a:p>
            <a:pPr marL="285750" indent="-285750">
              <a:buClr>
                <a:schemeClr val="accent6"/>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Co-production and EDI will be embedded</a:t>
            </a:r>
          </a:p>
          <a:p>
            <a:pPr marL="285750" indent="-285750">
              <a:buClr>
                <a:schemeClr val="accent6"/>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Embed an improvement culture</a:t>
            </a:r>
          </a:p>
          <a:p>
            <a:pPr>
              <a:buClr>
                <a:schemeClr val="accent6"/>
              </a:buClr>
            </a:pPr>
            <a:endParaRPr lang="en-GB" sz="1400">
              <a:solidFill>
                <a:srgbClr val="464646"/>
              </a:solidFill>
              <a:latin typeface="Arial" panose="020B0604020202020204" pitchFamily="34" charset="0"/>
              <a:cs typeface="Arial" panose="020B0604020202020204" pitchFamily="34" charset="0"/>
            </a:endParaRPr>
          </a:p>
          <a:p>
            <a:pPr>
              <a:buClr>
                <a:schemeClr val="accent6"/>
              </a:buClr>
            </a:pPr>
            <a:r>
              <a:rPr lang="en-GB" sz="1400" b="1">
                <a:solidFill>
                  <a:srgbClr val="464646"/>
                </a:solidFill>
                <a:latin typeface="Arial" panose="020B0604020202020204" pitchFamily="34" charset="0"/>
                <a:cs typeface="Arial" panose="020B0604020202020204" pitchFamily="34" charset="0"/>
              </a:rPr>
              <a:t>Processes and Practice</a:t>
            </a:r>
          </a:p>
          <a:p>
            <a:pPr marL="285750" indent="-285750">
              <a:buClr>
                <a:schemeClr val="accent6"/>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Reframe practice to be strengths-based, relational and focused on prevention</a:t>
            </a:r>
          </a:p>
          <a:p>
            <a:pPr marL="285750" indent="-285750">
              <a:buClr>
                <a:schemeClr val="accent6"/>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Redesign processes to be more frictionless for people and staff</a:t>
            </a:r>
          </a:p>
          <a:p>
            <a:pPr>
              <a:buClr>
                <a:schemeClr val="accent6"/>
              </a:buClr>
            </a:pPr>
            <a:endParaRPr lang="en-GB" sz="1400">
              <a:solidFill>
                <a:srgbClr val="464646"/>
              </a:solidFill>
              <a:latin typeface="Arial" panose="020B0604020202020204" pitchFamily="34" charset="0"/>
              <a:cs typeface="Arial" panose="020B0604020202020204" pitchFamily="34" charset="0"/>
            </a:endParaRPr>
          </a:p>
          <a:p>
            <a:pPr>
              <a:buClr>
                <a:schemeClr val="accent6"/>
              </a:buClr>
            </a:pPr>
            <a:r>
              <a:rPr lang="en-GB" sz="1400" b="1">
                <a:solidFill>
                  <a:srgbClr val="464646"/>
                </a:solidFill>
                <a:latin typeface="Arial" panose="020B0604020202020204" pitchFamily="34" charset="0"/>
                <a:cs typeface="Arial" panose="020B0604020202020204" pitchFamily="34" charset="0"/>
              </a:rPr>
              <a:t>Systems and Digital</a:t>
            </a:r>
          </a:p>
          <a:p>
            <a:pPr marL="285750" indent="-285750">
              <a:buClr>
                <a:schemeClr val="accent6"/>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Ensure that IT systems and digital support tools support efficient processes and practice model</a:t>
            </a:r>
          </a:p>
          <a:p>
            <a:pPr>
              <a:buClr>
                <a:schemeClr val="accent6"/>
              </a:buClr>
            </a:pPr>
            <a:endParaRPr lang="en-GB" sz="1400">
              <a:solidFill>
                <a:srgbClr val="464646"/>
              </a:solidFill>
              <a:latin typeface="Arial" panose="020B0604020202020204" pitchFamily="34" charset="0"/>
              <a:cs typeface="Arial" panose="020B0604020202020204" pitchFamily="34" charset="0"/>
            </a:endParaRPr>
          </a:p>
          <a:p>
            <a:pPr>
              <a:buClr>
                <a:schemeClr val="accent6"/>
              </a:buClr>
            </a:pPr>
            <a:r>
              <a:rPr lang="en-GB" sz="1400" b="1">
                <a:solidFill>
                  <a:srgbClr val="464646"/>
                </a:solidFill>
                <a:latin typeface="Arial" panose="020B0604020202020204" pitchFamily="34" charset="0"/>
                <a:cs typeface="Arial" panose="020B0604020202020204" pitchFamily="34" charset="0"/>
              </a:rPr>
              <a:t>Collaboration</a:t>
            </a:r>
          </a:p>
          <a:p>
            <a:pPr marL="285750" indent="-285750">
              <a:buClr>
                <a:schemeClr val="accent6"/>
              </a:buClr>
              <a:buFont typeface="Arial" panose="020B0604020202020204" pitchFamily="34" charset="0"/>
              <a:buChar char="•"/>
            </a:pPr>
            <a:r>
              <a:rPr lang="en-GB" sz="1400">
                <a:solidFill>
                  <a:srgbClr val="464646"/>
                </a:solidFill>
                <a:latin typeface="Arial" panose="020B0604020202020204" pitchFamily="34" charset="0"/>
                <a:cs typeface="Arial" panose="020B0604020202020204" pitchFamily="34" charset="0"/>
              </a:rPr>
              <a:t>Cement a programmatic and collaborative approach to how priorities are delivered, teams and services work together within the directorate, with other corporate colleagues, and with external partners and stakeholders</a:t>
            </a:r>
          </a:p>
        </p:txBody>
      </p:sp>
      <p:sp>
        <p:nvSpPr>
          <p:cNvPr id="6" name="Google Shape;470;p82">
            <a:extLst>
              <a:ext uri="{FF2B5EF4-FFF2-40B4-BE49-F238E27FC236}">
                <a16:creationId xmlns:a16="http://schemas.microsoft.com/office/drawing/2014/main" id="{DC223B34-ACB7-BE29-7DFA-44B6B68026C4}"/>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8" name="Title 1">
            <a:extLst>
              <a:ext uri="{FF2B5EF4-FFF2-40B4-BE49-F238E27FC236}">
                <a16:creationId xmlns:a16="http://schemas.microsoft.com/office/drawing/2014/main" id="{4FFB196A-E23A-1D27-A719-85DE76924B56}"/>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Impact and Scope of the Improvement Plan and Target Operating Model</a:t>
            </a:r>
            <a:endParaRPr lang="en-GB" sz="2500">
              <a:solidFill>
                <a:srgbClr val="464646"/>
              </a:solidFill>
              <a:latin typeface="Calibri"/>
              <a:ea typeface="Georgia"/>
              <a:cs typeface="Calibri"/>
            </a:endParaRPr>
          </a:p>
        </p:txBody>
      </p:sp>
      <p:sp>
        <p:nvSpPr>
          <p:cNvPr id="9" name="Slide Number Placeholder 8">
            <a:extLst>
              <a:ext uri="{FF2B5EF4-FFF2-40B4-BE49-F238E27FC236}">
                <a16:creationId xmlns:a16="http://schemas.microsoft.com/office/drawing/2014/main" id="{AFCF53CF-70B7-A6B4-81B8-FD2B43C276BD}"/>
              </a:ext>
            </a:extLst>
          </p:cNvPr>
          <p:cNvSpPr>
            <a:spLocks noGrp="1"/>
          </p:cNvSpPr>
          <p:nvPr>
            <p:ph type="sldNum" sz="quarter" idx="12"/>
          </p:nvPr>
        </p:nvSpPr>
        <p:spPr/>
        <p:txBody>
          <a:bodyPr/>
          <a:lstStyle/>
          <a:p>
            <a:fld id="{F2F5C3A6-97E3-4CF8-BAB9-D6EE181F55AD}" type="slidenum">
              <a:rPr lang="en-GB" smtClean="0"/>
              <a:t>19</a:t>
            </a:fld>
            <a:endParaRPr lang="en-GB"/>
          </a:p>
        </p:txBody>
      </p:sp>
    </p:spTree>
    <p:extLst>
      <p:ext uri="{BB962C8B-B14F-4D97-AF65-F5344CB8AC3E}">
        <p14:creationId xmlns:p14="http://schemas.microsoft.com/office/powerpoint/2010/main" val="235308290"/>
      </p:ext>
    </p:extLst>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98570-5A6B-7870-5CF7-2275397CCA1D}"/>
            </a:ext>
          </a:extLst>
        </p:cNvPr>
        <p:cNvGrpSpPr/>
        <p:nvPr/>
      </p:nvGrpSpPr>
      <p:grpSpPr>
        <a:xfrm>
          <a:off x="0" y="0"/>
          <a:ext cx="0" cy="0"/>
          <a:chOff x="0" y="0"/>
          <a:chExt cx="0" cy="0"/>
        </a:xfrm>
      </p:grpSpPr>
      <p:sp>
        <p:nvSpPr>
          <p:cNvPr id="25" name="Rounded Rectangle 24">
            <a:extLst>
              <a:ext uri="{FF2B5EF4-FFF2-40B4-BE49-F238E27FC236}">
                <a16:creationId xmlns:a16="http://schemas.microsoft.com/office/drawing/2014/main" id="{911EFFA2-0277-EE15-5229-297A37E7CC39}"/>
              </a:ext>
            </a:extLst>
          </p:cNvPr>
          <p:cNvSpPr/>
          <p:nvPr/>
        </p:nvSpPr>
        <p:spPr>
          <a:xfrm>
            <a:off x="1122795" y="2457579"/>
            <a:ext cx="7419586" cy="3854009"/>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087B4FA6-F3BB-E9C9-1FA3-9E91B2C0F289}"/>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6" name="Google Shape;470;p82">
            <a:extLst>
              <a:ext uri="{FF2B5EF4-FFF2-40B4-BE49-F238E27FC236}">
                <a16:creationId xmlns:a16="http://schemas.microsoft.com/office/drawing/2014/main" id="{483AFD39-DF6A-D038-9DDB-5D203B17E244}"/>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8" name="Title 1">
            <a:extLst>
              <a:ext uri="{FF2B5EF4-FFF2-40B4-BE49-F238E27FC236}">
                <a16:creationId xmlns:a16="http://schemas.microsoft.com/office/drawing/2014/main" id="{7FE356F1-4E7A-4B48-77F5-1C877454A5E8}"/>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Impact and Scope of the Improvement Plan and Target Operating Model</a:t>
            </a:r>
            <a:endParaRPr lang="en-GB" sz="2500">
              <a:solidFill>
                <a:srgbClr val="464646"/>
              </a:solidFill>
              <a:latin typeface="Calibri"/>
              <a:ea typeface="Georgia"/>
              <a:cs typeface="Calibri"/>
            </a:endParaRPr>
          </a:p>
        </p:txBody>
      </p:sp>
      <p:sp>
        <p:nvSpPr>
          <p:cNvPr id="9" name="Rounded Rectangle 8">
            <a:extLst>
              <a:ext uri="{FF2B5EF4-FFF2-40B4-BE49-F238E27FC236}">
                <a16:creationId xmlns:a16="http://schemas.microsoft.com/office/drawing/2014/main" id="{114F9BD0-6F68-EF76-83A7-5D73AB4AADAD}"/>
              </a:ext>
            </a:extLst>
          </p:cNvPr>
          <p:cNvSpPr/>
          <p:nvPr/>
        </p:nvSpPr>
        <p:spPr>
          <a:xfrm>
            <a:off x="1122795" y="1477157"/>
            <a:ext cx="9807064" cy="345242"/>
          </a:xfrm>
          <a:prstGeom prst="roundRect">
            <a:avLst/>
          </a:prstGeom>
          <a:solidFill>
            <a:srgbClr val="464646"/>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latin typeface="Arial" panose="020B0604020202020204" pitchFamily="34" charset="0"/>
                <a:cs typeface="Arial" panose="020B0604020202020204" pitchFamily="34" charset="0"/>
              </a:rPr>
              <a:t>Enabling Gloriously Ordinary Lives Strategy</a:t>
            </a:r>
          </a:p>
        </p:txBody>
      </p:sp>
      <p:sp>
        <p:nvSpPr>
          <p:cNvPr id="10" name="Rounded Rectangle 9">
            <a:extLst>
              <a:ext uri="{FF2B5EF4-FFF2-40B4-BE49-F238E27FC236}">
                <a16:creationId xmlns:a16="http://schemas.microsoft.com/office/drawing/2014/main" id="{0077AEBD-7F1D-9751-C44C-637F2B0FB29F}"/>
              </a:ext>
            </a:extLst>
          </p:cNvPr>
          <p:cNvSpPr/>
          <p:nvPr/>
        </p:nvSpPr>
        <p:spPr>
          <a:xfrm>
            <a:off x="8049859" y="1917527"/>
            <a:ext cx="2880000" cy="360000"/>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chemeClr val="bg1"/>
                </a:solidFill>
                <a:latin typeface="Arial" panose="020B0604020202020204" pitchFamily="34" charset="0"/>
                <a:cs typeface="Arial" panose="020B0604020202020204" pitchFamily="34" charset="0"/>
              </a:rPr>
              <a:t>Preventative</a:t>
            </a:r>
          </a:p>
        </p:txBody>
      </p:sp>
      <p:sp>
        <p:nvSpPr>
          <p:cNvPr id="11" name="Rounded Rectangle 10">
            <a:extLst>
              <a:ext uri="{FF2B5EF4-FFF2-40B4-BE49-F238E27FC236}">
                <a16:creationId xmlns:a16="http://schemas.microsoft.com/office/drawing/2014/main" id="{E2A2783F-F672-EFD1-EA52-851C4E505BE1}"/>
              </a:ext>
            </a:extLst>
          </p:cNvPr>
          <p:cNvSpPr/>
          <p:nvPr/>
        </p:nvSpPr>
        <p:spPr>
          <a:xfrm>
            <a:off x="1122795" y="1931275"/>
            <a:ext cx="2880000" cy="360000"/>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chemeClr val="bg1"/>
                </a:solidFill>
                <a:latin typeface="Arial" panose="020B0604020202020204" pitchFamily="34" charset="0"/>
                <a:cs typeface="Arial" panose="020B0604020202020204" pitchFamily="34" charset="0"/>
              </a:rPr>
              <a:t>Life-led</a:t>
            </a:r>
          </a:p>
        </p:txBody>
      </p:sp>
      <p:sp>
        <p:nvSpPr>
          <p:cNvPr id="20" name="Rounded Rectangle 19">
            <a:extLst>
              <a:ext uri="{FF2B5EF4-FFF2-40B4-BE49-F238E27FC236}">
                <a16:creationId xmlns:a16="http://schemas.microsoft.com/office/drawing/2014/main" id="{0AC9E494-CD05-3589-7C01-FB16C5B8D7E7}"/>
              </a:ext>
            </a:extLst>
          </p:cNvPr>
          <p:cNvSpPr/>
          <p:nvPr/>
        </p:nvSpPr>
        <p:spPr>
          <a:xfrm>
            <a:off x="4600127" y="1932970"/>
            <a:ext cx="2880000" cy="360000"/>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chemeClr val="bg1"/>
                </a:solidFill>
                <a:latin typeface="Arial" panose="020B0604020202020204" pitchFamily="34" charset="0"/>
                <a:cs typeface="Arial" panose="020B0604020202020204" pitchFamily="34" charset="0"/>
              </a:rPr>
              <a:t>Strengths-based</a:t>
            </a:r>
          </a:p>
        </p:txBody>
      </p:sp>
      <p:sp>
        <p:nvSpPr>
          <p:cNvPr id="21" name="Rounded Rectangle 20">
            <a:extLst>
              <a:ext uri="{FF2B5EF4-FFF2-40B4-BE49-F238E27FC236}">
                <a16:creationId xmlns:a16="http://schemas.microsoft.com/office/drawing/2014/main" id="{8611BDDC-C88B-34D6-1754-08858F70BB9F}"/>
              </a:ext>
            </a:extLst>
          </p:cNvPr>
          <p:cNvSpPr/>
          <p:nvPr/>
        </p:nvSpPr>
        <p:spPr>
          <a:xfrm>
            <a:off x="1285942" y="2613654"/>
            <a:ext cx="2263201" cy="3020476"/>
          </a:xfrm>
          <a:prstGeom prst="roundRect">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lIns="90000" tIns="90000" rIns="90000" bIns="90000" rtlCol="0" anchor="t" anchorCtr="0"/>
          <a:lstStyle/>
          <a:p>
            <a:pPr algn="ctr">
              <a:spcAft>
                <a:spcPts val="600"/>
              </a:spcAft>
            </a:pPr>
            <a:r>
              <a:rPr lang="en-GB" sz="1200" b="1">
                <a:latin typeface="Arial" panose="020B0604020202020204" pitchFamily="34" charset="0"/>
                <a:cs typeface="Arial" panose="020B0604020202020204" pitchFamily="34" charset="0"/>
              </a:rPr>
              <a:t>Adult Social Care Operations</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Front door and community prevention</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Assessment &amp; short-term support / reablement</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Technology enabled care</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Long term care &amp; support</a:t>
            </a:r>
          </a:p>
        </p:txBody>
      </p:sp>
      <p:sp>
        <p:nvSpPr>
          <p:cNvPr id="22" name="Rounded Rectangle 21">
            <a:extLst>
              <a:ext uri="{FF2B5EF4-FFF2-40B4-BE49-F238E27FC236}">
                <a16:creationId xmlns:a16="http://schemas.microsoft.com/office/drawing/2014/main" id="{719CB52E-12FF-679D-656E-A1BCCFCA1A3C}"/>
              </a:ext>
            </a:extLst>
          </p:cNvPr>
          <p:cNvSpPr/>
          <p:nvPr/>
        </p:nvSpPr>
        <p:spPr>
          <a:xfrm>
            <a:off x="3673420" y="2639892"/>
            <a:ext cx="2263201" cy="3019217"/>
          </a:xfrm>
          <a:prstGeom prst="roundRect">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lIns="90000" tIns="90000" rIns="90000" bIns="90000" rtlCol="0" anchor="t" anchorCtr="0"/>
          <a:lstStyle/>
          <a:p>
            <a:pPr algn="ctr">
              <a:spcAft>
                <a:spcPts val="600"/>
              </a:spcAft>
            </a:pPr>
            <a:r>
              <a:rPr lang="en-GB" sz="1200" b="1">
                <a:latin typeface="Arial" panose="020B0604020202020204" pitchFamily="34" charset="0"/>
                <a:cs typeface="Arial" panose="020B0604020202020204" pitchFamily="34" charset="0"/>
              </a:rPr>
              <a:t>Commissioning &amp; Partnerships</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Strategic needs assessment &amp; forecasting</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Market shaping and development</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Strategic programme delivery</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Performance monitoring and contract mgmt.</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Brokerage &amp; placements</a:t>
            </a:r>
          </a:p>
        </p:txBody>
      </p:sp>
      <p:sp>
        <p:nvSpPr>
          <p:cNvPr id="23" name="Rounded Rectangle 22">
            <a:extLst>
              <a:ext uri="{FF2B5EF4-FFF2-40B4-BE49-F238E27FC236}">
                <a16:creationId xmlns:a16="http://schemas.microsoft.com/office/drawing/2014/main" id="{073BF6F7-0F2F-39B3-FAFF-56BD518F56EF}"/>
              </a:ext>
            </a:extLst>
          </p:cNvPr>
          <p:cNvSpPr/>
          <p:nvPr/>
        </p:nvSpPr>
        <p:spPr>
          <a:xfrm>
            <a:off x="6107900" y="2651097"/>
            <a:ext cx="2263201" cy="3019217"/>
          </a:xfrm>
          <a:prstGeom prst="roundRect">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lIns="90000" tIns="90000" rIns="90000" bIns="90000" rtlCol="0" anchor="t" anchorCtr="0"/>
          <a:lstStyle/>
          <a:p>
            <a:pPr algn="ctr">
              <a:spcAft>
                <a:spcPts val="600"/>
              </a:spcAft>
            </a:pPr>
            <a:r>
              <a:rPr lang="en-GB" sz="1200" b="1">
                <a:latin typeface="Arial" panose="020B0604020202020204" pitchFamily="34" charset="0"/>
                <a:cs typeface="Arial" panose="020B0604020202020204" pitchFamily="34" charset="0"/>
              </a:rPr>
              <a:t>Service Development</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Driving workforce development</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Improving and embedding strengths-based relational practice</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Improvement and transformation in ASC operations</a:t>
            </a:r>
          </a:p>
        </p:txBody>
      </p:sp>
      <p:sp>
        <p:nvSpPr>
          <p:cNvPr id="24" name="Rounded Rectangle 23">
            <a:extLst>
              <a:ext uri="{FF2B5EF4-FFF2-40B4-BE49-F238E27FC236}">
                <a16:creationId xmlns:a16="http://schemas.microsoft.com/office/drawing/2014/main" id="{FD1366B8-60DA-866C-8887-9354B9EC375E}"/>
              </a:ext>
            </a:extLst>
          </p:cNvPr>
          <p:cNvSpPr/>
          <p:nvPr/>
        </p:nvSpPr>
        <p:spPr>
          <a:xfrm>
            <a:off x="8666658" y="2639892"/>
            <a:ext cx="2263201" cy="3019217"/>
          </a:xfrm>
          <a:prstGeom prst="roundRect">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nchorCtr="0"/>
          <a:lstStyle/>
          <a:p>
            <a:pPr algn="ctr">
              <a:spcAft>
                <a:spcPts val="600"/>
              </a:spcAft>
            </a:pPr>
            <a:r>
              <a:rPr lang="en-GB" sz="1200" b="1">
                <a:latin typeface="Arial" panose="020B0604020202020204" pitchFamily="34" charset="0"/>
                <a:cs typeface="Arial" panose="020B0604020202020204" pitchFamily="34" charset="0"/>
              </a:rPr>
              <a:t>Public Health</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Health promotion</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Health prevention</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Health inequalities</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Health protection</a:t>
            </a:r>
          </a:p>
          <a:p>
            <a:pPr marL="285750" lvl="0" indent="-285750">
              <a:buFont typeface="Arial" panose="020B0604020202020204" pitchFamily="34" charset="0"/>
              <a:buChar char="•"/>
            </a:pPr>
            <a:r>
              <a:rPr lang="en-GB" sz="1200">
                <a:latin typeface="Arial" panose="020B0604020202020204" pitchFamily="34" charset="0"/>
                <a:cs typeface="Arial" panose="020B0604020202020204" pitchFamily="34" charset="0"/>
              </a:rPr>
              <a:t>Population health and needs assessment</a:t>
            </a:r>
          </a:p>
        </p:txBody>
      </p:sp>
      <p:sp>
        <p:nvSpPr>
          <p:cNvPr id="26" name="TextBox 25">
            <a:extLst>
              <a:ext uri="{FF2B5EF4-FFF2-40B4-BE49-F238E27FC236}">
                <a16:creationId xmlns:a16="http://schemas.microsoft.com/office/drawing/2014/main" id="{C747A0F9-45BF-A67B-5AB6-33447C2606C2}"/>
              </a:ext>
            </a:extLst>
          </p:cNvPr>
          <p:cNvSpPr txBox="1"/>
          <p:nvPr/>
        </p:nvSpPr>
        <p:spPr>
          <a:xfrm>
            <a:off x="2622401" y="5812419"/>
            <a:ext cx="4857726" cy="276999"/>
          </a:xfrm>
          <a:prstGeom prst="rect">
            <a:avLst/>
          </a:prstGeom>
          <a:noFill/>
        </p:spPr>
        <p:txBody>
          <a:bodyPr wrap="square" rtlCol="0">
            <a:spAutoFit/>
          </a:bodyPr>
          <a:lstStyle/>
          <a:p>
            <a:pPr algn="ctr"/>
            <a:r>
              <a:rPr lang="en-GB" sz="1200">
                <a:solidFill>
                  <a:srgbClr val="464646"/>
                </a:solidFill>
                <a:latin typeface="Arial" panose="020B0604020202020204" pitchFamily="34" charset="0"/>
                <a:cs typeface="Arial" panose="020B0604020202020204" pitchFamily="34" charset="0"/>
              </a:rPr>
              <a:t>Scope of Change Impacts to deliver Target Operating Model</a:t>
            </a:r>
          </a:p>
        </p:txBody>
      </p:sp>
      <p:sp>
        <p:nvSpPr>
          <p:cNvPr id="19" name="Slide Number Placeholder 18">
            <a:extLst>
              <a:ext uri="{FF2B5EF4-FFF2-40B4-BE49-F238E27FC236}">
                <a16:creationId xmlns:a16="http://schemas.microsoft.com/office/drawing/2014/main" id="{7E0F4515-F96E-7F20-01DE-DA980FFA0FFF}"/>
              </a:ext>
            </a:extLst>
          </p:cNvPr>
          <p:cNvSpPr>
            <a:spLocks noGrp="1"/>
          </p:cNvSpPr>
          <p:nvPr>
            <p:ph type="sldNum" sz="quarter" idx="12"/>
          </p:nvPr>
        </p:nvSpPr>
        <p:spPr/>
        <p:txBody>
          <a:bodyPr/>
          <a:lstStyle/>
          <a:p>
            <a:fld id="{F2F5C3A6-97E3-4CF8-BAB9-D6EE181F55AD}" type="slidenum">
              <a:rPr lang="en-GB" smtClean="0"/>
              <a:t>20</a:t>
            </a:fld>
            <a:endParaRPr lang="en-GB"/>
          </a:p>
        </p:txBody>
      </p:sp>
    </p:spTree>
    <p:extLst>
      <p:ext uri="{BB962C8B-B14F-4D97-AF65-F5344CB8AC3E}">
        <p14:creationId xmlns:p14="http://schemas.microsoft.com/office/powerpoint/2010/main" val="3385837298"/>
      </p:ext>
    </p:extLst>
  </p:cSld>
  <p:clrMapOvr>
    <a:masterClrMapping/>
  </p:clrMapOvr>
  <p:transition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C028C9B6-ED44-A475-C78D-A276591D1F1F}"/>
              </a:ext>
            </a:extLst>
          </p:cNvPr>
          <p:cNvSpPr/>
          <p:nvPr/>
        </p:nvSpPr>
        <p:spPr>
          <a:xfrm>
            <a:off x="359963" y="3320715"/>
            <a:ext cx="4828079" cy="1869992"/>
          </a:xfrm>
          <a:prstGeom prst="roundRect">
            <a:avLst/>
          </a:prstGeom>
          <a:noFill/>
          <a:ln w="254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38A224F4-84C0-77BE-14B6-819BBE17BDB6}"/>
              </a:ext>
            </a:extLst>
          </p:cNvPr>
          <p:cNvSpPr/>
          <p:nvPr/>
        </p:nvSpPr>
        <p:spPr>
          <a:xfrm>
            <a:off x="375880" y="1348091"/>
            <a:ext cx="4828079" cy="1869992"/>
          </a:xfrm>
          <a:prstGeom prst="roundRect">
            <a:avLst/>
          </a:prstGeom>
          <a:noFill/>
          <a:ln w="254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334F6E7B-462D-9BC1-5DAD-CF76191B76F7}"/>
              </a:ext>
            </a:extLst>
          </p:cNvPr>
          <p:cNvSpPr/>
          <p:nvPr/>
        </p:nvSpPr>
        <p:spPr>
          <a:xfrm>
            <a:off x="6988041" y="3317557"/>
            <a:ext cx="4828079" cy="1869992"/>
          </a:xfrm>
          <a:prstGeom prst="roundRect">
            <a:avLst/>
          </a:prstGeom>
          <a:noFill/>
          <a:ln w="254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12C593B2-817B-358A-23DE-ECD7EDCEEA36}"/>
              </a:ext>
            </a:extLst>
          </p:cNvPr>
          <p:cNvSpPr/>
          <p:nvPr/>
        </p:nvSpPr>
        <p:spPr>
          <a:xfrm>
            <a:off x="7003958" y="1319695"/>
            <a:ext cx="4828079" cy="1869992"/>
          </a:xfrm>
          <a:prstGeom prst="roundRect">
            <a:avLst/>
          </a:prstGeom>
          <a:noFill/>
          <a:ln w="254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470;p82">
            <a:extLst>
              <a:ext uri="{FF2B5EF4-FFF2-40B4-BE49-F238E27FC236}">
                <a16:creationId xmlns:a16="http://schemas.microsoft.com/office/drawing/2014/main" id="{BDF4B14F-9BE9-10CC-91F2-1B1FD9BBC623}"/>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9" name="Title 1">
            <a:extLst>
              <a:ext uri="{FF2B5EF4-FFF2-40B4-BE49-F238E27FC236}">
                <a16:creationId xmlns:a16="http://schemas.microsoft.com/office/drawing/2014/main" id="{A81648F5-AB8F-08B4-3B3A-FD8993BD9828}"/>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Commissioning Cycle</a:t>
            </a:r>
            <a:endParaRPr lang="en-GB" sz="2500">
              <a:solidFill>
                <a:srgbClr val="464646"/>
              </a:solidFill>
              <a:latin typeface="Calibri"/>
              <a:ea typeface="Georgia"/>
              <a:cs typeface="Calibri"/>
            </a:endParaRPr>
          </a:p>
        </p:txBody>
      </p:sp>
      <p:sp>
        <p:nvSpPr>
          <p:cNvPr id="11" name="Pie 10">
            <a:extLst>
              <a:ext uri="{FF2B5EF4-FFF2-40B4-BE49-F238E27FC236}">
                <a16:creationId xmlns:a16="http://schemas.microsoft.com/office/drawing/2014/main" id="{C6EC2139-C1BD-3E93-0B57-E0B2685ACC6C}"/>
              </a:ext>
            </a:extLst>
          </p:cNvPr>
          <p:cNvSpPr/>
          <p:nvPr/>
        </p:nvSpPr>
        <p:spPr>
          <a:xfrm>
            <a:off x="4240995" y="1397673"/>
            <a:ext cx="3600000" cy="3600000"/>
          </a:xfrm>
          <a:prstGeom prst="pie">
            <a:avLst>
              <a:gd name="adj1" fmla="val 10774821"/>
              <a:gd name="adj2" fmla="val 16200000"/>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Pie 11">
            <a:extLst>
              <a:ext uri="{FF2B5EF4-FFF2-40B4-BE49-F238E27FC236}">
                <a16:creationId xmlns:a16="http://schemas.microsoft.com/office/drawing/2014/main" id="{CF49C705-D7EF-08A8-AABC-A4F9FD52E1EE}"/>
              </a:ext>
            </a:extLst>
          </p:cNvPr>
          <p:cNvSpPr/>
          <p:nvPr/>
        </p:nvSpPr>
        <p:spPr>
          <a:xfrm rot="5400000">
            <a:off x="4401365" y="1391652"/>
            <a:ext cx="3600000" cy="3600000"/>
          </a:xfrm>
          <a:prstGeom prst="pie">
            <a:avLst>
              <a:gd name="adj1" fmla="val 10774821"/>
              <a:gd name="adj2" fmla="val 16200000"/>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Pie 12">
            <a:extLst>
              <a:ext uri="{FF2B5EF4-FFF2-40B4-BE49-F238E27FC236}">
                <a16:creationId xmlns:a16="http://schemas.microsoft.com/office/drawing/2014/main" id="{BD419FE8-11F8-46B8-1D56-613212C4DCC3}"/>
              </a:ext>
            </a:extLst>
          </p:cNvPr>
          <p:cNvSpPr/>
          <p:nvPr/>
        </p:nvSpPr>
        <p:spPr>
          <a:xfrm rot="10800000">
            <a:off x="4402238" y="1513742"/>
            <a:ext cx="3600000" cy="3600000"/>
          </a:xfrm>
          <a:prstGeom prst="pie">
            <a:avLst>
              <a:gd name="adj1" fmla="val 10774821"/>
              <a:gd name="adj2" fmla="val 16200000"/>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Pie 13">
            <a:extLst>
              <a:ext uri="{FF2B5EF4-FFF2-40B4-BE49-F238E27FC236}">
                <a16:creationId xmlns:a16="http://schemas.microsoft.com/office/drawing/2014/main" id="{354FBD31-A2FD-545A-8C96-952085C05A25}"/>
              </a:ext>
            </a:extLst>
          </p:cNvPr>
          <p:cNvSpPr/>
          <p:nvPr/>
        </p:nvSpPr>
        <p:spPr>
          <a:xfrm rot="16200000">
            <a:off x="4251496" y="1513424"/>
            <a:ext cx="3600000" cy="3600000"/>
          </a:xfrm>
          <a:prstGeom prst="pie">
            <a:avLst>
              <a:gd name="adj1" fmla="val 10774821"/>
              <a:gd name="adj2" fmla="val 16200000"/>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TextBox 14">
            <a:extLst>
              <a:ext uri="{FF2B5EF4-FFF2-40B4-BE49-F238E27FC236}">
                <a16:creationId xmlns:a16="http://schemas.microsoft.com/office/drawing/2014/main" id="{2C5617BF-B8A5-9E2E-0CCF-02FA820F287F}"/>
              </a:ext>
            </a:extLst>
          </p:cNvPr>
          <p:cNvSpPr txBox="1"/>
          <p:nvPr/>
        </p:nvSpPr>
        <p:spPr>
          <a:xfrm>
            <a:off x="4802258" y="2249754"/>
            <a:ext cx="902811"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Design</a:t>
            </a:r>
          </a:p>
        </p:txBody>
      </p:sp>
      <p:sp>
        <p:nvSpPr>
          <p:cNvPr id="16" name="TextBox 15">
            <a:extLst>
              <a:ext uri="{FF2B5EF4-FFF2-40B4-BE49-F238E27FC236}">
                <a16:creationId xmlns:a16="http://schemas.microsoft.com/office/drawing/2014/main" id="{FA835D46-DB3B-4653-EAD7-E6459C55D69A}"/>
              </a:ext>
            </a:extLst>
          </p:cNvPr>
          <p:cNvSpPr txBox="1"/>
          <p:nvPr/>
        </p:nvSpPr>
        <p:spPr>
          <a:xfrm>
            <a:off x="6463957" y="2246238"/>
            <a:ext cx="902811"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Deliver</a:t>
            </a:r>
          </a:p>
        </p:txBody>
      </p:sp>
      <p:sp>
        <p:nvSpPr>
          <p:cNvPr id="17" name="TextBox 16">
            <a:extLst>
              <a:ext uri="{FF2B5EF4-FFF2-40B4-BE49-F238E27FC236}">
                <a16:creationId xmlns:a16="http://schemas.microsoft.com/office/drawing/2014/main" id="{B97A2421-00AA-1E03-41D1-1BABDD0EE195}"/>
              </a:ext>
            </a:extLst>
          </p:cNvPr>
          <p:cNvSpPr txBox="1"/>
          <p:nvPr/>
        </p:nvSpPr>
        <p:spPr>
          <a:xfrm>
            <a:off x="4835197" y="3867000"/>
            <a:ext cx="1082348"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Evaluate</a:t>
            </a:r>
          </a:p>
        </p:txBody>
      </p:sp>
      <p:sp>
        <p:nvSpPr>
          <p:cNvPr id="18" name="TextBox 17">
            <a:extLst>
              <a:ext uri="{FF2B5EF4-FFF2-40B4-BE49-F238E27FC236}">
                <a16:creationId xmlns:a16="http://schemas.microsoft.com/office/drawing/2014/main" id="{20E48DF5-E472-F841-B41E-10A5E086650C}"/>
              </a:ext>
            </a:extLst>
          </p:cNvPr>
          <p:cNvSpPr txBox="1"/>
          <p:nvPr/>
        </p:nvSpPr>
        <p:spPr>
          <a:xfrm>
            <a:off x="6393840" y="3863510"/>
            <a:ext cx="1018227" cy="369332"/>
          </a:xfrm>
          <a:prstGeom prst="rect">
            <a:avLst/>
          </a:prstGeom>
          <a:noFill/>
        </p:spPr>
        <p:txBody>
          <a:bodyPr wrap="none" rtlCol="0">
            <a:spAutoFit/>
          </a:bodyPr>
          <a:lstStyle/>
          <a:p>
            <a:r>
              <a:rPr lang="en-US">
                <a:solidFill>
                  <a:schemeClr val="bg1"/>
                </a:solidFill>
                <a:latin typeface="Arial" panose="020B0604020202020204" pitchFamily="34" charset="0"/>
                <a:cs typeface="Arial" panose="020B0604020202020204" pitchFamily="34" charset="0"/>
              </a:rPr>
              <a:t>Manage</a:t>
            </a:r>
          </a:p>
        </p:txBody>
      </p:sp>
      <p:sp>
        <p:nvSpPr>
          <p:cNvPr id="23" name="TextBox 22">
            <a:extLst>
              <a:ext uri="{FF2B5EF4-FFF2-40B4-BE49-F238E27FC236}">
                <a16:creationId xmlns:a16="http://schemas.microsoft.com/office/drawing/2014/main" id="{B4F72F7A-1BDA-1289-5A46-BBE97F6141D9}"/>
              </a:ext>
            </a:extLst>
          </p:cNvPr>
          <p:cNvSpPr txBox="1"/>
          <p:nvPr/>
        </p:nvSpPr>
        <p:spPr>
          <a:xfrm>
            <a:off x="659484" y="1518698"/>
            <a:ext cx="3624344" cy="1938992"/>
          </a:xfrm>
          <a:prstGeom prst="rect">
            <a:avLst/>
          </a:prstGeom>
          <a:noFill/>
        </p:spPr>
        <p:txBody>
          <a:bodyPr wrap="square" rtlCol="0">
            <a:spAutoFit/>
          </a:bodyPr>
          <a:lstStyle/>
          <a:p>
            <a:pPr lvl="0"/>
            <a:r>
              <a:rPr lang="en-GB" sz="1200" b="1">
                <a:solidFill>
                  <a:srgbClr val="464646"/>
                </a:solidFill>
                <a:latin typeface="Arial" panose="020B0604020202020204" pitchFamily="34" charset="0"/>
                <a:cs typeface="Arial" panose="020B0604020202020204" pitchFamily="34" charset="0"/>
              </a:rPr>
              <a:t>Analyse</a:t>
            </a:r>
            <a:r>
              <a:rPr lang="en-GB" sz="1200">
                <a:solidFill>
                  <a:srgbClr val="464646"/>
                </a:solidFill>
                <a:latin typeface="Arial" panose="020B0604020202020204" pitchFamily="34" charset="0"/>
                <a:cs typeface="Arial" panose="020B0604020202020204" pitchFamily="34" charset="0"/>
              </a:rPr>
              <a:t> population data, needs, policy and insight​</a:t>
            </a:r>
          </a:p>
          <a:p>
            <a:pPr lvl="0"/>
            <a:r>
              <a:rPr lang="en-GB" sz="1200" b="1">
                <a:solidFill>
                  <a:srgbClr val="464646"/>
                </a:solidFill>
                <a:latin typeface="Arial" panose="020B0604020202020204" pitchFamily="34" charset="0"/>
                <a:cs typeface="Arial" panose="020B0604020202020204" pitchFamily="34" charset="0"/>
              </a:rPr>
              <a:t>Design</a:t>
            </a:r>
            <a:r>
              <a:rPr lang="en-GB" sz="1200">
                <a:solidFill>
                  <a:srgbClr val="464646"/>
                </a:solidFill>
                <a:latin typeface="Arial" panose="020B0604020202020204" pitchFamily="34" charset="0"/>
                <a:cs typeface="Arial" panose="020B0604020202020204" pitchFamily="34" charset="0"/>
              </a:rPr>
              <a:t> services with people, staff, providers, partners and stakeholders​</a:t>
            </a:r>
          </a:p>
          <a:p>
            <a:pPr lvl="0"/>
            <a:r>
              <a:rPr lang="en-GB" sz="1200" b="1">
                <a:solidFill>
                  <a:srgbClr val="464646"/>
                </a:solidFill>
                <a:latin typeface="Arial" panose="020B0604020202020204" pitchFamily="34" charset="0"/>
                <a:cs typeface="Arial" panose="020B0604020202020204" pitchFamily="34" charset="0"/>
              </a:rPr>
              <a:t>Shape</a:t>
            </a:r>
            <a:r>
              <a:rPr lang="en-GB" sz="1200">
                <a:solidFill>
                  <a:srgbClr val="464646"/>
                </a:solidFill>
                <a:latin typeface="Arial" panose="020B0604020202020204" pitchFamily="34" charset="0"/>
                <a:cs typeface="Arial" panose="020B0604020202020204" pitchFamily="34" charset="0"/>
              </a:rPr>
              <a:t> the market for long term delivery of requirements at best value​</a:t>
            </a:r>
          </a:p>
          <a:p>
            <a:pPr lvl="0"/>
            <a:r>
              <a:rPr lang="en-GB" sz="1200" b="1">
                <a:solidFill>
                  <a:srgbClr val="464646"/>
                </a:solidFill>
                <a:latin typeface="Arial" panose="020B0604020202020204" pitchFamily="34" charset="0"/>
                <a:cs typeface="Arial" panose="020B0604020202020204" pitchFamily="34" charset="0"/>
              </a:rPr>
              <a:t>Plan</a:t>
            </a:r>
            <a:r>
              <a:rPr lang="en-GB" sz="1200">
                <a:solidFill>
                  <a:srgbClr val="464646"/>
                </a:solidFill>
                <a:latin typeface="Arial" panose="020B0604020202020204" pitchFamily="34" charset="0"/>
                <a:cs typeface="Arial" panose="020B0604020202020204" pitchFamily="34" charset="0"/>
              </a:rPr>
              <a:t> demand and capacity  ​</a:t>
            </a:r>
          </a:p>
          <a:p>
            <a:pPr lvl="0"/>
            <a:r>
              <a:rPr lang="en-GB" sz="1200">
                <a:solidFill>
                  <a:srgbClr val="464646"/>
                </a:solidFill>
                <a:latin typeface="Arial" panose="020B0604020202020204" pitchFamily="34" charset="0"/>
                <a:cs typeface="Arial" panose="020B0604020202020204" pitchFamily="34" charset="0"/>
              </a:rPr>
              <a:t>Build strategic programmes to deliver long term ASC strategy​</a:t>
            </a:r>
          </a:p>
          <a:p>
            <a:pPr lvl="0"/>
            <a:endParaRPr lang="en-GB" sz="1200">
              <a:solidFill>
                <a:srgbClr val="464646"/>
              </a:solidFill>
              <a:latin typeface="Arial" panose="020B0604020202020204" pitchFamily="34" charset="0"/>
              <a:cs typeface="Arial" panose="020B0604020202020204" pitchFamily="34" charset="0"/>
            </a:endParaRPr>
          </a:p>
          <a:p>
            <a:endParaRPr lang="en-US" sz="1200">
              <a:solidFill>
                <a:srgbClr val="464646"/>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12F8435C-A15E-83BA-BC8B-320C32DE2083}"/>
              </a:ext>
            </a:extLst>
          </p:cNvPr>
          <p:cNvSpPr txBox="1"/>
          <p:nvPr/>
        </p:nvSpPr>
        <p:spPr>
          <a:xfrm>
            <a:off x="599331" y="3657856"/>
            <a:ext cx="3801161" cy="1200329"/>
          </a:xfrm>
          <a:prstGeom prst="rect">
            <a:avLst/>
          </a:prstGeom>
          <a:noFill/>
        </p:spPr>
        <p:txBody>
          <a:bodyPr wrap="square" rtlCol="0">
            <a:spAutoFit/>
          </a:bodyPr>
          <a:lstStyle/>
          <a:p>
            <a:pPr lvl="0"/>
            <a:r>
              <a:rPr lang="en-GB" sz="1200" b="1">
                <a:solidFill>
                  <a:srgbClr val="464646"/>
                </a:solidFill>
                <a:latin typeface="Arial" panose="020B0604020202020204" pitchFamily="34" charset="0"/>
                <a:cs typeface="Arial" panose="020B0604020202020204" pitchFamily="34" charset="0"/>
              </a:rPr>
              <a:t>Review</a:t>
            </a:r>
            <a:r>
              <a:rPr lang="en-GB" sz="1200">
                <a:solidFill>
                  <a:srgbClr val="464646"/>
                </a:solidFill>
                <a:latin typeface="Arial" panose="020B0604020202020204" pitchFamily="34" charset="0"/>
                <a:cs typeface="Arial" panose="020B0604020202020204" pitchFamily="34" charset="0"/>
              </a:rPr>
              <a:t> service provision​</a:t>
            </a:r>
          </a:p>
          <a:p>
            <a:pPr lvl="0"/>
            <a:r>
              <a:rPr lang="en-GB" sz="1200" b="1">
                <a:solidFill>
                  <a:srgbClr val="464646"/>
                </a:solidFill>
                <a:latin typeface="Arial" panose="020B0604020202020204" pitchFamily="34" charset="0"/>
                <a:cs typeface="Arial" panose="020B0604020202020204" pitchFamily="34" charset="0"/>
              </a:rPr>
              <a:t>Evaluate</a:t>
            </a:r>
            <a:r>
              <a:rPr lang="en-GB" sz="1200">
                <a:solidFill>
                  <a:srgbClr val="464646"/>
                </a:solidFill>
                <a:latin typeface="Arial" panose="020B0604020202020204" pitchFamily="34" charset="0"/>
                <a:cs typeface="Arial" panose="020B0604020202020204" pitchFamily="34" charset="0"/>
              </a:rPr>
              <a:t> impact: quality, outcomes, best value​</a:t>
            </a:r>
          </a:p>
          <a:p>
            <a:pPr lvl="0"/>
            <a:r>
              <a:rPr lang="en-GB" sz="1200" b="1">
                <a:solidFill>
                  <a:srgbClr val="464646"/>
                </a:solidFill>
                <a:latin typeface="Arial" panose="020B0604020202020204" pitchFamily="34" charset="0"/>
                <a:cs typeface="Arial" panose="020B0604020202020204" pitchFamily="34" charset="0"/>
              </a:rPr>
              <a:t>Analyse</a:t>
            </a:r>
            <a:r>
              <a:rPr lang="en-GB" sz="1200">
                <a:solidFill>
                  <a:srgbClr val="464646"/>
                </a:solidFill>
                <a:latin typeface="Arial" panose="020B0604020202020204" pitchFamily="34" charset="0"/>
                <a:cs typeface="Arial" panose="020B0604020202020204" pitchFamily="34" charset="0"/>
              </a:rPr>
              <a:t> gaps​ &amp; Identify areas for improvement​</a:t>
            </a:r>
          </a:p>
          <a:p>
            <a:pPr lvl="0"/>
            <a:r>
              <a:rPr lang="en-GB" sz="1200" b="1">
                <a:solidFill>
                  <a:srgbClr val="464646"/>
                </a:solidFill>
                <a:latin typeface="Arial" panose="020B0604020202020204" pitchFamily="34" charset="0"/>
                <a:cs typeface="Arial" panose="020B0604020202020204" pitchFamily="34" charset="0"/>
              </a:rPr>
              <a:t>Plan</a:t>
            </a:r>
            <a:r>
              <a:rPr lang="en-GB" sz="1200">
                <a:solidFill>
                  <a:srgbClr val="464646"/>
                </a:solidFill>
                <a:latin typeface="Arial" panose="020B0604020202020204" pitchFamily="34" charset="0"/>
                <a:cs typeface="Arial" panose="020B0604020202020204" pitchFamily="34" charset="0"/>
              </a:rPr>
              <a:t> forward strategy and priorities​</a:t>
            </a:r>
          </a:p>
          <a:p>
            <a:pPr lvl="0"/>
            <a:r>
              <a:rPr lang="en-GB" sz="1200" b="1">
                <a:solidFill>
                  <a:srgbClr val="464646"/>
                </a:solidFill>
                <a:latin typeface="Arial" panose="020B0604020202020204" pitchFamily="34" charset="0"/>
                <a:cs typeface="Arial" panose="020B0604020202020204" pitchFamily="34" charset="0"/>
              </a:rPr>
              <a:t>Refresh</a:t>
            </a:r>
            <a:r>
              <a:rPr lang="en-GB" sz="1200">
                <a:solidFill>
                  <a:srgbClr val="464646"/>
                </a:solidFill>
                <a:latin typeface="Arial" panose="020B0604020202020204" pitchFamily="34" charset="0"/>
                <a:cs typeface="Arial" panose="020B0604020202020204" pitchFamily="34" charset="0"/>
              </a:rPr>
              <a:t> commissioning intentions and pipeline</a:t>
            </a:r>
          </a:p>
          <a:p>
            <a:pPr lvl="0"/>
            <a:endParaRPr lang="en-GB" sz="1200">
              <a:solidFill>
                <a:srgbClr val="464646"/>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BE038CCE-96D9-3A47-83A3-A01ED0788FD6}"/>
              </a:ext>
            </a:extLst>
          </p:cNvPr>
          <p:cNvSpPr txBox="1"/>
          <p:nvPr/>
        </p:nvSpPr>
        <p:spPr>
          <a:xfrm>
            <a:off x="8125657" y="1503945"/>
            <a:ext cx="3509974" cy="1754326"/>
          </a:xfrm>
          <a:prstGeom prst="rect">
            <a:avLst/>
          </a:prstGeom>
          <a:noFill/>
        </p:spPr>
        <p:txBody>
          <a:bodyPr wrap="square" rtlCol="0">
            <a:spAutoFit/>
          </a:bodyPr>
          <a:lstStyle/>
          <a:p>
            <a:pPr lvl="0"/>
            <a:r>
              <a:rPr lang="en-US" sz="1200" b="1">
                <a:solidFill>
                  <a:srgbClr val="464646"/>
                </a:solidFill>
                <a:latin typeface="Arial" panose="020B0604020202020204" pitchFamily="34" charset="0"/>
                <a:ea typeface="Helvetica Neue" panose="02000503000000020004" pitchFamily="2" charset="0"/>
                <a:cs typeface="Arial" panose="020B0604020202020204" pitchFamily="34" charset="0"/>
              </a:rPr>
              <a:t>Decision-making</a:t>
            </a:r>
            <a:r>
              <a:rPr lang="en-US" sz="1200">
                <a:solidFill>
                  <a:srgbClr val="464646"/>
                </a:solidFill>
                <a:latin typeface="Arial" panose="020B0604020202020204" pitchFamily="34" charset="0"/>
                <a:ea typeface="Helvetica Neue" panose="02000503000000020004" pitchFamily="2" charset="0"/>
                <a:cs typeface="Arial" panose="020B0604020202020204" pitchFamily="34" charset="0"/>
              </a:rPr>
              <a:t>: business case and options appraisal​</a:t>
            </a:r>
            <a:endParaRPr lang="en-GB" sz="1200">
              <a:solidFill>
                <a:srgbClr val="464646"/>
              </a:solidFill>
              <a:latin typeface="Arial" panose="020B0604020202020204" pitchFamily="34" charset="0"/>
              <a:cs typeface="Arial" panose="020B0604020202020204" pitchFamily="34" charset="0"/>
            </a:endParaRPr>
          </a:p>
          <a:p>
            <a:pPr lvl="0"/>
            <a:r>
              <a:rPr lang="en-US" sz="1200" b="1">
                <a:solidFill>
                  <a:srgbClr val="464646"/>
                </a:solidFill>
                <a:latin typeface="Arial" panose="020B0604020202020204" pitchFamily="34" charset="0"/>
                <a:ea typeface="Helvetica Neue" panose="02000503000000020004" pitchFamily="2" charset="0"/>
                <a:cs typeface="Arial" panose="020B0604020202020204" pitchFamily="34" charset="0"/>
              </a:rPr>
              <a:t>Specify </a:t>
            </a:r>
            <a:r>
              <a:rPr lang="en-US" sz="1200">
                <a:solidFill>
                  <a:srgbClr val="464646"/>
                </a:solidFill>
                <a:latin typeface="Arial" panose="020B0604020202020204" pitchFamily="34" charset="0"/>
                <a:ea typeface="Helvetica Neue" panose="02000503000000020004" pitchFamily="2" charset="0"/>
                <a:cs typeface="Arial" panose="020B0604020202020204" pitchFamily="34" charset="0"/>
              </a:rPr>
              <a:t>requirements, KPIs and outcomes​</a:t>
            </a:r>
          </a:p>
          <a:p>
            <a:pPr lvl="0"/>
            <a:r>
              <a:rPr lang="en-US" sz="1200" b="1">
                <a:solidFill>
                  <a:srgbClr val="464646"/>
                </a:solidFill>
                <a:latin typeface="Arial" panose="020B0604020202020204" pitchFamily="34" charset="0"/>
                <a:ea typeface="Helvetica Neue" panose="02000503000000020004" pitchFamily="2" charset="0"/>
                <a:cs typeface="Arial" panose="020B0604020202020204" pitchFamily="34" charset="0"/>
              </a:rPr>
              <a:t>Baseline</a:t>
            </a:r>
            <a:r>
              <a:rPr lang="en-US" sz="1200">
                <a:solidFill>
                  <a:srgbClr val="464646"/>
                </a:solidFill>
                <a:latin typeface="Arial" panose="020B0604020202020204" pitchFamily="34" charset="0"/>
                <a:ea typeface="Helvetica Neue" panose="02000503000000020004" pitchFamily="2" charset="0"/>
                <a:cs typeface="Arial" panose="020B0604020202020204" pitchFamily="34" charset="0"/>
              </a:rPr>
              <a:t> impact and outcomes framework​</a:t>
            </a:r>
          </a:p>
          <a:p>
            <a:pPr lvl="0"/>
            <a:r>
              <a:rPr lang="en-US" sz="1200" b="1">
                <a:solidFill>
                  <a:srgbClr val="464646"/>
                </a:solidFill>
                <a:latin typeface="Arial" panose="020B0604020202020204" pitchFamily="34" charset="0"/>
                <a:ea typeface="Helvetica Neue" panose="02000503000000020004" pitchFamily="2" charset="0"/>
                <a:cs typeface="Arial" panose="020B0604020202020204" pitchFamily="34" charset="0"/>
              </a:rPr>
              <a:t>Confirm </a:t>
            </a:r>
            <a:r>
              <a:rPr lang="en-US" sz="1200">
                <a:solidFill>
                  <a:srgbClr val="464646"/>
                </a:solidFill>
                <a:latin typeface="Arial" panose="020B0604020202020204" pitchFamily="34" charset="0"/>
                <a:ea typeface="Helvetica Neue" panose="02000503000000020004" pitchFamily="2" charset="0"/>
                <a:cs typeface="Arial" panose="020B0604020202020204" pitchFamily="34" charset="0"/>
              </a:rPr>
              <a:t>commercial and pricing strategy ​</a:t>
            </a:r>
          </a:p>
          <a:p>
            <a:pPr lvl="0"/>
            <a:r>
              <a:rPr lang="en-US" sz="1200" b="1">
                <a:solidFill>
                  <a:srgbClr val="464646"/>
                </a:solidFill>
                <a:latin typeface="Arial" panose="020B0604020202020204" pitchFamily="34" charset="0"/>
                <a:ea typeface="Helvetica Neue" panose="02000503000000020004" pitchFamily="2" charset="0"/>
                <a:cs typeface="Arial" panose="020B0604020202020204" pitchFamily="34" charset="0"/>
              </a:rPr>
              <a:t>Procure / purchase </a:t>
            </a:r>
            <a:r>
              <a:rPr lang="en-US" sz="1200">
                <a:solidFill>
                  <a:srgbClr val="464646"/>
                </a:solidFill>
                <a:latin typeface="Arial" panose="020B0604020202020204" pitchFamily="34" charset="0"/>
                <a:ea typeface="Helvetica Neue" panose="02000503000000020004" pitchFamily="2" charset="0"/>
                <a:cs typeface="Arial" panose="020B0604020202020204" pitchFamily="34" charset="0"/>
              </a:rPr>
              <a:t>services​</a:t>
            </a:r>
          </a:p>
          <a:p>
            <a:pPr lvl="0"/>
            <a:r>
              <a:rPr lang="en-US" sz="1200" b="1">
                <a:solidFill>
                  <a:srgbClr val="464646"/>
                </a:solidFill>
                <a:latin typeface="Arial" panose="020B0604020202020204" pitchFamily="34" charset="0"/>
                <a:ea typeface="Helvetica Neue" panose="02000503000000020004" pitchFamily="2" charset="0"/>
                <a:cs typeface="Arial" panose="020B0604020202020204" pitchFamily="34" charset="0"/>
              </a:rPr>
              <a:t>Mobilise </a:t>
            </a:r>
            <a:r>
              <a:rPr lang="en-US" sz="1200">
                <a:solidFill>
                  <a:srgbClr val="464646"/>
                </a:solidFill>
                <a:latin typeface="Arial" panose="020B0604020202020204" pitchFamily="34" charset="0"/>
                <a:ea typeface="Helvetica Neue" panose="02000503000000020004" pitchFamily="2" charset="0"/>
                <a:cs typeface="Arial" panose="020B0604020202020204" pitchFamily="34" charset="0"/>
              </a:rPr>
              <a:t>services &amp; contracts​</a:t>
            </a:r>
          </a:p>
          <a:p>
            <a:pPr lvl="0"/>
            <a:r>
              <a:rPr lang="en-US" sz="1200" b="1">
                <a:solidFill>
                  <a:srgbClr val="464646"/>
                </a:solidFill>
                <a:latin typeface="Arial" panose="020B0604020202020204" pitchFamily="34" charset="0"/>
                <a:ea typeface="Helvetica Neue" panose="02000503000000020004" pitchFamily="2" charset="0"/>
                <a:cs typeface="Arial" panose="020B0604020202020204" pitchFamily="34" charset="0"/>
              </a:rPr>
              <a:t>Decommission</a:t>
            </a:r>
            <a:r>
              <a:rPr lang="en-US" sz="1200">
                <a:solidFill>
                  <a:srgbClr val="464646"/>
                </a:solidFill>
                <a:latin typeface="Arial" panose="020B0604020202020204" pitchFamily="34" charset="0"/>
                <a:ea typeface="Helvetica Neue" panose="02000503000000020004" pitchFamily="2" charset="0"/>
                <a:cs typeface="Arial" panose="020B0604020202020204" pitchFamily="34" charset="0"/>
              </a:rPr>
              <a:t> services​</a:t>
            </a:r>
          </a:p>
          <a:p>
            <a:pPr lvl="0"/>
            <a:endParaRPr lang="en-GB" sz="1200">
              <a:solidFill>
                <a:srgbClr val="464646"/>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3E0C61FF-7E78-9A19-9426-A438B089F6D6}"/>
              </a:ext>
            </a:extLst>
          </p:cNvPr>
          <p:cNvSpPr txBox="1"/>
          <p:nvPr/>
        </p:nvSpPr>
        <p:spPr>
          <a:xfrm>
            <a:off x="8098581" y="3386141"/>
            <a:ext cx="3600001" cy="1754326"/>
          </a:xfrm>
          <a:prstGeom prst="rect">
            <a:avLst/>
          </a:prstGeom>
          <a:noFill/>
        </p:spPr>
        <p:txBody>
          <a:bodyPr wrap="square" rtlCol="0">
            <a:spAutoFit/>
          </a:bodyPr>
          <a:lstStyle/>
          <a:p>
            <a:pPr lvl="0"/>
            <a:r>
              <a:rPr lang="en-GB" sz="1200" b="1">
                <a:solidFill>
                  <a:srgbClr val="464646"/>
                </a:solidFill>
                <a:latin typeface="Arial" panose="020B0604020202020204" pitchFamily="34" charset="0"/>
                <a:cs typeface="Arial" panose="020B0604020202020204" pitchFamily="34" charset="0"/>
              </a:rPr>
              <a:t>Manage</a:t>
            </a:r>
            <a:r>
              <a:rPr lang="en-GB" sz="1200">
                <a:solidFill>
                  <a:srgbClr val="464646"/>
                </a:solidFill>
                <a:latin typeface="Arial" panose="020B0604020202020204" pitchFamily="34" charset="0"/>
                <a:cs typeface="Arial" panose="020B0604020202020204" pitchFamily="34" charset="0"/>
              </a:rPr>
              <a:t> contracts / frameworks: performance, quality, compliance, delivery​</a:t>
            </a:r>
          </a:p>
          <a:p>
            <a:pPr lvl="0"/>
            <a:r>
              <a:rPr lang="en-GB" sz="1200" b="1">
                <a:solidFill>
                  <a:srgbClr val="464646"/>
                </a:solidFill>
                <a:latin typeface="Arial" panose="020B0604020202020204" pitchFamily="34" charset="0"/>
                <a:cs typeface="Arial" panose="020B0604020202020204" pitchFamily="34" charset="0"/>
              </a:rPr>
              <a:t>Maintain</a:t>
            </a:r>
            <a:r>
              <a:rPr lang="en-GB" sz="1200">
                <a:solidFill>
                  <a:srgbClr val="464646"/>
                </a:solidFill>
                <a:latin typeface="Arial" panose="020B0604020202020204" pitchFamily="34" charset="0"/>
                <a:cs typeface="Arial" panose="020B0604020202020204" pitchFamily="34" charset="0"/>
              </a:rPr>
              <a:t> provider relationships ​</a:t>
            </a:r>
          </a:p>
          <a:p>
            <a:pPr lvl="0"/>
            <a:r>
              <a:rPr lang="en-GB" sz="1200" b="1">
                <a:solidFill>
                  <a:srgbClr val="464646"/>
                </a:solidFill>
                <a:latin typeface="Arial" panose="020B0604020202020204" pitchFamily="34" charset="0"/>
                <a:cs typeface="Arial" panose="020B0604020202020204" pitchFamily="34" charset="0"/>
              </a:rPr>
              <a:t>Manage</a:t>
            </a:r>
            <a:r>
              <a:rPr lang="en-GB" sz="1200">
                <a:solidFill>
                  <a:srgbClr val="464646"/>
                </a:solidFill>
                <a:latin typeface="Arial" panose="020B0604020202020204" pitchFamily="34" charset="0"/>
                <a:cs typeface="Arial" panose="020B0604020202020204" pitchFamily="34" charset="0"/>
              </a:rPr>
              <a:t> market risk &amp; sustainability​</a:t>
            </a:r>
          </a:p>
          <a:p>
            <a:pPr lvl="0"/>
            <a:r>
              <a:rPr lang="en-GB" sz="1200" b="1">
                <a:solidFill>
                  <a:srgbClr val="464646"/>
                </a:solidFill>
                <a:latin typeface="Arial" panose="020B0604020202020204" pitchFamily="34" charset="0"/>
                <a:cs typeface="Arial" panose="020B0604020202020204" pitchFamily="34" charset="0"/>
              </a:rPr>
              <a:t>Improve</a:t>
            </a:r>
            <a:r>
              <a:rPr lang="en-GB" sz="1200">
                <a:solidFill>
                  <a:srgbClr val="464646"/>
                </a:solidFill>
                <a:latin typeface="Arial" panose="020B0604020202020204" pitchFamily="34" charset="0"/>
                <a:cs typeface="Arial" panose="020B0604020202020204" pitchFamily="34" charset="0"/>
              </a:rPr>
              <a:t> quality​</a:t>
            </a:r>
          </a:p>
          <a:p>
            <a:pPr lvl="0"/>
            <a:r>
              <a:rPr lang="en-GB" sz="1200" b="1">
                <a:solidFill>
                  <a:srgbClr val="464646"/>
                </a:solidFill>
                <a:latin typeface="Arial" panose="020B0604020202020204" pitchFamily="34" charset="0"/>
                <a:cs typeface="Arial" panose="020B0604020202020204" pitchFamily="34" charset="0"/>
              </a:rPr>
              <a:t>Deliver</a:t>
            </a:r>
            <a:r>
              <a:rPr lang="en-GB" sz="1200">
                <a:solidFill>
                  <a:srgbClr val="464646"/>
                </a:solidFill>
                <a:latin typeface="Arial" panose="020B0604020202020204" pitchFamily="34" charset="0"/>
                <a:cs typeface="Arial" panose="020B0604020202020204" pitchFamily="34" charset="0"/>
              </a:rPr>
              <a:t> best value​</a:t>
            </a:r>
          </a:p>
          <a:p>
            <a:pPr lvl="0"/>
            <a:r>
              <a:rPr lang="en-GB" sz="1200" b="1">
                <a:solidFill>
                  <a:srgbClr val="464646"/>
                </a:solidFill>
                <a:latin typeface="Arial" panose="020B0604020202020204" pitchFamily="34" charset="0"/>
                <a:cs typeface="Arial" panose="020B0604020202020204" pitchFamily="34" charset="0"/>
              </a:rPr>
              <a:t>Access</a:t>
            </a:r>
            <a:r>
              <a:rPr lang="en-GB" sz="1200">
                <a:solidFill>
                  <a:srgbClr val="464646"/>
                </a:solidFill>
                <a:latin typeface="Arial" panose="020B0604020202020204" pitchFamily="34" charset="0"/>
                <a:cs typeface="Arial" panose="020B0604020202020204" pitchFamily="34" charset="0"/>
              </a:rPr>
              <a:t> to services: manage day-to-day placements ​</a:t>
            </a:r>
          </a:p>
          <a:p>
            <a:pPr lvl="0"/>
            <a:r>
              <a:rPr lang="en-GB" sz="1200" b="1">
                <a:solidFill>
                  <a:srgbClr val="464646"/>
                </a:solidFill>
                <a:latin typeface="Arial" panose="020B0604020202020204" pitchFamily="34" charset="0"/>
                <a:cs typeface="Arial" panose="020B0604020202020204" pitchFamily="34" charset="0"/>
              </a:rPr>
              <a:t>Seek</a:t>
            </a:r>
            <a:r>
              <a:rPr lang="en-GB" sz="1200">
                <a:solidFill>
                  <a:srgbClr val="464646"/>
                </a:solidFill>
                <a:latin typeface="Arial" panose="020B0604020202020204" pitchFamily="34" charset="0"/>
                <a:cs typeface="Arial" panose="020B0604020202020204" pitchFamily="34" charset="0"/>
              </a:rPr>
              <a:t> feedback and track outcomes​</a:t>
            </a:r>
          </a:p>
        </p:txBody>
      </p:sp>
      <p:sp>
        <p:nvSpPr>
          <p:cNvPr id="27" name="Rounded Rectangle 26">
            <a:extLst>
              <a:ext uri="{FF2B5EF4-FFF2-40B4-BE49-F238E27FC236}">
                <a16:creationId xmlns:a16="http://schemas.microsoft.com/office/drawing/2014/main" id="{F42BE526-066B-5007-842D-6211B29C42DE}"/>
              </a:ext>
            </a:extLst>
          </p:cNvPr>
          <p:cNvSpPr/>
          <p:nvPr/>
        </p:nvSpPr>
        <p:spPr>
          <a:xfrm>
            <a:off x="359963" y="5524398"/>
            <a:ext cx="2160000" cy="968011"/>
          </a:xfrm>
          <a:prstGeom prst="roundRect">
            <a:avLst/>
          </a:prstGeom>
          <a:solidFill>
            <a:srgbClr val="92D051"/>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rgbClr val="464646"/>
                </a:solidFill>
                <a:latin typeface="Arial" panose="020B0604020202020204" pitchFamily="34" charset="0"/>
                <a:cs typeface="Arial" panose="020B0604020202020204" pitchFamily="34" charset="0"/>
              </a:rPr>
              <a:t>Collaboration &amp; Partnerships</a:t>
            </a:r>
          </a:p>
        </p:txBody>
      </p:sp>
      <p:sp>
        <p:nvSpPr>
          <p:cNvPr id="28" name="Rounded Rectangle 27">
            <a:extLst>
              <a:ext uri="{FF2B5EF4-FFF2-40B4-BE49-F238E27FC236}">
                <a16:creationId xmlns:a16="http://schemas.microsoft.com/office/drawing/2014/main" id="{BA5AB01F-44FE-13B3-079C-ED939B8B9A31}"/>
              </a:ext>
            </a:extLst>
          </p:cNvPr>
          <p:cNvSpPr/>
          <p:nvPr/>
        </p:nvSpPr>
        <p:spPr>
          <a:xfrm>
            <a:off x="2706679" y="5524398"/>
            <a:ext cx="2160000" cy="968011"/>
          </a:xfrm>
          <a:prstGeom prst="roundRect">
            <a:avLst/>
          </a:prstGeom>
          <a:solidFill>
            <a:srgbClr val="92D051"/>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rgbClr val="464646"/>
                </a:solidFill>
                <a:latin typeface="Arial" panose="020B0604020202020204" pitchFamily="34" charset="0"/>
                <a:cs typeface="Arial" panose="020B0604020202020204" pitchFamily="34" charset="0"/>
              </a:rPr>
              <a:t>Evidence, Data &amp; Analytics</a:t>
            </a:r>
          </a:p>
        </p:txBody>
      </p:sp>
      <p:sp>
        <p:nvSpPr>
          <p:cNvPr id="29" name="Rounded Rectangle 28">
            <a:extLst>
              <a:ext uri="{FF2B5EF4-FFF2-40B4-BE49-F238E27FC236}">
                <a16:creationId xmlns:a16="http://schemas.microsoft.com/office/drawing/2014/main" id="{B6092CB5-5946-0874-BC9A-1A26D7EC1520}"/>
              </a:ext>
            </a:extLst>
          </p:cNvPr>
          <p:cNvSpPr/>
          <p:nvPr/>
        </p:nvSpPr>
        <p:spPr>
          <a:xfrm>
            <a:off x="5037480" y="5524398"/>
            <a:ext cx="2160000" cy="968011"/>
          </a:xfrm>
          <a:prstGeom prst="roundRect">
            <a:avLst/>
          </a:prstGeom>
          <a:solidFill>
            <a:srgbClr val="92D051"/>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rgbClr val="464646"/>
                </a:solidFill>
                <a:latin typeface="Arial" panose="020B0604020202020204" pitchFamily="34" charset="0"/>
                <a:cs typeface="Arial" panose="020B0604020202020204" pitchFamily="34" charset="0"/>
              </a:rPr>
              <a:t>Communication</a:t>
            </a:r>
          </a:p>
        </p:txBody>
      </p:sp>
      <p:sp>
        <p:nvSpPr>
          <p:cNvPr id="30" name="Rounded Rectangle 29">
            <a:extLst>
              <a:ext uri="{FF2B5EF4-FFF2-40B4-BE49-F238E27FC236}">
                <a16:creationId xmlns:a16="http://schemas.microsoft.com/office/drawing/2014/main" id="{053BA427-7530-2741-891B-FC538CF17913}"/>
              </a:ext>
            </a:extLst>
          </p:cNvPr>
          <p:cNvSpPr/>
          <p:nvPr/>
        </p:nvSpPr>
        <p:spPr>
          <a:xfrm>
            <a:off x="7346800" y="5524397"/>
            <a:ext cx="2160000" cy="968011"/>
          </a:xfrm>
          <a:prstGeom prst="roundRect">
            <a:avLst/>
          </a:prstGeom>
          <a:solidFill>
            <a:srgbClr val="92D051"/>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rgbClr val="464646"/>
                </a:solidFill>
                <a:latin typeface="Arial" panose="020B0604020202020204" pitchFamily="34" charset="0"/>
                <a:cs typeface="Arial" panose="020B0604020202020204" pitchFamily="34" charset="0"/>
              </a:rPr>
              <a:t>Co-production</a:t>
            </a:r>
          </a:p>
        </p:txBody>
      </p:sp>
      <p:sp>
        <p:nvSpPr>
          <p:cNvPr id="31" name="Rounded Rectangle 30">
            <a:extLst>
              <a:ext uri="{FF2B5EF4-FFF2-40B4-BE49-F238E27FC236}">
                <a16:creationId xmlns:a16="http://schemas.microsoft.com/office/drawing/2014/main" id="{4AAD74A2-5126-B319-759A-3B9A84DE33A1}"/>
              </a:ext>
            </a:extLst>
          </p:cNvPr>
          <p:cNvSpPr/>
          <p:nvPr/>
        </p:nvSpPr>
        <p:spPr>
          <a:xfrm>
            <a:off x="9656120" y="5524397"/>
            <a:ext cx="2160000" cy="968011"/>
          </a:xfrm>
          <a:prstGeom prst="roundRect">
            <a:avLst/>
          </a:prstGeom>
          <a:solidFill>
            <a:srgbClr val="92D051"/>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rgbClr val="464646"/>
                </a:solidFill>
                <a:latin typeface="Arial" panose="020B0604020202020204" pitchFamily="34" charset="0"/>
                <a:cs typeface="Arial" panose="020B0604020202020204" pitchFamily="34" charset="0"/>
              </a:rPr>
              <a:t>Matrix Working</a:t>
            </a:r>
          </a:p>
        </p:txBody>
      </p:sp>
      <p:sp>
        <p:nvSpPr>
          <p:cNvPr id="32" name="Right Arrow 31">
            <a:extLst>
              <a:ext uri="{FF2B5EF4-FFF2-40B4-BE49-F238E27FC236}">
                <a16:creationId xmlns:a16="http://schemas.microsoft.com/office/drawing/2014/main" id="{7359124C-628C-35D6-C403-7471A035A424}"/>
              </a:ext>
            </a:extLst>
          </p:cNvPr>
          <p:cNvSpPr/>
          <p:nvPr/>
        </p:nvSpPr>
        <p:spPr>
          <a:xfrm>
            <a:off x="2366682" y="5889812"/>
            <a:ext cx="510989" cy="295835"/>
          </a:xfrm>
          <a:prstGeom prst="rightArrow">
            <a:avLst/>
          </a:prstGeom>
          <a:solidFill>
            <a:srgbClr val="464646"/>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Arrow 32">
            <a:extLst>
              <a:ext uri="{FF2B5EF4-FFF2-40B4-BE49-F238E27FC236}">
                <a16:creationId xmlns:a16="http://schemas.microsoft.com/office/drawing/2014/main" id="{94D32869-E6C4-390D-D50A-248983FD6F8F}"/>
              </a:ext>
            </a:extLst>
          </p:cNvPr>
          <p:cNvSpPr/>
          <p:nvPr/>
        </p:nvSpPr>
        <p:spPr>
          <a:xfrm>
            <a:off x="4685845" y="5889812"/>
            <a:ext cx="510989" cy="295835"/>
          </a:xfrm>
          <a:prstGeom prst="rightArrow">
            <a:avLst/>
          </a:prstGeom>
          <a:solidFill>
            <a:srgbClr val="464646"/>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3">
            <a:extLst>
              <a:ext uri="{FF2B5EF4-FFF2-40B4-BE49-F238E27FC236}">
                <a16:creationId xmlns:a16="http://schemas.microsoft.com/office/drawing/2014/main" id="{D8F9A630-5947-727D-9F30-8E634F5AAF9E}"/>
              </a:ext>
            </a:extLst>
          </p:cNvPr>
          <p:cNvSpPr/>
          <p:nvPr/>
        </p:nvSpPr>
        <p:spPr>
          <a:xfrm>
            <a:off x="7003958" y="5889812"/>
            <a:ext cx="510989" cy="295835"/>
          </a:xfrm>
          <a:prstGeom prst="rightArrow">
            <a:avLst/>
          </a:prstGeom>
          <a:solidFill>
            <a:srgbClr val="464646"/>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Arrow 34">
            <a:extLst>
              <a:ext uri="{FF2B5EF4-FFF2-40B4-BE49-F238E27FC236}">
                <a16:creationId xmlns:a16="http://schemas.microsoft.com/office/drawing/2014/main" id="{20E71C03-9141-0AD2-3E14-C2787299F3D8}"/>
              </a:ext>
            </a:extLst>
          </p:cNvPr>
          <p:cNvSpPr/>
          <p:nvPr/>
        </p:nvSpPr>
        <p:spPr>
          <a:xfrm>
            <a:off x="9312369" y="5889812"/>
            <a:ext cx="510989" cy="295835"/>
          </a:xfrm>
          <a:prstGeom prst="rightArrow">
            <a:avLst/>
          </a:prstGeom>
          <a:solidFill>
            <a:srgbClr val="464646"/>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5125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57B2C0B2-5D34-D3B4-5B7C-FBD212877228}"/>
            </a:ext>
          </a:extLst>
        </p:cNvPr>
        <p:cNvGrpSpPr/>
        <p:nvPr/>
      </p:nvGrpSpPr>
      <p:grpSpPr>
        <a:xfrm>
          <a:off x="0" y="0"/>
          <a:ext cx="0" cy="0"/>
          <a:chOff x="0" y="0"/>
          <a:chExt cx="0" cy="0"/>
        </a:xfrm>
      </p:grpSpPr>
      <p:sp>
        <p:nvSpPr>
          <p:cNvPr id="410" name="Google Shape;410;p1">
            <a:extLst>
              <a:ext uri="{FF2B5EF4-FFF2-40B4-BE49-F238E27FC236}">
                <a16:creationId xmlns:a16="http://schemas.microsoft.com/office/drawing/2014/main" id="{2B4E86EC-B5C2-1869-F79A-641FD7002E92}"/>
              </a:ext>
            </a:extLst>
          </p:cNvPr>
          <p:cNvSpPr txBox="1">
            <a:spLocks noGrp="1"/>
          </p:cNvSpPr>
          <p:nvPr>
            <p:ph type="sldNum" idx="4294967295"/>
          </p:nvPr>
        </p:nvSpPr>
        <p:spPr>
          <a:xfrm>
            <a:off x="11409045" y="6333135"/>
            <a:ext cx="731600" cy="524800"/>
          </a:xfrm>
          <a:prstGeom prst="rect">
            <a:avLst/>
          </a:prstGeom>
          <a:noFill/>
          <a:ln>
            <a:noFill/>
          </a:ln>
        </p:spPr>
        <p:txBody>
          <a:bodyPr spcFirstLastPara="1" vert="horz" wrap="square" lIns="0" tIns="0" rIns="0" bIns="0" rtlCol="0" anchor="b" anchorCtr="0">
            <a:noAutofit/>
          </a:bodyPr>
          <a:lstStyle/>
          <a:p>
            <a:pPr>
              <a:buSzPts val="600"/>
            </a:pPr>
            <a:fld id="{00000000-1234-1234-1234-123412341234}" type="slidenum">
              <a:rPr lang="en-GB" smtClean="0"/>
              <a:pPr>
                <a:buSzPts val="600"/>
              </a:pPr>
              <a:t>22</a:t>
            </a:fld>
            <a:endParaRPr lang="en-GB"/>
          </a:p>
        </p:txBody>
      </p:sp>
      <p:sp>
        <p:nvSpPr>
          <p:cNvPr id="412" name="Google Shape;412;p1">
            <a:extLst>
              <a:ext uri="{FF2B5EF4-FFF2-40B4-BE49-F238E27FC236}">
                <a16:creationId xmlns:a16="http://schemas.microsoft.com/office/drawing/2014/main" id="{39B6D42D-E483-11E8-7705-CC80C38FF510}"/>
              </a:ext>
            </a:extLst>
          </p:cNvPr>
          <p:cNvSpPr txBox="1"/>
          <p:nvPr/>
        </p:nvSpPr>
        <p:spPr>
          <a:xfrm>
            <a:off x="171467" y="2008151"/>
            <a:ext cx="7516210" cy="1320836"/>
          </a:xfrm>
          <a:prstGeom prst="rect">
            <a:avLst/>
          </a:prstGeom>
          <a:noFill/>
          <a:ln>
            <a:noFill/>
          </a:ln>
        </p:spPr>
        <p:txBody>
          <a:bodyPr spcFirstLastPara="1" wrap="square" lIns="0" tIns="0" rIns="0" bIns="0" anchor="b" anchorCtr="0">
            <a:noAutofit/>
          </a:bodyPr>
          <a:lstStyle/>
          <a:p>
            <a:pPr>
              <a:lnSpc>
                <a:spcPct val="85000"/>
              </a:lnSpc>
              <a:buSzPts val="3000"/>
            </a:pPr>
            <a:endParaRPr lang="en-GB" sz="4000">
              <a:solidFill>
                <a:srgbClr val="FFFFFF"/>
              </a:solidFill>
              <a:latin typeface="Georgia"/>
              <a:ea typeface="Georgia"/>
              <a:cs typeface="Georgia"/>
            </a:endParaRPr>
          </a:p>
        </p:txBody>
      </p:sp>
      <p:sp>
        <p:nvSpPr>
          <p:cNvPr id="2" name="Google Shape;412;p1">
            <a:extLst>
              <a:ext uri="{FF2B5EF4-FFF2-40B4-BE49-F238E27FC236}">
                <a16:creationId xmlns:a16="http://schemas.microsoft.com/office/drawing/2014/main" id="{AE5EDDD4-0513-E2D4-8410-2028A8AD3CB4}"/>
              </a:ext>
            </a:extLst>
          </p:cNvPr>
          <p:cNvSpPr txBox="1"/>
          <p:nvPr/>
        </p:nvSpPr>
        <p:spPr>
          <a:xfrm>
            <a:off x="720071" y="475989"/>
            <a:ext cx="6156718" cy="2414587"/>
          </a:xfrm>
          <a:prstGeom prst="rect">
            <a:avLst/>
          </a:prstGeom>
          <a:noFill/>
          <a:ln>
            <a:noFill/>
          </a:ln>
        </p:spPr>
        <p:txBody>
          <a:bodyPr spcFirstLastPara="1" wrap="square" lIns="0" tIns="0" rIns="0" bIns="0" anchor="b" anchorCtr="0">
            <a:noAutofit/>
          </a:bodyPr>
          <a:lstStyle/>
          <a:p>
            <a:pPr>
              <a:lnSpc>
                <a:spcPct val="85000"/>
              </a:lnSpc>
              <a:buSzPts val="3000"/>
            </a:pPr>
            <a:r>
              <a:rPr lang="en-GB" sz="3600">
                <a:solidFill>
                  <a:srgbClr val="FFFFFF"/>
                </a:solidFill>
                <a:latin typeface="Georgia"/>
                <a:ea typeface="Georgia"/>
                <a:cs typeface="Georgia"/>
              </a:rPr>
              <a:t>4. Responding to CQC Priorities</a:t>
            </a:r>
          </a:p>
        </p:txBody>
      </p:sp>
    </p:spTree>
    <p:extLst>
      <p:ext uri="{BB962C8B-B14F-4D97-AF65-F5344CB8AC3E}">
        <p14:creationId xmlns:p14="http://schemas.microsoft.com/office/powerpoint/2010/main" val="3084695214"/>
      </p:ext>
    </p:extLst>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11533-0AA3-75B5-A7BB-637300E4AA5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C7F91A2-F885-2F02-1C0B-5B5CE805FAAB}"/>
              </a:ext>
            </a:extLst>
          </p:cNvPr>
          <p:cNvPicPr>
            <a:picLocks noChangeAspect="1"/>
          </p:cNvPicPr>
          <p:nvPr/>
        </p:nvPicPr>
        <p:blipFill>
          <a:blip r:embed="rId3"/>
          <a:stretch>
            <a:fillRect/>
          </a:stretch>
        </p:blipFill>
        <p:spPr>
          <a:xfrm>
            <a:off x="5694241" y="1982619"/>
            <a:ext cx="6181701" cy="1823602"/>
          </a:xfrm>
          <a:prstGeom prst="rect">
            <a:avLst/>
          </a:prstGeom>
        </p:spPr>
      </p:pic>
      <p:sp>
        <p:nvSpPr>
          <p:cNvPr id="7" name="TextBox 6">
            <a:extLst>
              <a:ext uri="{FF2B5EF4-FFF2-40B4-BE49-F238E27FC236}">
                <a16:creationId xmlns:a16="http://schemas.microsoft.com/office/drawing/2014/main" id="{2722DB07-6BB7-2139-A22C-67824EA4B6D9}"/>
              </a:ext>
            </a:extLst>
          </p:cNvPr>
          <p:cNvSpPr txBox="1"/>
          <p:nvPr/>
        </p:nvSpPr>
        <p:spPr>
          <a:xfrm>
            <a:off x="595027" y="1705646"/>
            <a:ext cx="5099214" cy="4632037"/>
          </a:xfrm>
          <a:prstGeom prst="rect">
            <a:avLst/>
          </a:prstGeom>
          <a:noFill/>
        </p:spPr>
        <p:txBody>
          <a:bodyPr wrap="square">
            <a:spAutoFit/>
          </a:bodyPr>
          <a:lstStyle/>
          <a:p>
            <a:pPr>
              <a:spcAft>
                <a:spcPts val="600"/>
              </a:spcAft>
            </a:pPr>
            <a:r>
              <a:rPr lang="en-GB" sz="1400">
                <a:latin typeface="Arial" panose="020B0604020202020204" pitchFamily="34" charset="0"/>
                <a:cs typeface="Arial" panose="020B0604020202020204" pitchFamily="34" charset="0"/>
              </a:rPr>
              <a:t>Nottingham City Council has been assessed by the CQC as part of their national programme. NCC was a pilot CQC assessment site in 2023 and was revisited in December 2025. The CQC assessment focuses on how local authorities meet their duties under Part 1 of the Care Act (2014) under 4 themes:</a:t>
            </a:r>
          </a:p>
          <a:p>
            <a:pPr marL="742950" lvl="1" indent="-285750">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How local authorities work with people</a:t>
            </a:r>
          </a:p>
          <a:p>
            <a:pPr marL="742950" lvl="1" indent="-285750">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How local authorities provide support</a:t>
            </a:r>
          </a:p>
          <a:p>
            <a:pPr marL="742950" lvl="1" indent="-285750">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How local authorities ensure safety within the system</a:t>
            </a:r>
          </a:p>
          <a:p>
            <a:pPr marL="742950" lvl="1" indent="-285750">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Leadership</a:t>
            </a:r>
          </a:p>
          <a:p>
            <a:pPr>
              <a:buClr>
                <a:srgbClr val="89B358"/>
              </a:buClr>
            </a:pPr>
            <a:endParaRPr lang="en-GB" sz="1400">
              <a:latin typeface="Arial" panose="020B0604020202020204" pitchFamily="34" charset="0"/>
              <a:cs typeface="Arial" panose="020B0604020202020204" pitchFamily="34" charset="0"/>
            </a:endParaRPr>
          </a:p>
          <a:p>
            <a:pPr>
              <a:spcAft>
                <a:spcPts val="600"/>
              </a:spcAft>
              <a:buClr>
                <a:srgbClr val="89B358"/>
              </a:buClr>
            </a:pPr>
            <a:r>
              <a:rPr lang="en-GB" sz="1400">
                <a:latin typeface="Arial" panose="020B0604020202020204" pitchFamily="34" charset="0"/>
                <a:cs typeface="Arial" panose="020B0604020202020204" pitchFamily="34" charset="0"/>
              </a:rPr>
              <a:t>The outcome of this assessment for Nottingham City Council was Requires Improvement, with significantly weak scores relating to two key areas: </a:t>
            </a:r>
          </a:p>
          <a:p>
            <a:pPr marL="742950" lvl="1" indent="-285750">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Safe pathways, systems and transitions</a:t>
            </a:r>
          </a:p>
          <a:p>
            <a:pPr marL="742950" lvl="1" indent="-285750">
              <a:spcAft>
                <a:spcPts val="6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Governance, management and sustainability</a:t>
            </a:r>
          </a:p>
          <a:p>
            <a:pPr>
              <a:spcAft>
                <a:spcPts val="1200"/>
              </a:spcAft>
              <a:buClr>
                <a:srgbClr val="89B358"/>
              </a:buClr>
            </a:pPr>
            <a:r>
              <a:rPr lang="en-GB" sz="1400">
                <a:latin typeface="Arial" panose="020B0604020202020204" pitchFamily="34" charset="0"/>
                <a:cs typeface="Arial" panose="020B0604020202020204" pitchFamily="34" charset="0"/>
              </a:rPr>
              <a:t>NCC is under additional scrutiny relating to these two areas by the Department of Health and Social Care (DHSC). The CQC has issued a formal Section 50 notification to the Department of Health and Social Care. </a:t>
            </a:r>
          </a:p>
        </p:txBody>
      </p:sp>
      <p:sp>
        <p:nvSpPr>
          <p:cNvPr id="2" name="Google Shape;470;p82">
            <a:extLst>
              <a:ext uri="{FF2B5EF4-FFF2-40B4-BE49-F238E27FC236}">
                <a16:creationId xmlns:a16="http://schemas.microsoft.com/office/drawing/2014/main" id="{FA46F46C-C1E4-B0EF-AAAA-7B7A1F8CF3BB}"/>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9E3C7751-56B4-5C18-89FF-D3376077108D}"/>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Overview of CQC assessment </a:t>
            </a:r>
            <a:endParaRPr lang="en-GB" sz="2500">
              <a:solidFill>
                <a:srgbClr val="464646"/>
              </a:solidFill>
              <a:latin typeface="Calibri"/>
              <a:ea typeface="Georgia"/>
              <a:cs typeface="Calibri"/>
            </a:endParaRPr>
          </a:p>
        </p:txBody>
      </p:sp>
      <p:sp>
        <p:nvSpPr>
          <p:cNvPr id="6" name="Slide Number Placeholder 5">
            <a:extLst>
              <a:ext uri="{FF2B5EF4-FFF2-40B4-BE49-F238E27FC236}">
                <a16:creationId xmlns:a16="http://schemas.microsoft.com/office/drawing/2014/main" id="{1020F155-23FD-75A1-F6FC-50A6A117A2FB}"/>
              </a:ext>
            </a:extLst>
          </p:cNvPr>
          <p:cNvSpPr>
            <a:spLocks noGrp="1"/>
          </p:cNvSpPr>
          <p:nvPr>
            <p:ph type="sldNum" sz="quarter" idx="12"/>
          </p:nvPr>
        </p:nvSpPr>
        <p:spPr/>
        <p:txBody>
          <a:bodyPr/>
          <a:lstStyle/>
          <a:p>
            <a:fld id="{F2F5C3A6-97E3-4CF8-BAB9-D6EE181F55AD}" type="slidenum">
              <a:rPr lang="en-GB" smtClean="0"/>
              <a:t>23</a:t>
            </a:fld>
            <a:endParaRPr lang="en-GB"/>
          </a:p>
        </p:txBody>
      </p:sp>
    </p:spTree>
    <p:extLst>
      <p:ext uri="{BB962C8B-B14F-4D97-AF65-F5344CB8AC3E}">
        <p14:creationId xmlns:p14="http://schemas.microsoft.com/office/powerpoint/2010/main" val="3472362489"/>
      </p:ext>
    </p:extLst>
  </p:cSld>
  <p:clrMapOvr>
    <a:masterClrMapping/>
  </p:clrMapOvr>
  <p:transition advClick="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887C4-F0B4-6007-439A-CFFBDC9B0C0D}"/>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84CB3948-75DB-A82E-2FAF-4405FE8526A3}"/>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7" name="TextBox 6">
            <a:extLst>
              <a:ext uri="{FF2B5EF4-FFF2-40B4-BE49-F238E27FC236}">
                <a16:creationId xmlns:a16="http://schemas.microsoft.com/office/drawing/2014/main" id="{9587C005-920B-B4B2-650E-FD80AFCB7978}"/>
              </a:ext>
            </a:extLst>
          </p:cNvPr>
          <p:cNvSpPr txBox="1"/>
          <p:nvPr/>
        </p:nvSpPr>
        <p:spPr>
          <a:xfrm>
            <a:off x="5888836" y="1250544"/>
            <a:ext cx="3810669" cy="1384995"/>
          </a:xfrm>
          <a:prstGeom prst="rect">
            <a:avLst/>
          </a:prstGeom>
          <a:solidFill>
            <a:schemeClr val="bg1"/>
          </a:solidFill>
        </p:spPr>
        <p:txBody>
          <a:bodyPr wrap="square" lIns="91440" tIns="45720" rIns="91440" bIns="45720" anchor="t">
            <a:spAutoFit/>
          </a:bodyPr>
          <a:lstStyle/>
          <a:p>
            <a:pPr>
              <a:spcBef>
                <a:spcPts val="600"/>
              </a:spcBef>
            </a:pPr>
            <a:endParaRPr lang="en-GB" sz="1400">
              <a:latin typeface="Arial" panose="020B0604020202020204" pitchFamily="34" charset="0"/>
              <a:cs typeface="Arial" panose="020B0604020202020204" pitchFamily="34" charset="0"/>
            </a:endParaRPr>
          </a:p>
          <a:p>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4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400">
              <a:latin typeface="Arial" panose="020B0604020202020204" pitchFamily="34" charset="0"/>
              <a:cs typeface="Arial" panose="020B0604020202020204" pitchFamily="34" charset="0"/>
            </a:endParaRPr>
          </a:p>
          <a:p>
            <a:endParaRPr lang="en-GB" sz="1400">
              <a:latin typeface="Arial" panose="020B0604020202020204" pitchFamily="34" charset="0"/>
              <a:cs typeface="Arial" panose="020B0604020202020204" pitchFamily="34" charset="0"/>
            </a:endParaRPr>
          </a:p>
          <a:p>
            <a:endParaRPr lang="en-GB" sz="1400">
              <a:latin typeface="Arial" panose="020B0604020202020204" pitchFamily="34" charset="0"/>
              <a:cs typeface="Arial" panose="020B0604020202020204" pitchFamily="34" charset="0"/>
            </a:endParaRPr>
          </a:p>
        </p:txBody>
      </p:sp>
      <p:sp>
        <p:nvSpPr>
          <p:cNvPr id="2" name="Google Shape;470;p82">
            <a:extLst>
              <a:ext uri="{FF2B5EF4-FFF2-40B4-BE49-F238E27FC236}">
                <a16:creationId xmlns:a16="http://schemas.microsoft.com/office/drawing/2014/main" id="{BF7D8D91-0965-C366-F090-8F9753A68C6F}"/>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D161BCE1-6D91-62CC-E176-2AE982FF1598}"/>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CQC strengths and remedial improvement activity underway</a:t>
            </a:r>
            <a:endParaRPr lang="en-GB" sz="2500">
              <a:solidFill>
                <a:srgbClr val="464646"/>
              </a:solidFill>
              <a:latin typeface="Calibri"/>
              <a:ea typeface="Georgia"/>
              <a:cs typeface="Calibri"/>
            </a:endParaRPr>
          </a:p>
        </p:txBody>
      </p:sp>
      <p:sp>
        <p:nvSpPr>
          <p:cNvPr id="8" name="Rounded Rectangle 26">
            <a:extLst>
              <a:ext uri="{FF2B5EF4-FFF2-40B4-BE49-F238E27FC236}">
                <a16:creationId xmlns:a16="http://schemas.microsoft.com/office/drawing/2014/main" id="{8DDDD8B9-F7EA-19B1-0FFC-1C3090ADFD08}"/>
              </a:ext>
            </a:extLst>
          </p:cNvPr>
          <p:cNvSpPr/>
          <p:nvPr/>
        </p:nvSpPr>
        <p:spPr>
          <a:xfrm>
            <a:off x="345448" y="1329770"/>
            <a:ext cx="5403942" cy="5235210"/>
          </a:xfrm>
          <a:prstGeom prst="roundRect">
            <a:avLst/>
          </a:prstGeom>
          <a:no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180000" tIns="360000" rIns="540000" bIns="360000" rtlCol="0" anchor="ctr" anchorCtr="0"/>
          <a:lstStyle/>
          <a:p>
            <a:pPr>
              <a:spcAft>
                <a:spcPts val="1200"/>
              </a:spcAft>
              <a:buClr>
                <a:srgbClr val="89B358"/>
              </a:buClr>
            </a:pPr>
            <a:r>
              <a:rPr lang="en-GB" sz="1400" b="1">
                <a:solidFill>
                  <a:srgbClr val="464646"/>
                </a:solidFill>
                <a:latin typeface="Arial"/>
                <a:cs typeface="Arial"/>
              </a:rPr>
              <a:t>Whilst the overall outcome of the assessment was Requires Improvement there were areas of strength and good practice noted including:</a:t>
            </a:r>
            <a:endParaRPr lang="en-US" sz="1400" b="1">
              <a:solidFill>
                <a:srgbClr val="464646"/>
              </a:solidFill>
              <a:latin typeface="Arial"/>
              <a:cs typeface="Arial"/>
            </a:endParaRPr>
          </a:p>
          <a:p>
            <a:pPr marL="571500" lvl="1" indent="-285750">
              <a:spcBef>
                <a:spcPts val="600"/>
              </a:spcBef>
              <a:buFont typeface="Arial"/>
              <a:buChar char="•"/>
            </a:pPr>
            <a:r>
              <a:rPr lang="en-GB" sz="1400">
                <a:solidFill>
                  <a:srgbClr val="464646"/>
                </a:solidFill>
                <a:latin typeface="Arial"/>
                <a:cs typeface="Arial"/>
              </a:rPr>
              <a:t>Committed and motivated workforce delivering person-centred care</a:t>
            </a:r>
            <a:endParaRPr lang="en-US" sz="1400">
              <a:solidFill>
                <a:srgbClr val="464646"/>
              </a:solidFill>
              <a:latin typeface="Arial"/>
              <a:cs typeface="Arial"/>
            </a:endParaRPr>
          </a:p>
          <a:p>
            <a:pPr marL="571500" lvl="1" indent="-285750">
              <a:spcBef>
                <a:spcPts val="600"/>
              </a:spcBef>
              <a:buFont typeface="Arial"/>
              <a:buChar char="•"/>
            </a:pPr>
            <a:r>
              <a:rPr lang="en-GB" sz="1400">
                <a:solidFill>
                  <a:srgbClr val="464646"/>
                </a:solidFill>
                <a:latin typeface="Arial"/>
                <a:cs typeface="Arial"/>
              </a:rPr>
              <a:t>Strong examples of strengths-based practice and respecting people’s choices</a:t>
            </a:r>
            <a:endParaRPr lang="en-US" sz="1400">
              <a:solidFill>
                <a:srgbClr val="464646"/>
              </a:solidFill>
              <a:latin typeface="Arial"/>
              <a:cs typeface="Arial"/>
            </a:endParaRPr>
          </a:p>
          <a:p>
            <a:pPr marL="571500" lvl="1" indent="-285750">
              <a:spcBef>
                <a:spcPts val="600"/>
              </a:spcBef>
              <a:buFont typeface="Arial"/>
              <a:buChar char="•"/>
            </a:pPr>
            <a:r>
              <a:rPr lang="en-GB" sz="1400">
                <a:solidFill>
                  <a:srgbClr val="464646"/>
                </a:solidFill>
                <a:latin typeface="Arial"/>
                <a:cs typeface="Arial"/>
              </a:rPr>
              <a:t>Prevention and early intervention delivering measurable impact</a:t>
            </a:r>
            <a:endParaRPr lang="en-US" sz="1400">
              <a:solidFill>
                <a:srgbClr val="464646"/>
              </a:solidFill>
              <a:latin typeface="Arial"/>
              <a:cs typeface="Arial"/>
            </a:endParaRPr>
          </a:p>
          <a:p>
            <a:pPr marL="571500" lvl="1" indent="-285750">
              <a:spcBef>
                <a:spcPts val="600"/>
              </a:spcBef>
              <a:buFont typeface="Arial"/>
              <a:buChar char="•"/>
            </a:pPr>
            <a:r>
              <a:rPr lang="en-GB" sz="1400">
                <a:solidFill>
                  <a:srgbClr val="464646"/>
                </a:solidFill>
                <a:latin typeface="Arial"/>
                <a:cs typeface="Arial"/>
              </a:rPr>
              <a:t>Prevention Officers helping reduce demand for formal care</a:t>
            </a:r>
            <a:endParaRPr lang="en-US" sz="1400">
              <a:solidFill>
                <a:srgbClr val="464646"/>
              </a:solidFill>
              <a:latin typeface="Arial"/>
              <a:cs typeface="Arial"/>
            </a:endParaRPr>
          </a:p>
          <a:p>
            <a:pPr marL="571500" lvl="1" indent="-285750">
              <a:spcBef>
                <a:spcPts val="600"/>
              </a:spcBef>
              <a:buFont typeface="Arial"/>
              <a:buChar char="•"/>
            </a:pPr>
            <a:r>
              <a:rPr lang="en-GB" sz="1400">
                <a:solidFill>
                  <a:srgbClr val="464646"/>
                </a:solidFill>
                <a:latin typeface="Arial"/>
                <a:cs typeface="Arial"/>
              </a:rPr>
              <a:t>Effective reablement and hospital discharge coordination</a:t>
            </a:r>
            <a:endParaRPr lang="en-US" sz="1400">
              <a:solidFill>
                <a:srgbClr val="464646"/>
              </a:solidFill>
              <a:latin typeface="Arial"/>
              <a:cs typeface="Arial"/>
            </a:endParaRPr>
          </a:p>
          <a:p>
            <a:pPr marL="571500" lvl="1" indent="-285750">
              <a:spcBef>
                <a:spcPts val="600"/>
              </a:spcBef>
              <a:buFont typeface="Arial"/>
              <a:buChar char="•"/>
            </a:pPr>
            <a:r>
              <a:rPr lang="en-GB" sz="1400">
                <a:solidFill>
                  <a:srgbClr val="464646"/>
                </a:solidFill>
                <a:latin typeface="Arial"/>
                <a:cs typeface="Arial"/>
              </a:rPr>
              <a:t>Positive feedback from carers and strong Carers Hub offer </a:t>
            </a:r>
            <a:endParaRPr lang="en-US" sz="1400">
              <a:solidFill>
                <a:srgbClr val="464646"/>
              </a:solidFill>
              <a:latin typeface="Arial"/>
              <a:cs typeface="Arial"/>
            </a:endParaRPr>
          </a:p>
          <a:p>
            <a:pPr marL="571500" lvl="1" indent="-285750">
              <a:spcBef>
                <a:spcPts val="600"/>
              </a:spcBef>
              <a:buFont typeface="Arial"/>
              <a:buChar char="•"/>
            </a:pPr>
            <a:r>
              <a:rPr lang="en-GB" sz="1400">
                <a:solidFill>
                  <a:srgbClr val="464646"/>
                </a:solidFill>
                <a:latin typeface="Arial"/>
                <a:cs typeface="Arial"/>
              </a:rPr>
              <a:t>Robust safeguarding arrangements with strong partnership working</a:t>
            </a:r>
            <a:endParaRPr lang="en-US" sz="1400">
              <a:solidFill>
                <a:srgbClr val="464646"/>
              </a:solidFill>
              <a:latin typeface="Arial"/>
              <a:cs typeface="Arial"/>
            </a:endParaRPr>
          </a:p>
          <a:p>
            <a:pPr marL="571500" lvl="1" indent="-285750">
              <a:spcBef>
                <a:spcPts val="600"/>
              </a:spcBef>
              <a:buFont typeface="Arial"/>
              <a:buChar char="•"/>
            </a:pPr>
            <a:r>
              <a:rPr lang="en-GB" sz="1400">
                <a:solidFill>
                  <a:srgbClr val="464646"/>
                </a:solidFill>
                <a:latin typeface="Arial"/>
                <a:cs typeface="Arial"/>
              </a:rPr>
              <a:t>Effective multi-agency initiatives (e.g. Changing Futures)</a:t>
            </a:r>
            <a:endParaRPr lang="en-US" sz="1400">
              <a:solidFill>
                <a:srgbClr val="464646"/>
              </a:solidFill>
              <a:latin typeface="Arial"/>
              <a:cs typeface="Arial"/>
            </a:endParaRPr>
          </a:p>
        </p:txBody>
      </p:sp>
      <p:sp>
        <p:nvSpPr>
          <p:cNvPr id="9" name="Rounded Rectangle 26">
            <a:extLst>
              <a:ext uri="{FF2B5EF4-FFF2-40B4-BE49-F238E27FC236}">
                <a16:creationId xmlns:a16="http://schemas.microsoft.com/office/drawing/2014/main" id="{F2EAA31B-4C99-EEA3-3FAF-7314BCCC973E}"/>
              </a:ext>
            </a:extLst>
          </p:cNvPr>
          <p:cNvSpPr/>
          <p:nvPr/>
        </p:nvSpPr>
        <p:spPr>
          <a:xfrm>
            <a:off x="6448704" y="1329769"/>
            <a:ext cx="5403942" cy="5235210"/>
          </a:xfrm>
          <a:prstGeom prst="roundRect">
            <a:avLst/>
          </a:prstGeom>
          <a:solidFill>
            <a:srgbClr val="464646"/>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360000" tIns="360000" rIns="360000" bIns="360000" rtlCol="0" anchor="ctr" anchorCtr="0"/>
          <a:lstStyle/>
          <a:p>
            <a:pPr marL="174625"/>
            <a:endParaRPr lang="en-GB" sz="1400" b="1">
              <a:solidFill>
                <a:schemeClr val="bg1"/>
              </a:solidFill>
              <a:latin typeface="Arial" panose="020B0604020202020204" pitchFamily="34" charset="0"/>
              <a:cs typeface="Arial" panose="020B0604020202020204" pitchFamily="34" charset="0"/>
            </a:endParaRPr>
          </a:p>
          <a:p>
            <a:pPr marL="174625"/>
            <a:endParaRPr lang="en-GB" sz="1400" b="1">
              <a:solidFill>
                <a:schemeClr val="bg1"/>
              </a:solidFill>
              <a:latin typeface="Arial" panose="020B0604020202020204" pitchFamily="34" charset="0"/>
              <a:cs typeface="Arial" panose="020B0604020202020204" pitchFamily="34" charset="0"/>
            </a:endParaRPr>
          </a:p>
          <a:p>
            <a:pPr marL="174625"/>
            <a:r>
              <a:rPr lang="en-GB" sz="1400" b="1">
                <a:solidFill>
                  <a:schemeClr val="bg1"/>
                </a:solidFill>
                <a:latin typeface="Arial" panose="020B0604020202020204" pitchFamily="34" charset="0"/>
                <a:cs typeface="Arial" panose="020B0604020202020204" pitchFamily="34" charset="0"/>
              </a:rPr>
              <a:t>Since the inspection visit took place in December 2025, a number of areas highlighted as concerns have already been progressed. This includes:</a:t>
            </a:r>
          </a:p>
          <a:p>
            <a:pPr marL="174625"/>
            <a:endParaRPr lang="en-US" sz="1400" b="1">
              <a:solidFill>
                <a:schemeClr val="bg1"/>
              </a:solidFill>
              <a:latin typeface="Arial" panose="020B0604020202020204" pitchFamily="34" charset="0"/>
              <a:cs typeface="Arial" panose="020B0604020202020204" pitchFamily="34" charset="0"/>
            </a:endParaRPr>
          </a:p>
          <a:p>
            <a:pPr marL="571500" lvl="1" indent="-285750">
              <a:spcBef>
                <a:spcPts val="600"/>
              </a:spcBef>
              <a:buFont typeface="Arial"/>
              <a:buChar char="•"/>
            </a:pPr>
            <a:r>
              <a:rPr lang="en-GB" sz="1400">
                <a:solidFill>
                  <a:schemeClr val="bg1"/>
                </a:solidFill>
                <a:latin typeface="Arial"/>
                <a:cs typeface="Arial"/>
              </a:rPr>
              <a:t>Development of an ASC strategy, Enabling Gloriously Ordinary Lives</a:t>
            </a:r>
          </a:p>
          <a:p>
            <a:pPr marL="571500" lvl="1" indent="-285750">
              <a:spcBef>
                <a:spcPts val="600"/>
              </a:spcBef>
              <a:buFont typeface="Arial"/>
              <a:buChar char="•"/>
            </a:pPr>
            <a:r>
              <a:rPr lang="en-GB" sz="1400">
                <a:solidFill>
                  <a:schemeClr val="bg1"/>
                </a:solidFill>
                <a:latin typeface="Arial"/>
                <a:cs typeface="Arial"/>
              </a:rPr>
              <a:t>Development of an ASC Improvement Plan</a:t>
            </a:r>
          </a:p>
          <a:p>
            <a:pPr marL="571500" lvl="1" indent="-285750">
              <a:spcBef>
                <a:spcPts val="600"/>
              </a:spcBef>
              <a:buFont typeface="Arial"/>
              <a:buChar char="•"/>
            </a:pPr>
            <a:r>
              <a:rPr lang="en-GB" sz="1400">
                <a:solidFill>
                  <a:schemeClr val="bg1"/>
                </a:solidFill>
                <a:latin typeface="Arial"/>
                <a:cs typeface="Arial"/>
              </a:rPr>
              <a:t>Leadership team building stability and embedding improvement programme into systems and governance</a:t>
            </a:r>
          </a:p>
          <a:p>
            <a:pPr marL="571500" indent="-285750">
              <a:spcBef>
                <a:spcPts val="600"/>
              </a:spcBef>
              <a:buFont typeface="Arial"/>
              <a:buChar char="•"/>
            </a:pPr>
            <a:r>
              <a:rPr lang="en-GB" sz="1400">
                <a:latin typeface="Arial"/>
                <a:cs typeface="Arial"/>
              </a:rPr>
              <a:t>Strengthening grip on backlogs, improving visibility of risk, and beginning work to simplify pathways</a:t>
            </a:r>
          </a:p>
          <a:p>
            <a:pPr marL="571500" lvl="1" indent="-285750">
              <a:spcBef>
                <a:spcPts val="600"/>
              </a:spcBef>
              <a:buFont typeface="Arial"/>
              <a:buChar char="•"/>
            </a:pPr>
            <a:r>
              <a:rPr lang="en-GB" sz="1400">
                <a:solidFill>
                  <a:schemeClr val="bg1"/>
                </a:solidFill>
                <a:latin typeface="Arial"/>
                <a:cs typeface="Arial"/>
              </a:rPr>
              <a:t>Strengthening quality assurance and learning</a:t>
            </a:r>
          </a:p>
          <a:p>
            <a:pPr marL="571500" lvl="1" indent="-285750">
              <a:spcBef>
                <a:spcPts val="600"/>
              </a:spcBef>
              <a:buFont typeface="Arial"/>
              <a:buChar char="•"/>
            </a:pPr>
            <a:r>
              <a:rPr lang="en-GB" sz="1400">
                <a:solidFill>
                  <a:schemeClr val="bg1"/>
                </a:solidFill>
                <a:latin typeface="Arial"/>
                <a:cs typeface="Arial"/>
              </a:rPr>
              <a:t>Improving market capacity and partnerships</a:t>
            </a:r>
          </a:p>
          <a:p>
            <a:pPr marL="571500" lvl="1" indent="-285750">
              <a:spcBef>
                <a:spcPts val="600"/>
              </a:spcBef>
              <a:buFont typeface="Arial"/>
              <a:buChar char="•"/>
            </a:pPr>
            <a:r>
              <a:rPr lang="en-GB" sz="1400">
                <a:solidFill>
                  <a:schemeClr val="bg1"/>
                </a:solidFill>
                <a:latin typeface="Arial"/>
                <a:cs typeface="Arial"/>
              </a:rPr>
              <a:t>Developing data-driven performance management</a:t>
            </a:r>
          </a:p>
          <a:p>
            <a:pPr marL="571500" lvl="1" indent="-285750">
              <a:spcBef>
                <a:spcPts val="600"/>
              </a:spcBef>
              <a:buFont typeface="Arial"/>
              <a:buChar char="•"/>
            </a:pPr>
            <a:endParaRPr lang="en-GB" sz="1400">
              <a:solidFill>
                <a:schemeClr val="bg1"/>
              </a:solidFill>
              <a:latin typeface="Arial"/>
              <a:cs typeface="Arial"/>
            </a:endParaRPr>
          </a:p>
          <a:p>
            <a:pPr marL="174625"/>
            <a:endParaRPr lang="en-GB" sz="1400" b="1">
              <a:solidFill>
                <a:schemeClr val="bg1"/>
              </a:solidFill>
              <a:latin typeface="Arial" panose="020B0604020202020204" pitchFamily="34" charset="0"/>
              <a:cs typeface="Arial" panose="020B0604020202020204" pitchFamily="34" charset="0"/>
            </a:endParaRPr>
          </a:p>
          <a:p>
            <a:pPr marL="174625"/>
            <a:endParaRPr lang="en-GB" sz="2200" b="1">
              <a:solidFill>
                <a:schemeClr val="bg1"/>
              </a:solidFill>
              <a:latin typeface="Arial" panose="020B0604020202020204" pitchFamily="34" charset="0"/>
              <a:cs typeface="Arial" panose="020B0604020202020204" pitchFamily="34" charset="0"/>
            </a:endParaRPr>
          </a:p>
        </p:txBody>
      </p:sp>
      <p:sp>
        <p:nvSpPr>
          <p:cNvPr id="10" name="Slide Number Placeholder 9">
            <a:extLst>
              <a:ext uri="{FF2B5EF4-FFF2-40B4-BE49-F238E27FC236}">
                <a16:creationId xmlns:a16="http://schemas.microsoft.com/office/drawing/2014/main" id="{A310A664-F0A2-B88B-0BF1-4CB4B0682B65}"/>
              </a:ext>
            </a:extLst>
          </p:cNvPr>
          <p:cNvSpPr>
            <a:spLocks noGrp="1"/>
          </p:cNvSpPr>
          <p:nvPr>
            <p:ph type="sldNum" sz="quarter" idx="12"/>
          </p:nvPr>
        </p:nvSpPr>
        <p:spPr/>
        <p:txBody>
          <a:bodyPr/>
          <a:lstStyle/>
          <a:p>
            <a:fld id="{F2F5C3A6-97E3-4CF8-BAB9-D6EE181F55AD}" type="slidenum">
              <a:rPr lang="en-GB" smtClean="0"/>
              <a:t>24</a:t>
            </a:fld>
            <a:endParaRPr lang="en-GB"/>
          </a:p>
        </p:txBody>
      </p:sp>
    </p:spTree>
    <p:extLst>
      <p:ext uri="{BB962C8B-B14F-4D97-AF65-F5344CB8AC3E}">
        <p14:creationId xmlns:p14="http://schemas.microsoft.com/office/powerpoint/2010/main" val="1831824259"/>
      </p:ext>
    </p:extLst>
  </p:cSld>
  <p:clrMapOvr>
    <a:masterClrMapping/>
  </p:clrMapOvr>
  <p:transition advClick="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BD624-0D43-A2E2-10F6-77E7DA66007E}"/>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2B64B570-D89E-9DEC-5F8B-A543C70676AE}"/>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7" name="TextBox 6">
            <a:extLst>
              <a:ext uri="{FF2B5EF4-FFF2-40B4-BE49-F238E27FC236}">
                <a16:creationId xmlns:a16="http://schemas.microsoft.com/office/drawing/2014/main" id="{501EA34C-F02B-6E12-2E2D-95F67E1103BC}"/>
              </a:ext>
            </a:extLst>
          </p:cNvPr>
          <p:cNvSpPr txBox="1"/>
          <p:nvPr/>
        </p:nvSpPr>
        <p:spPr>
          <a:xfrm>
            <a:off x="657021" y="1099518"/>
            <a:ext cx="10951210" cy="3754874"/>
          </a:xfrm>
          <a:prstGeom prst="rect">
            <a:avLst/>
          </a:prstGeom>
          <a:noFill/>
        </p:spPr>
        <p:txBody>
          <a:bodyPr wrap="square">
            <a:spAutoFit/>
          </a:bodyPr>
          <a:lstStyle/>
          <a:p>
            <a:pPr>
              <a:spcAft>
                <a:spcPts val="1200"/>
              </a:spcAft>
              <a:buClr>
                <a:srgbClr val="89B358"/>
              </a:buClr>
            </a:pPr>
            <a:r>
              <a:rPr lang="en-GB" sz="1400">
                <a:latin typeface="Arial" panose="020B0604020202020204" pitchFamily="34" charset="0"/>
                <a:cs typeface="Arial" panose="020B0604020202020204" pitchFamily="34" charset="0"/>
              </a:rPr>
              <a:t>ASC Directorate Leadership Team recognise the significance of the issues raised in the CQC report. Many of the issues highlighted align with improvement activities already underway. Where this is not the case, consideration has been given to initiating new work or adapting business as usual priorities to deliver improvement; taking account of priorities, sequencing, interdependencies, resources and capacity across the entire improvement agenda programme.</a:t>
            </a:r>
          </a:p>
          <a:p>
            <a:pPr>
              <a:spcAft>
                <a:spcPts val="1200"/>
              </a:spcAft>
              <a:buClr>
                <a:srgbClr val="89B358"/>
              </a:buClr>
            </a:pPr>
            <a:r>
              <a:rPr lang="en-GB" sz="1400">
                <a:latin typeface="Arial" panose="020B0604020202020204" pitchFamily="34" charset="0"/>
                <a:cs typeface="Arial" panose="020B0604020202020204" pitchFamily="34" charset="0"/>
              </a:rPr>
              <a:t>To de-risk delivery and maximise success the CQC improvement actions have been analysed and mapped against the existing improvement plan (see next slide) to ensure alignment and enable a single improvement approach:</a:t>
            </a:r>
          </a:p>
          <a:p>
            <a:pPr marL="742950" lvl="1"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One Improvement Plan</a:t>
            </a:r>
          </a:p>
          <a:p>
            <a:pPr marL="742950" lvl="1"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One programme structure</a:t>
            </a:r>
          </a:p>
          <a:p>
            <a:pPr marL="742950" lvl="1"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One governance and assurance mechanism</a:t>
            </a:r>
          </a:p>
          <a:p>
            <a:pPr marL="742950" lvl="1"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An aligned set of priorities and delivery programmes</a:t>
            </a:r>
          </a:p>
          <a:p>
            <a:pPr marL="742950" lvl="1"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Streamlined resources</a:t>
            </a:r>
          </a:p>
          <a:p>
            <a:pPr marL="742950" lvl="1"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One narrative for staff, citizens, stakeholders and partners</a:t>
            </a:r>
          </a:p>
        </p:txBody>
      </p:sp>
      <p:graphicFrame>
        <p:nvGraphicFramePr>
          <p:cNvPr id="5" name="Table 4">
            <a:extLst>
              <a:ext uri="{FF2B5EF4-FFF2-40B4-BE49-F238E27FC236}">
                <a16:creationId xmlns:a16="http://schemas.microsoft.com/office/drawing/2014/main" id="{420AE9B6-CB03-5F08-26C9-10C2763509E5}"/>
              </a:ext>
            </a:extLst>
          </p:cNvPr>
          <p:cNvGraphicFramePr>
            <a:graphicFrameLocks noGrp="1"/>
          </p:cNvGraphicFramePr>
          <p:nvPr>
            <p:extLst>
              <p:ext uri="{D42A27DB-BD31-4B8C-83A1-F6EECF244321}">
                <p14:modId xmlns:p14="http://schemas.microsoft.com/office/powerpoint/2010/main" val="3492203833"/>
              </p:ext>
            </p:extLst>
          </p:nvPr>
        </p:nvGraphicFramePr>
        <p:xfrm>
          <a:off x="657021" y="4871922"/>
          <a:ext cx="10951210" cy="1507200"/>
        </p:xfrm>
        <a:graphic>
          <a:graphicData uri="http://schemas.openxmlformats.org/drawingml/2006/table">
            <a:tbl>
              <a:tblPr/>
              <a:tblGrid>
                <a:gridCol w="1698721">
                  <a:extLst>
                    <a:ext uri="{9D8B030D-6E8A-4147-A177-3AD203B41FA5}">
                      <a16:colId xmlns:a16="http://schemas.microsoft.com/office/drawing/2014/main" val="2748131248"/>
                    </a:ext>
                  </a:extLst>
                </a:gridCol>
                <a:gridCol w="852407">
                  <a:extLst>
                    <a:ext uri="{9D8B030D-6E8A-4147-A177-3AD203B41FA5}">
                      <a16:colId xmlns:a16="http://schemas.microsoft.com/office/drawing/2014/main" val="1823522560"/>
                    </a:ext>
                  </a:extLst>
                </a:gridCol>
                <a:gridCol w="1053885">
                  <a:extLst>
                    <a:ext uri="{9D8B030D-6E8A-4147-A177-3AD203B41FA5}">
                      <a16:colId xmlns:a16="http://schemas.microsoft.com/office/drawing/2014/main" val="2105046903"/>
                    </a:ext>
                  </a:extLst>
                </a:gridCol>
                <a:gridCol w="1007390">
                  <a:extLst>
                    <a:ext uri="{9D8B030D-6E8A-4147-A177-3AD203B41FA5}">
                      <a16:colId xmlns:a16="http://schemas.microsoft.com/office/drawing/2014/main" val="2152205802"/>
                    </a:ext>
                  </a:extLst>
                </a:gridCol>
                <a:gridCol w="1053884">
                  <a:extLst>
                    <a:ext uri="{9D8B030D-6E8A-4147-A177-3AD203B41FA5}">
                      <a16:colId xmlns:a16="http://schemas.microsoft.com/office/drawing/2014/main" val="2778653874"/>
                    </a:ext>
                  </a:extLst>
                </a:gridCol>
                <a:gridCol w="1007390">
                  <a:extLst>
                    <a:ext uri="{9D8B030D-6E8A-4147-A177-3AD203B41FA5}">
                      <a16:colId xmlns:a16="http://schemas.microsoft.com/office/drawing/2014/main" val="3727881389"/>
                    </a:ext>
                  </a:extLst>
                </a:gridCol>
                <a:gridCol w="1053885">
                  <a:extLst>
                    <a:ext uri="{9D8B030D-6E8A-4147-A177-3AD203B41FA5}">
                      <a16:colId xmlns:a16="http://schemas.microsoft.com/office/drawing/2014/main" val="2176997333"/>
                    </a:ext>
                  </a:extLst>
                </a:gridCol>
                <a:gridCol w="991892">
                  <a:extLst>
                    <a:ext uri="{9D8B030D-6E8A-4147-A177-3AD203B41FA5}">
                      <a16:colId xmlns:a16="http://schemas.microsoft.com/office/drawing/2014/main" val="2891558096"/>
                    </a:ext>
                  </a:extLst>
                </a:gridCol>
                <a:gridCol w="1131376">
                  <a:extLst>
                    <a:ext uri="{9D8B030D-6E8A-4147-A177-3AD203B41FA5}">
                      <a16:colId xmlns:a16="http://schemas.microsoft.com/office/drawing/2014/main" val="2764410487"/>
                    </a:ext>
                  </a:extLst>
                </a:gridCol>
                <a:gridCol w="1100380">
                  <a:extLst>
                    <a:ext uri="{9D8B030D-6E8A-4147-A177-3AD203B41FA5}">
                      <a16:colId xmlns:a16="http://schemas.microsoft.com/office/drawing/2014/main" val="2026186946"/>
                    </a:ext>
                  </a:extLst>
                </a:gridCol>
              </a:tblGrid>
              <a:tr h="883920">
                <a:tc>
                  <a:txBody>
                    <a:bodyPr/>
                    <a:lstStyle/>
                    <a:p>
                      <a:pPr algn="l" fontAlgn="ctr">
                        <a:buNone/>
                      </a:pPr>
                      <a:r>
                        <a:rPr lang="en-GB" sz="1100" b="1" i="0" u="none" strike="noStrike">
                          <a:solidFill>
                            <a:srgbClr val="000000"/>
                          </a:solidFill>
                          <a:effectLst/>
                          <a:latin typeface="Arial" panose="020B0604020202020204" pitchFamily="34" charset="0"/>
                        </a:rPr>
                        <a:t>Quality Statements</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GB" sz="1100" b="0" i="0" u="none" strike="noStrike">
                          <a:solidFill>
                            <a:schemeClr val="bg1"/>
                          </a:solidFill>
                          <a:effectLst/>
                          <a:latin typeface="Arial" panose="020B0604020202020204" pitchFamily="34" charset="0"/>
                        </a:rPr>
                        <a:t>Assessing needs</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64646"/>
                    </a:solidFill>
                  </a:tcPr>
                </a:tc>
                <a:tc>
                  <a:txBody>
                    <a:bodyPr/>
                    <a:lstStyle/>
                    <a:p>
                      <a:pPr algn="l" fontAlgn="ctr">
                        <a:buNone/>
                      </a:pPr>
                      <a:r>
                        <a:rPr lang="en-GB" sz="1100" b="0" i="0" u="none" strike="noStrike">
                          <a:solidFill>
                            <a:schemeClr val="bg1"/>
                          </a:solidFill>
                          <a:effectLst/>
                          <a:latin typeface="Arial" panose="020B0604020202020204" pitchFamily="34" charset="0"/>
                        </a:rPr>
                        <a:t>Supporting people to live healthier lives</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64646"/>
                    </a:solidFill>
                  </a:tcPr>
                </a:tc>
                <a:tc>
                  <a:txBody>
                    <a:bodyPr/>
                    <a:lstStyle/>
                    <a:p>
                      <a:pPr algn="l" fontAlgn="ctr">
                        <a:buNone/>
                      </a:pPr>
                      <a:r>
                        <a:rPr lang="en-GB" sz="1100" b="0" i="0" u="none" strike="noStrike">
                          <a:solidFill>
                            <a:schemeClr val="bg1"/>
                          </a:solidFill>
                          <a:effectLst/>
                          <a:latin typeface="Arial" panose="020B0604020202020204" pitchFamily="34" charset="0"/>
                        </a:rPr>
                        <a:t>Equity in experience and outcomes</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64646"/>
                    </a:solidFill>
                  </a:tcPr>
                </a:tc>
                <a:tc>
                  <a:txBody>
                    <a:bodyPr/>
                    <a:lstStyle/>
                    <a:p>
                      <a:pPr algn="l" fontAlgn="ctr">
                        <a:buNone/>
                      </a:pPr>
                      <a:r>
                        <a:rPr lang="en-GB" sz="1100" b="0" i="0" u="none" strike="noStrike">
                          <a:solidFill>
                            <a:schemeClr val="bg1"/>
                          </a:solidFill>
                          <a:effectLst/>
                          <a:latin typeface="Arial" panose="020B0604020202020204" pitchFamily="34" charset="0"/>
                        </a:rPr>
                        <a:t>Care provision, integration and continuity</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64646"/>
                    </a:solidFill>
                  </a:tcPr>
                </a:tc>
                <a:tc>
                  <a:txBody>
                    <a:bodyPr/>
                    <a:lstStyle/>
                    <a:p>
                      <a:pPr algn="l" fontAlgn="ctr">
                        <a:buNone/>
                      </a:pPr>
                      <a:r>
                        <a:rPr lang="en-GB" sz="1100" b="0" i="0" u="none" strike="noStrike">
                          <a:solidFill>
                            <a:schemeClr val="bg1"/>
                          </a:solidFill>
                          <a:effectLst/>
                          <a:latin typeface="Arial" panose="020B0604020202020204" pitchFamily="34" charset="0"/>
                        </a:rPr>
                        <a:t>Partnerships and communities</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64646"/>
                    </a:solidFill>
                  </a:tcPr>
                </a:tc>
                <a:tc>
                  <a:txBody>
                    <a:bodyPr/>
                    <a:lstStyle/>
                    <a:p>
                      <a:pPr algn="l" fontAlgn="ctr">
                        <a:buNone/>
                      </a:pPr>
                      <a:r>
                        <a:rPr lang="en-GB" sz="1100" b="0" i="0" u="none" strike="noStrike">
                          <a:solidFill>
                            <a:schemeClr val="bg1"/>
                          </a:solidFill>
                          <a:effectLst/>
                          <a:latin typeface="Arial" panose="020B0604020202020204" pitchFamily="34" charset="0"/>
                        </a:rPr>
                        <a:t>Safe systems, pathways and transitions</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64646"/>
                    </a:solidFill>
                  </a:tcPr>
                </a:tc>
                <a:tc>
                  <a:txBody>
                    <a:bodyPr/>
                    <a:lstStyle/>
                    <a:p>
                      <a:pPr algn="l" fontAlgn="ctr">
                        <a:buNone/>
                      </a:pPr>
                      <a:r>
                        <a:rPr lang="en-GB" sz="1100" b="0" i="0" u="none" strike="noStrike">
                          <a:solidFill>
                            <a:schemeClr val="bg1"/>
                          </a:solidFill>
                          <a:effectLst/>
                          <a:latin typeface="Arial" panose="020B0604020202020204" pitchFamily="34" charset="0"/>
                        </a:rPr>
                        <a:t>Safeguarding</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64646"/>
                    </a:solidFill>
                  </a:tcPr>
                </a:tc>
                <a:tc>
                  <a:txBody>
                    <a:bodyPr/>
                    <a:lstStyle/>
                    <a:p>
                      <a:pPr algn="l" fontAlgn="ctr">
                        <a:buNone/>
                      </a:pPr>
                      <a:r>
                        <a:rPr lang="en-GB" sz="1100" b="0" i="0" u="none" strike="noStrike">
                          <a:solidFill>
                            <a:schemeClr val="bg1"/>
                          </a:solidFill>
                          <a:effectLst/>
                          <a:latin typeface="Arial" panose="020B0604020202020204" pitchFamily="34" charset="0"/>
                        </a:rPr>
                        <a:t>Governance, management and sustainability</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64646"/>
                    </a:solidFill>
                  </a:tcPr>
                </a:tc>
                <a:tc>
                  <a:txBody>
                    <a:bodyPr/>
                    <a:lstStyle/>
                    <a:p>
                      <a:pPr algn="l" fontAlgn="ctr">
                        <a:buNone/>
                      </a:pPr>
                      <a:r>
                        <a:rPr lang="en-GB" sz="1100" b="0" i="0" u="none" strike="noStrike">
                          <a:solidFill>
                            <a:schemeClr val="bg1"/>
                          </a:solidFill>
                          <a:effectLst/>
                          <a:latin typeface="Arial" panose="020B0604020202020204" pitchFamily="34" charset="0"/>
                        </a:rPr>
                        <a:t>Learning, improvement and innovation</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64646"/>
                    </a:solidFill>
                  </a:tcPr>
                </a:tc>
                <a:extLst>
                  <a:ext uri="{0D108BD9-81ED-4DB2-BD59-A6C34878D82A}">
                    <a16:rowId xmlns:a16="http://schemas.microsoft.com/office/drawing/2014/main" val="4125585958"/>
                  </a:ext>
                </a:extLst>
              </a:tr>
              <a:tr h="182880">
                <a:tc>
                  <a:txBody>
                    <a:bodyPr/>
                    <a:lstStyle/>
                    <a:p>
                      <a:pPr algn="l" fontAlgn="ctr">
                        <a:buNone/>
                      </a:pPr>
                      <a:r>
                        <a:rPr lang="en-GB" sz="1100" b="0" i="0" u="none" strike="noStrike">
                          <a:solidFill>
                            <a:schemeClr val="bg1"/>
                          </a:solidFill>
                          <a:effectLst/>
                          <a:latin typeface="Arial" panose="020B0604020202020204" pitchFamily="34" charset="0"/>
                        </a:rPr>
                        <a:t>Overall % QS score</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64646"/>
                    </a:solidFill>
                  </a:tcPr>
                </a:tc>
                <a:tc>
                  <a:txBody>
                    <a:bodyPr/>
                    <a:lstStyle/>
                    <a:p>
                      <a:pPr algn="r" fontAlgn="ctr">
                        <a:buNone/>
                      </a:pPr>
                      <a:r>
                        <a:rPr lang="en-GB" sz="1100" b="0" i="0" u="none" strike="noStrike">
                          <a:solidFill>
                            <a:srgbClr val="000000"/>
                          </a:solidFill>
                          <a:effectLst/>
                          <a:latin typeface="Arial" panose="020B0604020202020204" pitchFamily="34" charset="0"/>
                        </a:rPr>
                        <a:t>44%</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GB" sz="1100" b="0" i="0" u="none" strike="noStrike">
                          <a:solidFill>
                            <a:srgbClr val="000000"/>
                          </a:solidFill>
                          <a:effectLst/>
                          <a:latin typeface="Arial" panose="020B0604020202020204" pitchFamily="34" charset="0"/>
                        </a:rPr>
                        <a:t>50%</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GB" sz="1100" b="0" i="0" u="none" strike="noStrike">
                          <a:solidFill>
                            <a:srgbClr val="000000"/>
                          </a:solidFill>
                          <a:effectLst/>
                          <a:latin typeface="Arial" panose="020B0604020202020204" pitchFamily="34" charset="0"/>
                        </a:rPr>
                        <a:t>44%</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GB" sz="1100" b="0" i="0" u="none" strike="noStrike">
                          <a:solidFill>
                            <a:srgbClr val="000000"/>
                          </a:solidFill>
                          <a:effectLst/>
                          <a:latin typeface="Arial" panose="020B0604020202020204" pitchFamily="34" charset="0"/>
                        </a:rPr>
                        <a:t>50%</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GB" sz="1100" b="0" i="0" u="none" strike="noStrike">
                          <a:solidFill>
                            <a:srgbClr val="000000"/>
                          </a:solidFill>
                          <a:effectLst/>
                          <a:latin typeface="Arial" panose="020B0604020202020204" pitchFamily="34" charset="0"/>
                        </a:rPr>
                        <a:t>50%</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GB" sz="1100" b="0" i="0" u="none" strike="noStrike">
                          <a:solidFill>
                            <a:srgbClr val="000000"/>
                          </a:solidFill>
                          <a:effectLst/>
                          <a:latin typeface="Arial" panose="020B0604020202020204" pitchFamily="34" charset="0"/>
                        </a:rPr>
                        <a:t>38%</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GB" sz="1100" b="0" i="0" u="none" strike="noStrike">
                          <a:solidFill>
                            <a:srgbClr val="000000"/>
                          </a:solidFill>
                          <a:effectLst/>
                          <a:latin typeface="Arial" panose="020B0604020202020204" pitchFamily="34" charset="0"/>
                        </a:rPr>
                        <a:t>57%</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GB" sz="1100" b="0" i="0" u="none" strike="noStrike">
                          <a:solidFill>
                            <a:srgbClr val="000000"/>
                          </a:solidFill>
                          <a:effectLst/>
                          <a:latin typeface="Arial" panose="020B0604020202020204" pitchFamily="34" charset="0"/>
                        </a:rPr>
                        <a:t>38%</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GB" sz="1100" b="0" i="0" u="none" strike="noStrike">
                          <a:solidFill>
                            <a:srgbClr val="000000"/>
                          </a:solidFill>
                          <a:effectLst/>
                          <a:latin typeface="Arial" panose="020B0604020202020204" pitchFamily="34" charset="0"/>
                        </a:rPr>
                        <a:t>50%</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531032"/>
                  </a:ext>
                </a:extLst>
              </a:tr>
              <a:tr h="182880">
                <a:tc>
                  <a:txBody>
                    <a:bodyPr/>
                    <a:lstStyle/>
                    <a:p>
                      <a:pPr algn="l" fontAlgn="ctr">
                        <a:buNone/>
                      </a:pPr>
                      <a:r>
                        <a:rPr lang="en-GB" sz="1100" b="0" i="0" u="none" strike="noStrike">
                          <a:solidFill>
                            <a:schemeClr val="bg1"/>
                          </a:solidFill>
                          <a:effectLst/>
                          <a:latin typeface="Arial" panose="020B0604020202020204" pitchFamily="34" charset="0"/>
                        </a:rPr>
                        <a:t>Overall numerical score</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64646"/>
                    </a:solidFill>
                  </a:tcPr>
                </a:tc>
                <a:tc>
                  <a:txBody>
                    <a:bodyPr/>
                    <a:lstStyle/>
                    <a:p>
                      <a:pPr algn="r" fontAlgn="ctr">
                        <a:buNone/>
                      </a:pPr>
                      <a:r>
                        <a:rPr lang="en-GB" sz="1100" b="0" i="0" u="none" strike="noStrike">
                          <a:solidFill>
                            <a:srgbClr val="000000"/>
                          </a:solidFill>
                          <a:effectLst/>
                          <a:latin typeface="Arial" panose="020B0604020202020204" pitchFamily="34" charset="0"/>
                        </a:rPr>
                        <a:t>2</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r" fontAlgn="ctr">
                        <a:buNone/>
                      </a:pPr>
                      <a:r>
                        <a:rPr lang="en-GB" sz="1100" b="0" i="0" u="none" strike="noStrike">
                          <a:solidFill>
                            <a:srgbClr val="000000"/>
                          </a:solidFill>
                          <a:effectLst/>
                          <a:latin typeface="Arial" panose="020B0604020202020204" pitchFamily="34" charset="0"/>
                        </a:rPr>
                        <a:t>2</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r" fontAlgn="ctr">
                        <a:buNone/>
                      </a:pPr>
                      <a:r>
                        <a:rPr lang="en-GB" sz="1100" b="0" i="0" u="none" strike="noStrike">
                          <a:solidFill>
                            <a:srgbClr val="000000"/>
                          </a:solidFill>
                          <a:effectLst/>
                          <a:latin typeface="Arial" panose="020B0604020202020204" pitchFamily="34" charset="0"/>
                        </a:rPr>
                        <a:t>2</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r" fontAlgn="ctr">
                        <a:buNone/>
                      </a:pPr>
                      <a:r>
                        <a:rPr lang="en-GB" sz="1100" b="0" i="0" u="none" strike="noStrike">
                          <a:solidFill>
                            <a:srgbClr val="000000"/>
                          </a:solidFill>
                          <a:effectLst/>
                          <a:latin typeface="Arial" panose="020B0604020202020204" pitchFamily="34" charset="0"/>
                        </a:rPr>
                        <a:t>2</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r" fontAlgn="ctr">
                        <a:buNone/>
                      </a:pPr>
                      <a:r>
                        <a:rPr lang="en-GB" sz="1100" b="0" i="0" u="none" strike="noStrike">
                          <a:solidFill>
                            <a:srgbClr val="000000"/>
                          </a:solidFill>
                          <a:effectLst/>
                          <a:latin typeface="Arial" panose="020B0604020202020204" pitchFamily="34" charset="0"/>
                        </a:rPr>
                        <a:t>2</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r" fontAlgn="ctr">
                        <a:buNone/>
                      </a:pPr>
                      <a:r>
                        <a:rPr lang="en-GB" sz="1100" b="0" i="0" u="none" strike="noStrike">
                          <a:solidFill>
                            <a:srgbClr val="000000"/>
                          </a:solidFill>
                          <a:effectLst/>
                          <a:latin typeface="Arial" panose="020B0604020202020204" pitchFamily="34" charset="0"/>
                        </a:rPr>
                        <a:t>1</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fontAlgn="ctr">
                        <a:buNone/>
                      </a:pPr>
                      <a:r>
                        <a:rPr lang="en-GB" sz="1100" b="0" i="0" u="none" strike="noStrike">
                          <a:solidFill>
                            <a:srgbClr val="000000"/>
                          </a:solidFill>
                          <a:effectLst/>
                          <a:latin typeface="Arial" panose="020B0604020202020204" pitchFamily="34" charset="0"/>
                        </a:rPr>
                        <a:t>2</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r" fontAlgn="ctr">
                        <a:buNone/>
                      </a:pPr>
                      <a:r>
                        <a:rPr lang="en-GB" sz="1100" b="0" i="0" u="none" strike="noStrike">
                          <a:solidFill>
                            <a:srgbClr val="000000"/>
                          </a:solidFill>
                          <a:effectLst/>
                          <a:latin typeface="Arial" panose="020B0604020202020204" pitchFamily="34" charset="0"/>
                        </a:rPr>
                        <a:t>1</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fontAlgn="ctr">
                        <a:buNone/>
                      </a:pPr>
                      <a:r>
                        <a:rPr lang="en-GB" sz="1100" b="0" i="0" u="none" strike="noStrike">
                          <a:solidFill>
                            <a:srgbClr val="000000"/>
                          </a:solidFill>
                          <a:effectLst/>
                          <a:latin typeface="Arial" panose="020B0604020202020204" pitchFamily="34" charset="0"/>
                        </a:rPr>
                        <a:t>2</a:t>
                      </a:r>
                    </a:p>
                  </a:txBody>
                  <a:tcPr marL="72000" marR="72000" marT="72000" marB="72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471286665"/>
                  </a:ext>
                </a:extLst>
              </a:tr>
            </a:tbl>
          </a:graphicData>
        </a:graphic>
      </p:graphicFrame>
      <p:sp>
        <p:nvSpPr>
          <p:cNvPr id="2" name="Google Shape;470;p82">
            <a:extLst>
              <a:ext uri="{FF2B5EF4-FFF2-40B4-BE49-F238E27FC236}">
                <a16:creationId xmlns:a16="http://schemas.microsoft.com/office/drawing/2014/main" id="{332D838B-2340-F89F-43AB-FBA49AC19D5F}"/>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EA396C59-2E5F-41CB-69CD-D2B782785483}"/>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Approach to Driving Improvement</a:t>
            </a:r>
            <a:endParaRPr lang="en-GB" sz="2500">
              <a:solidFill>
                <a:srgbClr val="464646"/>
              </a:solidFill>
              <a:latin typeface="Calibri"/>
              <a:ea typeface="Georgia"/>
              <a:cs typeface="Calibri"/>
            </a:endParaRPr>
          </a:p>
        </p:txBody>
      </p:sp>
      <p:sp>
        <p:nvSpPr>
          <p:cNvPr id="8" name="Slide Number Placeholder 7">
            <a:extLst>
              <a:ext uri="{FF2B5EF4-FFF2-40B4-BE49-F238E27FC236}">
                <a16:creationId xmlns:a16="http://schemas.microsoft.com/office/drawing/2014/main" id="{07E25393-B958-6FE1-5712-1892027DD879}"/>
              </a:ext>
            </a:extLst>
          </p:cNvPr>
          <p:cNvSpPr>
            <a:spLocks noGrp="1"/>
          </p:cNvSpPr>
          <p:nvPr>
            <p:ph type="sldNum" sz="quarter" idx="12"/>
          </p:nvPr>
        </p:nvSpPr>
        <p:spPr/>
        <p:txBody>
          <a:bodyPr/>
          <a:lstStyle/>
          <a:p>
            <a:fld id="{F2F5C3A6-97E3-4CF8-BAB9-D6EE181F55AD}" type="slidenum">
              <a:rPr lang="en-GB" smtClean="0"/>
              <a:t>25</a:t>
            </a:fld>
            <a:endParaRPr lang="en-GB"/>
          </a:p>
        </p:txBody>
      </p:sp>
    </p:spTree>
    <p:extLst>
      <p:ext uri="{BB962C8B-B14F-4D97-AF65-F5344CB8AC3E}">
        <p14:creationId xmlns:p14="http://schemas.microsoft.com/office/powerpoint/2010/main" val="2488694255"/>
      </p:ext>
    </p:extLst>
  </p:cSld>
  <p:clrMapOvr>
    <a:masterClrMapping/>
  </p:clrMapOvr>
  <p:transition advClick="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F7FA7-0B2D-BA24-8F0A-D226FDBB07B8}"/>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702F4C45-20DE-47F4-3EC0-7F748E24772D}"/>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graphicFrame>
        <p:nvGraphicFramePr>
          <p:cNvPr id="6" name="Table 5">
            <a:extLst>
              <a:ext uri="{FF2B5EF4-FFF2-40B4-BE49-F238E27FC236}">
                <a16:creationId xmlns:a16="http://schemas.microsoft.com/office/drawing/2014/main" id="{56EF1B57-80D4-5B71-9D1A-54AC426B2F85}"/>
              </a:ext>
            </a:extLst>
          </p:cNvPr>
          <p:cNvGraphicFramePr>
            <a:graphicFrameLocks noGrp="1"/>
          </p:cNvGraphicFramePr>
          <p:nvPr>
            <p:extLst>
              <p:ext uri="{D42A27DB-BD31-4B8C-83A1-F6EECF244321}">
                <p14:modId xmlns:p14="http://schemas.microsoft.com/office/powerpoint/2010/main" val="4046437751"/>
              </p:ext>
            </p:extLst>
          </p:nvPr>
        </p:nvGraphicFramePr>
        <p:xfrm>
          <a:off x="233159" y="2745629"/>
          <a:ext cx="11725681" cy="3514401"/>
        </p:xfrm>
        <a:graphic>
          <a:graphicData uri="http://schemas.openxmlformats.org/drawingml/2006/table">
            <a:tbl>
              <a:tblPr bandRow="1">
                <a:tableStyleId>{5C22544A-7EE6-4342-B048-85BDC9FD1C3A}</a:tableStyleId>
              </a:tblPr>
              <a:tblGrid>
                <a:gridCol w="1230249">
                  <a:extLst>
                    <a:ext uri="{9D8B030D-6E8A-4147-A177-3AD203B41FA5}">
                      <a16:colId xmlns:a16="http://schemas.microsoft.com/office/drawing/2014/main" val="4043235262"/>
                    </a:ext>
                  </a:extLst>
                </a:gridCol>
                <a:gridCol w="3230380">
                  <a:extLst>
                    <a:ext uri="{9D8B030D-6E8A-4147-A177-3AD203B41FA5}">
                      <a16:colId xmlns:a16="http://schemas.microsoft.com/office/drawing/2014/main" val="3097013247"/>
                    </a:ext>
                  </a:extLst>
                </a:gridCol>
                <a:gridCol w="3230380">
                  <a:extLst>
                    <a:ext uri="{9D8B030D-6E8A-4147-A177-3AD203B41FA5}">
                      <a16:colId xmlns:a16="http://schemas.microsoft.com/office/drawing/2014/main" val="2140084034"/>
                    </a:ext>
                  </a:extLst>
                </a:gridCol>
                <a:gridCol w="2780907">
                  <a:extLst>
                    <a:ext uri="{9D8B030D-6E8A-4147-A177-3AD203B41FA5}">
                      <a16:colId xmlns:a16="http://schemas.microsoft.com/office/drawing/2014/main" val="3125587111"/>
                    </a:ext>
                  </a:extLst>
                </a:gridCol>
                <a:gridCol w="1253765">
                  <a:extLst>
                    <a:ext uri="{9D8B030D-6E8A-4147-A177-3AD203B41FA5}">
                      <a16:colId xmlns:a16="http://schemas.microsoft.com/office/drawing/2014/main" val="1474266876"/>
                    </a:ext>
                  </a:extLst>
                </a:gridCol>
              </a:tblGrid>
              <a:tr h="899561">
                <a:tc>
                  <a:txBody>
                    <a:bodyPr/>
                    <a:lstStyle/>
                    <a:p>
                      <a:pPr algn="ctr" fontAlgn="t">
                        <a:buNone/>
                      </a:pPr>
                      <a:r>
                        <a:rPr lang="en-GB" sz="1100" b="1">
                          <a:solidFill>
                            <a:schemeClr val="bg1"/>
                          </a:solidFill>
                          <a:effectLst/>
                          <a:latin typeface="Arial" panose="020B0604020202020204" pitchFamily="34" charset="0"/>
                          <a:cs typeface="Arial" panose="020B0604020202020204" pitchFamily="34" charset="0"/>
                        </a:rPr>
                        <a:t>CQC Improvement area</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chemeClr val="bg1"/>
                          </a:solidFill>
                          <a:effectLst/>
                          <a:latin typeface="Arial" panose="020B0604020202020204" pitchFamily="34" charset="0"/>
                          <a:cs typeface="Arial" panose="020B0604020202020204" pitchFamily="34" charset="0"/>
                        </a:rPr>
                        <a:t>Summary of Issues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chemeClr val="bg1"/>
                          </a:solidFill>
                          <a:effectLst/>
                          <a:latin typeface="Arial" panose="020B0604020202020204" pitchFamily="34" charset="0"/>
                          <a:cs typeface="Arial" panose="020B0604020202020204" pitchFamily="34" charset="0"/>
                        </a:rPr>
                        <a:t>Priority remedial actions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chemeClr val="bg1"/>
                          </a:solidFill>
                          <a:effectLst/>
                          <a:latin typeface="Arial" panose="020B0604020202020204" pitchFamily="34" charset="0"/>
                          <a:cs typeface="Arial" panose="020B0604020202020204" pitchFamily="34" charset="0"/>
                        </a:rPr>
                        <a:t>Improvement Plan Workstream</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chemeClr val="bg1"/>
                          </a:solidFill>
                          <a:effectLst/>
                          <a:latin typeface="Arial" panose="020B0604020202020204" pitchFamily="34" charset="0"/>
                          <a:cs typeface="Arial" panose="020B0604020202020204" pitchFamily="34" charset="0"/>
                        </a:rPr>
                        <a:t>Senior Responsible Owners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extLst>
                  <a:ext uri="{0D108BD9-81ED-4DB2-BD59-A6C34878D82A}">
                    <a16:rowId xmlns:a16="http://schemas.microsoft.com/office/drawing/2014/main" val="1147687376"/>
                  </a:ext>
                </a:extLst>
              </a:tr>
              <a:tr h="576680">
                <a:tc rowSpan="3">
                  <a:txBody>
                    <a:bodyPr/>
                    <a:lstStyle/>
                    <a:p>
                      <a:pPr fontAlgn="t">
                        <a:buNone/>
                      </a:pPr>
                      <a:r>
                        <a:rPr lang="en-GB" sz="1100" b="1">
                          <a:solidFill>
                            <a:srgbClr val="464646"/>
                          </a:solidFill>
                          <a:effectLst/>
                          <a:latin typeface="Arial" panose="020B0604020202020204" pitchFamily="34" charset="0"/>
                          <a:cs typeface="Arial" panose="020B0604020202020204" pitchFamily="34" charset="0"/>
                        </a:rPr>
                        <a:t>CQC1: ASC Front Door</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ECEC"/>
                    </a:solidFill>
                  </a:tcPr>
                </a:tc>
                <a:tc rowSpan="3">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Lack of accessible information on the website and long wait times on the telephone (9+minutes) leads to a lack of confidence in the council's offer</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ECEC"/>
                    </a:solidFill>
                  </a:tcPr>
                </a:tc>
                <a:tc>
                  <a:txBody>
                    <a:bodyPr/>
                    <a:lstStyle/>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Redesign of ASC first points of contact as part of TOM development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1.6 ASC Operational services redesign</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rowSpan="2">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Service Development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ECEC"/>
                    </a:solidFill>
                  </a:tcPr>
                </a:tc>
                <a:extLst>
                  <a:ext uri="{0D108BD9-81ED-4DB2-BD59-A6C34878D82A}">
                    <a16:rowId xmlns:a16="http://schemas.microsoft.com/office/drawing/2014/main" val="998966282"/>
                  </a:ext>
                </a:extLst>
              </a:tr>
              <a:tr h="576680">
                <a:tc vMerge="1">
                  <a:txBody>
                    <a:bodyPr/>
                    <a:lstStyle/>
                    <a:p>
                      <a:endParaRPr lang="en-GB"/>
                    </a:p>
                  </a:txBody>
                  <a:tcPr>
                    <a:lnT w="12700" cmpd="sng">
                      <a:noFill/>
                    </a:lnT>
                  </a:tcPr>
                </a:tc>
                <a:tc vMerge="1">
                  <a:txBody>
                    <a:bodyPr/>
                    <a:lstStyle/>
                    <a:p>
                      <a:endParaRPr lang="en-GB"/>
                    </a:p>
                  </a:txBody>
                  <a:tcPr>
                    <a:lnT w="12700" cmpd="sng">
                      <a:noFill/>
                    </a:lnT>
                  </a:tcPr>
                </a:tc>
                <a:tc>
                  <a:txBody>
                    <a:bodyPr/>
                    <a:lstStyle/>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GB" sz="1100">
                          <a:solidFill>
                            <a:srgbClr val="464646"/>
                          </a:solidFill>
                          <a:effectLst/>
                          <a:latin typeface="Arial" panose="020B0604020202020204" pitchFamily="34" charset="0"/>
                          <a:cs typeface="Arial" panose="020B0604020202020204" pitchFamily="34" charset="0"/>
                        </a:rPr>
                        <a:t>Front door redesign project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A5C9EB">
                        <a:alpha val="40000"/>
                      </a:srgbClr>
                    </a:solidFill>
                  </a:tcPr>
                </a:tc>
                <a:tc>
                  <a:txBody>
                    <a:bodyPr/>
                    <a:lstStyle/>
                    <a:p>
                      <a:r>
                        <a:rPr lang="en-GB" sz="1100">
                          <a:solidFill>
                            <a:srgbClr val="464646"/>
                          </a:solidFill>
                          <a:effectLst/>
                          <a:latin typeface="Arial" panose="020B0604020202020204" pitchFamily="34" charset="0"/>
                          <a:cs typeface="Arial" panose="020B0604020202020204" pitchFamily="34" charset="0"/>
                        </a:rPr>
                        <a:t>WS 2.3 ASC Development Programme: Structures and Workforce</a:t>
                      </a:r>
                      <a:endParaRPr lang="en-GB"/>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A5C9EB">
                        <a:alpha val="40000"/>
                      </a:srgbClr>
                    </a:solidFill>
                  </a:tcPr>
                </a:tc>
                <a:tc vMerge="1">
                  <a:txBody>
                    <a:bodyPr/>
                    <a:lstStyle/>
                    <a:p>
                      <a:endParaRPr lang="en-GB"/>
                    </a:p>
                  </a:txBody>
                  <a:tcPr>
                    <a:lnL w="12700" cmpd="sng">
                      <a:noFill/>
                    </a:lnL>
                    <a:lnT w="12700" cmpd="sng">
                      <a:noFill/>
                    </a:lnT>
                  </a:tcPr>
                </a:tc>
                <a:extLst>
                  <a:ext uri="{0D108BD9-81ED-4DB2-BD59-A6C34878D82A}">
                    <a16:rowId xmlns:a16="http://schemas.microsoft.com/office/drawing/2014/main" val="2923017557"/>
                  </a:ext>
                </a:extLst>
              </a:tr>
              <a:tr h="383280">
                <a:tc vMerge="1">
                  <a:txBody>
                    <a:bodyPr/>
                    <a:lstStyle/>
                    <a:p>
                      <a:endParaRPr lang="en-GB"/>
                    </a:p>
                  </a:txBody>
                  <a:tcPr>
                    <a:lnT w="12700" cmpd="sng">
                      <a:noFill/>
                    </a:lnT>
                  </a:tcPr>
                </a:tc>
                <a:tc vMerge="1">
                  <a:txBody>
                    <a:bodyPr/>
                    <a:lstStyle/>
                    <a:p>
                      <a:endParaRPr lang="en-GB"/>
                    </a:p>
                  </a:txBody>
                  <a:tcPr>
                    <a:lnT w="12700" cmpd="sng">
                      <a:noFill/>
                    </a:lnT>
                  </a:tcPr>
                </a:tc>
                <a:tc>
                  <a:txBody>
                    <a:bodyPr/>
                    <a:lstStyle/>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GB" sz="1100">
                          <a:solidFill>
                            <a:srgbClr val="464646"/>
                          </a:solidFill>
                          <a:effectLst/>
                          <a:latin typeface="Arial" panose="020B0604020202020204" pitchFamily="34" charset="0"/>
                          <a:cs typeface="Arial" panose="020B0604020202020204" pitchFamily="34" charset="0"/>
                        </a:rPr>
                        <a:t>Technology Enabled Care Demonstrator</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a:txBody>
                    <a:bodyPr/>
                    <a:lstStyle/>
                    <a:p>
                      <a:r>
                        <a:rPr lang="en-GB" sz="1100">
                          <a:solidFill>
                            <a:srgbClr val="464646"/>
                          </a:solidFill>
                          <a:effectLst/>
                          <a:latin typeface="Arial" panose="020B0604020202020204" pitchFamily="34" charset="0"/>
                          <a:cs typeface="Arial" panose="020B0604020202020204" pitchFamily="34" charset="0"/>
                        </a:rPr>
                        <a:t>WS 3.5 Digital</a:t>
                      </a:r>
                      <a:endParaRPr lang="en-GB"/>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Director Commissioning</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ECEC"/>
                    </a:solidFill>
                  </a:tcPr>
                </a:tc>
                <a:extLst>
                  <a:ext uri="{0D108BD9-81ED-4DB2-BD59-A6C34878D82A}">
                    <a16:rowId xmlns:a16="http://schemas.microsoft.com/office/drawing/2014/main" val="627173123"/>
                  </a:ext>
                </a:extLst>
              </a:tr>
              <a:tr h="957943">
                <a:tc>
                  <a:txBody>
                    <a:bodyPr/>
                    <a:lstStyle/>
                    <a:p>
                      <a:pPr fontAlgn="t">
                        <a:buNone/>
                      </a:pPr>
                      <a:r>
                        <a:rPr lang="en-GB" sz="1100" b="1">
                          <a:solidFill>
                            <a:srgbClr val="464646"/>
                          </a:solidFill>
                          <a:effectLst/>
                          <a:latin typeface="Arial" panose="020B0604020202020204" pitchFamily="34" charset="0"/>
                          <a:cs typeface="Arial" panose="020B0604020202020204" pitchFamily="34" charset="0"/>
                        </a:rPr>
                        <a:t>CQC2: Assessments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Capacity &amp; flow with significant waits for both initial care act assessments and reviews. Both hospital discharge and community assessments are affected by workforce limitations and bottle necks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Assessment redesign around people and practice</a:t>
                      </a:r>
                    </a:p>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Audit &amp; recommendations to optimise Case management system (Liquid Logic)</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1.6 ASC Operational services redesign</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Service Development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extLst>
                  <a:ext uri="{0D108BD9-81ED-4DB2-BD59-A6C34878D82A}">
                    <a16:rowId xmlns:a16="http://schemas.microsoft.com/office/drawing/2014/main" val="2611430626"/>
                  </a:ext>
                </a:extLst>
              </a:tr>
            </a:tbl>
          </a:graphicData>
        </a:graphic>
      </p:graphicFrame>
      <p:sp>
        <p:nvSpPr>
          <p:cNvPr id="2" name="Google Shape;470;p82">
            <a:extLst>
              <a:ext uri="{FF2B5EF4-FFF2-40B4-BE49-F238E27FC236}">
                <a16:creationId xmlns:a16="http://schemas.microsoft.com/office/drawing/2014/main" id="{DF85C3F2-5464-04D0-13DD-8A8F5C5FD3EA}"/>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D878EE79-4998-4EB9-E0D7-971E638BF45B}"/>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CQC Issues Requiring Improvement: Summary Findings (1)</a:t>
            </a:r>
            <a:endParaRPr lang="en-GB" sz="2500">
              <a:solidFill>
                <a:srgbClr val="464646"/>
              </a:solidFill>
              <a:latin typeface="Calibri"/>
              <a:ea typeface="Georgia"/>
              <a:cs typeface="Calibri"/>
            </a:endParaRPr>
          </a:p>
        </p:txBody>
      </p:sp>
      <p:sp>
        <p:nvSpPr>
          <p:cNvPr id="8" name="Slide Number Placeholder 7">
            <a:extLst>
              <a:ext uri="{FF2B5EF4-FFF2-40B4-BE49-F238E27FC236}">
                <a16:creationId xmlns:a16="http://schemas.microsoft.com/office/drawing/2014/main" id="{651CC1E5-C74B-44D5-8DF4-DE0A78187EBC}"/>
              </a:ext>
            </a:extLst>
          </p:cNvPr>
          <p:cNvSpPr>
            <a:spLocks noGrp="1"/>
          </p:cNvSpPr>
          <p:nvPr>
            <p:ph type="sldNum" sz="quarter" idx="12"/>
          </p:nvPr>
        </p:nvSpPr>
        <p:spPr/>
        <p:txBody>
          <a:bodyPr/>
          <a:lstStyle/>
          <a:p>
            <a:fld id="{F2F5C3A6-97E3-4CF8-BAB9-D6EE181F55AD}" type="slidenum">
              <a:rPr lang="en-GB" smtClean="0"/>
              <a:t>26</a:t>
            </a:fld>
            <a:endParaRPr lang="en-GB"/>
          </a:p>
        </p:txBody>
      </p:sp>
      <p:sp>
        <p:nvSpPr>
          <p:cNvPr id="9" name="TextBox 8">
            <a:extLst>
              <a:ext uri="{FF2B5EF4-FFF2-40B4-BE49-F238E27FC236}">
                <a16:creationId xmlns:a16="http://schemas.microsoft.com/office/drawing/2014/main" id="{3671BCA8-4DB3-BB74-A0D9-72727E9F3DFE}"/>
              </a:ext>
            </a:extLst>
          </p:cNvPr>
          <p:cNvSpPr txBox="1"/>
          <p:nvPr/>
        </p:nvSpPr>
        <p:spPr>
          <a:xfrm>
            <a:off x="233159" y="1195423"/>
            <a:ext cx="11731282" cy="1169551"/>
          </a:xfrm>
          <a:prstGeom prst="rect">
            <a:avLst/>
          </a:prstGeom>
          <a:noFill/>
        </p:spPr>
        <p:txBody>
          <a:bodyPr wrap="square" rtlCol="0">
            <a:spAutoFit/>
          </a:bodyPr>
          <a:lstStyle/>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As part of the analysis, the CQC findings were reviewed and grouped thematically to identify the common ASC areas requiring improvement. </a:t>
            </a:r>
          </a:p>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The tables which follow map these CQC Assessment areas to the Improvement Plan Workstreams and their respective SROs. Priority remedial actions are in place, and some of the work is already underway.</a:t>
            </a:r>
          </a:p>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Each CQC Improvement Area has been numbered to ensure activity delivered through the broader Improvement Plan Programme can be meaningfully reported on to assure regulators on progress directly linked to the CQC findings.</a:t>
            </a:r>
          </a:p>
        </p:txBody>
      </p:sp>
    </p:spTree>
    <p:extLst>
      <p:ext uri="{BB962C8B-B14F-4D97-AF65-F5344CB8AC3E}">
        <p14:creationId xmlns:p14="http://schemas.microsoft.com/office/powerpoint/2010/main" val="3172564626"/>
      </p:ext>
    </p:extLst>
  </p:cSld>
  <p:clrMapOvr>
    <a:masterClrMapping/>
  </p:clrMapOvr>
  <p:transition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B02E3-0D54-6247-82AF-ADB0492AE973}"/>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A5C0B2B0-5B22-30DB-C21F-D93C89E6F0AF}"/>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graphicFrame>
        <p:nvGraphicFramePr>
          <p:cNvPr id="6" name="Table 5">
            <a:extLst>
              <a:ext uri="{FF2B5EF4-FFF2-40B4-BE49-F238E27FC236}">
                <a16:creationId xmlns:a16="http://schemas.microsoft.com/office/drawing/2014/main" id="{A1CE3C9F-2ADC-62FE-FAB5-A33FABF74147}"/>
              </a:ext>
            </a:extLst>
          </p:cNvPr>
          <p:cNvGraphicFramePr>
            <a:graphicFrameLocks noGrp="1"/>
          </p:cNvGraphicFramePr>
          <p:nvPr>
            <p:extLst>
              <p:ext uri="{D42A27DB-BD31-4B8C-83A1-F6EECF244321}">
                <p14:modId xmlns:p14="http://schemas.microsoft.com/office/powerpoint/2010/main" val="3987645200"/>
              </p:ext>
            </p:extLst>
          </p:nvPr>
        </p:nvGraphicFramePr>
        <p:xfrm>
          <a:off x="139748" y="1184690"/>
          <a:ext cx="11724249" cy="4629847"/>
        </p:xfrm>
        <a:graphic>
          <a:graphicData uri="http://schemas.openxmlformats.org/drawingml/2006/table">
            <a:tbl>
              <a:tblPr bandRow="1">
                <a:tableStyleId>{5C22544A-7EE6-4342-B048-85BDC9FD1C3A}</a:tableStyleId>
              </a:tblPr>
              <a:tblGrid>
                <a:gridCol w="1293126">
                  <a:extLst>
                    <a:ext uri="{9D8B030D-6E8A-4147-A177-3AD203B41FA5}">
                      <a16:colId xmlns:a16="http://schemas.microsoft.com/office/drawing/2014/main" val="4043235262"/>
                    </a:ext>
                  </a:extLst>
                </a:gridCol>
                <a:gridCol w="3166323">
                  <a:extLst>
                    <a:ext uri="{9D8B030D-6E8A-4147-A177-3AD203B41FA5}">
                      <a16:colId xmlns:a16="http://schemas.microsoft.com/office/drawing/2014/main" val="3097013247"/>
                    </a:ext>
                  </a:extLst>
                </a:gridCol>
                <a:gridCol w="3229200">
                  <a:extLst>
                    <a:ext uri="{9D8B030D-6E8A-4147-A177-3AD203B41FA5}">
                      <a16:colId xmlns:a16="http://schemas.microsoft.com/office/drawing/2014/main" val="2140084034"/>
                    </a:ext>
                  </a:extLst>
                </a:gridCol>
                <a:gridCol w="2782800">
                  <a:extLst>
                    <a:ext uri="{9D8B030D-6E8A-4147-A177-3AD203B41FA5}">
                      <a16:colId xmlns:a16="http://schemas.microsoft.com/office/drawing/2014/main" val="3125587111"/>
                    </a:ext>
                  </a:extLst>
                </a:gridCol>
                <a:gridCol w="1252800">
                  <a:extLst>
                    <a:ext uri="{9D8B030D-6E8A-4147-A177-3AD203B41FA5}">
                      <a16:colId xmlns:a16="http://schemas.microsoft.com/office/drawing/2014/main" val="410893679"/>
                    </a:ext>
                  </a:extLst>
                </a:gridCol>
              </a:tblGrid>
              <a:tr h="899561">
                <a:tc>
                  <a:txBody>
                    <a:bodyPr/>
                    <a:lstStyle/>
                    <a:p>
                      <a:pPr algn="ctr" fontAlgn="t">
                        <a:buNone/>
                      </a:pPr>
                      <a:r>
                        <a:rPr lang="en-GB" sz="1100" b="1">
                          <a:solidFill>
                            <a:srgbClr val="FFFFFF"/>
                          </a:solidFill>
                          <a:effectLst/>
                          <a:latin typeface="Arial" panose="020B0604020202020204" pitchFamily="34" charset="0"/>
                          <a:cs typeface="Arial" panose="020B0604020202020204" pitchFamily="34" charset="0"/>
                        </a:rPr>
                        <a:t>CQC Improvement area</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Summary of Issues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Priority remedial actions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Improvement Plan Workstream and Programme</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FFFFFF"/>
                          </a:solidFill>
                          <a:effectLst/>
                          <a:latin typeface="Arial" panose="020B0604020202020204" pitchFamily="34" charset="0"/>
                          <a:cs typeface="Arial" panose="020B0604020202020204" pitchFamily="34" charset="0"/>
                        </a:rPr>
                        <a:t>Senior Responsible Owners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extLst>
                  <a:ext uri="{0D108BD9-81ED-4DB2-BD59-A6C34878D82A}">
                    <a16:rowId xmlns:a16="http://schemas.microsoft.com/office/drawing/2014/main" val="1147687376"/>
                  </a:ext>
                </a:extLst>
              </a:tr>
              <a:tr h="904046">
                <a:tc>
                  <a:txBody>
                    <a:bodyPr/>
                    <a:lstStyle/>
                    <a:p>
                      <a:pPr fontAlgn="t">
                        <a:buNone/>
                      </a:pPr>
                      <a:r>
                        <a:rPr lang="en-GB" sz="1100" b="1">
                          <a:solidFill>
                            <a:srgbClr val="464646"/>
                          </a:solidFill>
                          <a:effectLst/>
                          <a:latin typeface="Arial" panose="020B0604020202020204" pitchFamily="34" charset="0"/>
                          <a:cs typeface="Arial" panose="020B0604020202020204" pitchFamily="34" charset="0"/>
                        </a:rPr>
                        <a:t>CQC3: Carers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Carer support gaps - both in identifying unpaid carers' needs in a timely way and in having sufficient respite services to meet demand once needs are known</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Co-produce proactive, accessible carer support and flexible respite through VCSE and digital solutions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1.1 Living well earlier</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Commissioning</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extLst>
                  <a:ext uri="{0D108BD9-81ED-4DB2-BD59-A6C34878D82A}">
                    <a16:rowId xmlns:a16="http://schemas.microsoft.com/office/drawing/2014/main" val="2151972864"/>
                  </a:ext>
                </a:extLst>
              </a:tr>
              <a:tr h="2700000">
                <a:tc>
                  <a:txBody>
                    <a:bodyPr/>
                    <a:lstStyle/>
                    <a:p>
                      <a:pPr fontAlgn="t">
                        <a:buNone/>
                      </a:pPr>
                      <a:r>
                        <a:rPr lang="en-GB" sz="1100" b="1">
                          <a:solidFill>
                            <a:srgbClr val="464646"/>
                          </a:solidFill>
                          <a:effectLst/>
                          <a:latin typeface="Arial" panose="020B0604020202020204" pitchFamily="34" charset="0"/>
                          <a:cs typeface="Arial" panose="020B0604020202020204" pitchFamily="34" charset="0"/>
                        </a:rPr>
                        <a:t>CQC4: Commissioning Development &amp; Market sustainability</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There are market capacity gaps, especially for LD, mental health, sensory, respite, supported living and PA provision, which can lead to out-of-area placements. Providers are experiencing sustainability pressures from fees, costs and delayed uplifts and there is weakened provider confidence and trust due to inconsistent communication. Need stronger provider engagement, contract monitoring and impact evaluation. A greater focus on working with the market to shape it to meet the needs of the population to ensure gaps do not emerge. For example, waits for advocacy services are at least 2-4 weeks, but can be months and a broader view of the market is needed to manage this.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171450" indent="-171450" fontAlgn="t">
                        <a:buFont typeface="Arial" panose="020B0604020202020204" pitchFamily="34" charset="0"/>
                        <a:buChar char="•"/>
                      </a:pPr>
                      <a:r>
                        <a:rPr lang="en-GB" sz="1100" b="0" i="0" u="none" strike="noStrike" kern="1200">
                          <a:solidFill>
                            <a:schemeClr val="dk1"/>
                          </a:solidFill>
                          <a:effectLst/>
                          <a:latin typeface="Arial" panose="020B0604020202020204" pitchFamily="34" charset="0"/>
                          <a:ea typeface="+mn-ea"/>
                          <a:cs typeface="Arial" panose="020B0604020202020204" pitchFamily="34" charset="0"/>
                        </a:rPr>
                        <a:t>Create case for investment in new structure</a:t>
                      </a:r>
                    </a:p>
                    <a:p>
                      <a:pPr marL="171450" indent="-171450" fontAlgn="t">
                        <a:buFont typeface="Arial" panose="020B0604020202020204" pitchFamily="34" charset="0"/>
                        <a:buChar char="•"/>
                      </a:pPr>
                      <a:r>
                        <a:rPr lang="en-GB" sz="1100" b="0" i="0" u="none" strike="noStrike" kern="1200">
                          <a:solidFill>
                            <a:schemeClr val="dk1"/>
                          </a:solidFill>
                          <a:effectLst/>
                          <a:latin typeface="Arial" panose="020B0604020202020204" pitchFamily="34" charset="0"/>
                          <a:ea typeface="+mn-ea"/>
                          <a:cs typeface="Arial" panose="020B0604020202020204" pitchFamily="34" charset="0"/>
                        </a:rPr>
                        <a:t>Design and deliver a refreshed structure and workforce model that enables a shift to sustainable strategic commissioning within NCC</a:t>
                      </a:r>
                    </a:p>
                    <a:p>
                      <a:pPr marL="171450" indent="-171450" fontAlgn="t">
                        <a:buFont typeface="Arial" panose="020B0604020202020204" pitchFamily="34" charset="0"/>
                        <a:buChar char="•"/>
                      </a:pPr>
                      <a:r>
                        <a:rPr lang="en-GB" sz="1100" b="0" i="0" u="none" strike="noStrike" kern="1200">
                          <a:solidFill>
                            <a:schemeClr val="dk1"/>
                          </a:solidFill>
                          <a:effectLst/>
                          <a:latin typeface="Arial" panose="020B0604020202020204" pitchFamily="34" charset="0"/>
                          <a:ea typeface="+mn-ea"/>
                          <a:cs typeface="Arial" panose="020B0604020202020204" pitchFamily="34" charset="0"/>
                        </a:rPr>
                        <a:t>Develop underpinning OD programme and commissioning toolkit</a:t>
                      </a:r>
                    </a:p>
                    <a:p>
                      <a:pPr marL="171450" indent="-171450" fontAlgn="t">
                        <a:buFont typeface="Arial" panose="020B0604020202020204" pitchFamily="34" charset="0"/>
                        <a:buChar char="•"/>
                      </a:pPr>
                      <a:r>
                        <a:rPr lang="en-GB" sz="1100" b="0" i="0" u="none" strike="noStrike" kern="1200">
                          <a:solidFill>
                            <a:schemeClr val="dk1"/>
                          </a:solidFill>
                          <a:effectLst/>
                          <a:latin typeface="Arial" panose="020B0604020202020204" pitchFamily="34" charset="0"/>
                          <a:ea typeface="+mn-ea"/>
                          <a:cs typeface="Arial" panose="020B0604020202020204" pitchFamily="34" charset="0"/>
                        </a:rPr>
                        <a:t>Engage with partners and providers to build understanding and support for changes</a:t>
                      </a:r>
                    </a:p>
                    <a:p>
                      <a:pPr marL="171450" indent="-171450" fontAlgn="t">
                        <a:buFont typeface="Arial" panose="020B0604020202020204" pitchFamily="34" charset="0"/>
                        <a:buChar char="•"/>
                      </a:pPr>
                      <a:endParaRPr lang="en-GB" sz="1100" b="0">
                        <a:solidFill>
                          <a:srgbClr val="464646"/>
                        </a:solidFill>
                        <a:effectLst/>
                        <a:latin typeface="Arial" panose="020B0604020202020204" pitchFamily="34" charset="0"/>
                        <a:cs typeface="Arial" panose="020B0604020202020204" pitchFamily="34"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A5C9EB">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2.1 Strategic Commissioning Development Programme</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A5C9EB">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Commissioning</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extLst>
                  <a:ext uri="{0D108BD9-81ED-4DB2-BD59-A6C34878D82A}">
                    <a16:rowId xmlns:a16="http://schemas.microsoft.com/office/drawing/2014/main" val="806898551"/>
                  </a:ext>
                </a:extLst>
              </a:tr>
            </a:tbl>
          </a:graphicData>
        </a:graphic>
      </p:graphicFrame>
      <p:sp>
        <p:nvSpPr>
          <p:cNvPr id="2" name="Google Shape;470;p82">
            <a:extLst>
              <a:ext uri="{FF2B5EF4-FFF2-40B4-BE49-F238E27FC236}">
                <a16:creationId xmlns:a16="http://schemas.microsoft.com/office/drawing/2014/main" id="{403417A4-EBE3-5686-726C-294F0179C424}"/>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17E62FBD-598C-B745-80EE-BBF4F7F8DD01}"/>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CQC Issues Requiring Improvement: Summary Findings (2)</a:t>
            </a:r>
            <a:endParaRPr lang="en-GB" sz="2500">
              <a:solidFill>
                <a:srgbClr val="464646"/>
              </a:solidFill>
              <a:latin typeface="Calibri"/>
              <a:ea typeface="Georgia"/>
              <a:cs typeface="Calibri"/>
            </a:endParaRPr>
          </a:p>
        </p:txBody>
      </p:sp>
      <p:sp>
        <p:nvSpPr>
          <p:cNvPr id="8" name="Slide Number Placeholder 7">
            <a:extLst>
              <a:ext uri="{FF2B5EF4-FFF2-40B4-BE49-F238E27FC236}">
                <a16:creationId xmlns:a16="http://schemas.microsoft.com/office/drawing/2014/main" id="{DAB05BAB-A68B-508F-025F-2425048B03DC}"/>
              </a:ext>
            </a:extLst>
          </p:cNvPr>
          <p:cNvSpPr>
            <a:spLocks noGrp="1"/>
          </p:cNvSpPr>
          <p:nvPr>
            <p:ph type="sldNum" sz="quarter" idx="12"/>
          </p:nvPr>
        </p:nvSpPr>
        <p:spPr/>
        <p:txBody>
          <a:bodyPr/>
          <a:lstStyle/>
          <a:p>
            <a:fld id="{F2F5C3A6-97E3-4CF8-BAB9-D6EE181F55AD}" type="slidenum">
              <a:rPr lang="en-GB" smtClean="0"/>
              <a:t>27</a:t>
            </a:fld>
            <a:endParaRPr lang="en-GB"/>
          </a:p>
        </p:txBody>
      </p:sp>
    </p:spTree>
    <p:extLst>
      <p:ext uri="{BB962C8B-B14F-4D97-AF65-F5344CB8AC3E}">
        <p14:creationId xmlns:p14="http://schemas.microsoft.com/office/powerpoint/2010/main" val="1949686361"/>
      </p:ext>
    </p:extLst>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1AA2C-F3F1-B436-8071-4803EB2C391D}"/>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72BEE8D2-A689-EF47-32E7-0A2C83E423C7}"/>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2" name="Google Shape;470;p82">
            <a:extLst>
              <a:ext uri="{FF2B5EF4-FFF2-40B4-BE49-F238E27FC236}">
                <a16:creationId xmlns:a16="http://schemas.microsoft.com/office/drawing/2014/main" id="{0C6D7087-92B4-7A98-62AC-DCC52139C7A8}"/>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9817EAA5-B9E6-ECCE-856F-C1ACC8143E71}"/>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CQC Issues Requiring Improvement: Summary Findings (3)</a:t>
            </a:r>
            <a:endParaRPr lang="en-GB" sz="2500">
              <a:solidFill>
                <a:srgbClr val="464646"/>
              </a:solidFill>
              <a:latin typeface="Calibri"/>
              <a:ea typeface="Georgia"/>
              <a:cs typeface="Calibri"/>
            </a:endParaRPr>
          </a:p>
        </p:txBody>
      </p:sp>
      <p:sp>
        <p:nvSpPr>
          <p:cNvPr id="8" name="Slide Number Placeholder 7">
            <a:extLst>
              <a:ext uri="{FF2B5EF4-FFF2-40B4-BE49-F238E27FC236}">
                <a16:creationId xmlns:a16="http://schemas.microsoft.com/office/drawing/2014/main" id="{1CBB3ECE-67CC-1597-ECD6-37BA92067CB3}"/>
              </a:ext>
            </a:extLst>
          </p:cNvPr>
          <p:cNvSpPr>
            <a:spLocks noGrp="1"/>
          </p:cNvSpPr>
          <p:nvPr>
            <p:ph type="sldNum" sz="quarter" idx="12"/>
          </p:nvPr>
        </p:nvSpPr>
        <p:spPr/>
        <p:txBody>
          <a:bodyPr/>
          <a:lstStyle/>
          <a:p>
            <a:fld id="{F2F5C3A6-97E3-4CF8-BAB9-D6EE181F55AD}" type="slidenum">
              <a:rPr lang="en-GB" smtClean="0"/>
              <a:t>28</a:t>
            </a:fld>
            <a:endParaRPr lang="en-GB"/>
          </a:p>
        </p:txBody>
      </p:sp>
      <p:graphicFrame>
        <p:nvGraphicFramePr>
          <p:cNvPr id="4" name="Table 3">
            <a:extLst>
              <a:ext uri="{FF2B5EF4-FFF2-40B4-BE49-F238E27FC236}">
                <a16:creationId xmlns:a16="http://schemas.microsoft.com/office/drawing/2014/main" id="{E7E1CC33-5C04-5454-1892-757D49A16A8E}"/>
              </a:ext>
            </a:extLst>
          </p:cNvPr>
          <p:cNvGraphicFramePr>
            <a:graphicFrameLocks noGrp="1"/>
          </p:cNvGraphicFramePr>
          <p:nvPr>
            <p:extLst>
              <p:ext uri="{D42A27DB-BD31-4B8C-83A1-F6EECF244321}">
                <p14:modId xmlns:p14="http://schemas.microsoft.com/office/powerpoint/2010/main" val="3406124296"/>
              </p:ext>
            </p:extLst>
          </p:nvPr>
        </p:nvGraphicFramePr>
        <p:xfrm>
          <a:off x="233875" y="1234918"/>
          <a:ext cx="11724249" cy="5358161"/>
        </p:xfrm>
        <a:graphic>
          <a:graphicData uri="http://schemas.openxmlformats.org/drawingml/2006/table">
            <a:tbl>
              <a:tblPr bandRow="1">
                <a:tableStyleId>{5C22544A-7EE6-4342-B048-85BDC9FD1C3A}</a:tableStyleId>
              </a:tblPr>
              <a:tblGrid>
                <a:gridCol w="1293126">
                  <a:extLst>
                    <a:ext uri="{9D8B030D-6E8A-4147-A177-3AD203B41FA5}">
                      <a16:colId xmlns:a16="http://schemas.microsoft.com/office/drawing/2014/main" val="4043235262"/>
                    </a:ext>
                  </a:extLst>
                </a:gridCol>
                <a:gridCol w="3166323">
                  <a:extLst>
                    <a:ext uri="{9D8B030D-6E8A-4147-A177-3AD203B41FA5}">
                      <a16:colId xmlns:a16="http://schemas.microsoft.com/office/drawing/2014/main" val="3097013247"/>
                    </a:ext>
                  </a:extLst>
                </a:gridCol>
                <a:gridCol w="3229200">
                  <a:extLst>
                    <a:ext uri="{9D8B030D-6E8A-4147-A177-3AD203B41FA5}">
                      <a16:colId xmlns:a16="http://schemas.microsoft.com/office/drawing/2014/main" val="2140084034"/>
                    </a:ext>
                  </a:extLst>
                </a:gridCol>
                <a:gridCol w="2782800">
                  <a:extLst>
                    <a:ext uri="{9D8B030D-6E8A-4147-A177-3AD203B41FA5}">
                      <a16:colId xmlns:a16="http://schemas.microsoft.com/office/drawing/2014/main" val="3125587111"/>
                    </a:ext>
                  </a:extLst>
                </a:gridCol>
                <a:gridCol w="1252800">
                  <a:extLst>
                    <a:ext uri="{9D8B030D-6E8A-4147-A177-3AD203B41FA5}">
                      <a16:colId xmlns:a16="http://schemas.microsoft.com/office/drawing/2014/main" val="410893679"/>
                    </a:ext>
                  </a:extLst>
                </a:gridCol>
              </a:tblGrid>
              <a:tr h="899561">
                <a:tc>
                  <a:txBody>
                    <a:bodyPr/>
                    <a:lstStyle/>
                    <a:p>
                      <a:pPr algn="ctr" fontAlgn="t">
                        <a:buNone/>
                      </a:pPr>
                      <a:r>
                        <a:rPr lang="en-GB" sz="1100" b="1">
                          <a:solidFill>
                            <a:srgbClr val="FFFFFF"/>
                          </a:solidFill>
                          <a:effectLst/>
                          <a:latin typeface="Arial" panose="020B0604020202020204" pitchFamily="34" charset="0"/>
                          <a:cs typeface="Arial" panose="020B0604020202020204" pitchFamily="34" charset="0"/>
                        </a:rPr>
                        <a:t>CQC Improvement area</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Summary of Issues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Priority remedial actions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Improvement Plan Workstream and Programme</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FFFFFF"/>
                          </a:solidFill>
                          <a:effectLst/>
                          <a:latin typeface="Arial" panose="020B0604020202020204" pitchFamily="34" charset="0"/>
                          <a:cs typeface="Arial" panose="020B0604020202020204" pitchFamily="34" charset="0"/>
                        </a:rPr>
                        <a:t>Senior Responsible Owners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extLst>
                  <a:ext uri="{0D108BD9-81ED-4DB2-BD59-A6C34878D82A}">
                    <a16:rowId xmlns:a16="http://schemas.microsoft.com/office/drawing/2014/main" val="1147687376"/>
                  </a:ext>
                </a:extLst>
              </a:tr>
              <a:tr h="1116000">
                <a:tc>
                  <a:txBody>
                    <a:bodyPr/>
                    <a:lstStyle/>
                    <a:p>
                      <a:pPr fontAlgn="t">
                        <a:buNone/>
                      </a:pPr>
                      <a:r>
                        <a:rPr lang="en-GB" sz="1100" b="1">
                          <a:solidFill>
                            <a:srgbClr val="464646"/>
                          </a:solidFill>
                          <a:effectLst/>
                          <a:latin typeface="Arial" panose="020B0604020202020204" pitchFamily="34" charset="0"/>
                          <a:cs typeface="Arial" panose="020B0604020202020204" pitchFamily="34" charset="0"/>
                        </a:rPr>
                        <a:t>CQC5: Co-production</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Despite council efforts to understand their population through community engagement activity, citizen feedback opportunities on internal services, and good intentions, Co-production is not yet embedded routinely in the way the council works. There are weak feedback loops into strategy and decision-making and budget, resource and capacity constraints limit impact  </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Embed co-production throughout ASC operations and commissioning</a:t>
                      </a:r>
                    </a:p>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Develop a case for investment in co-production resources</a:t>
                      </a:r>
                    </a:p>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Develop a policy for remunerating co-production</a:t>
                      </a:r>
                    </a:p>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Test co-production approach through the TEC Demonstrator </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3.1 Co-production with people</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Co-production</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extLst>
                  <a:ext uri="{0D108BD9-81ED-4DB2-BD59-A6C34878D82A}">
                    <a16:rowId xmlns:a16="http://schemas.microsoft.com/office/drawing/2014/main" val="4119980581"/>
                  </a:ext>
                </a:extLst>
              </a:tr>
              <a:tr h="111600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464646"/>
                          </a:solidFill>
                          <a:effectLst/>
                          <a:latin typeface="Arial" panose="020B0604020202020204" pitchFamily="34" charset="0"/>
                          <a:cs typeface="Arial" panose="020B0604020202020204" pitchFamily="34" charset="0"/>
                        </a:rPr>
                        <a:t>CQC6: CYP to Adult transitions</a:t>
                      </a:r>
                    </a:p>
                    <a:p>
                      <a:pPr fontAlgn="t">
                        <a:buNone/>
                      </a:pPr>
                      <a:endParaRPr lang="en-GB" sz="1100" b="1">
                        <a:solidFill>
                          <a:srgbClr val="464646"/>
                        </a:solidFill>
                        <a:effectLst/>
                        <a:latin typeface="Arial" panose="020B0604020202020204" pitchFamily="34" charset="0"/>
                        <a:cs typeface="Arial" panose="020B0604020202020204" pitchFamily="34"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Weak transitions from children to adults' services. Transitions arrangements did not always ensure young people had a seamless transition to adult services of their care and support.</a:t>
                      </a:r>
                    </a:p>
                    <a:p>
                      <a:pPr fontAlgn="t">
                        <a:buNone/>
                      </a:pPr>
                      <a:endParaRPr lang="en-GB" sz="1100">
                        <a:solidFill>
                          <a:srgbClr val="464646"/>
                        </a:solidFill>
                        <a:effectLst/>
                        <a:latin typeface="Arial" panose="020B0604020202020204" pitchFamily="34" charset="0"/>
                        <a:cs typeface="Arial" panose="020B0604020202020204" pitchFamily="34"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Establish a co-produced transitions pilot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1.3 Living Well with Complex Care Needs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Commissioning</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extLst>
                  <a:ext uri="{0D108BD9-81ED-4DB2-BD59-A6C34878D82A}">
                    <a16:rowId xmlns:a16="http://schemas.microsoft.com/office/drawing/2014/main" val="806898551"/>
                  </a:ext>
                </a:extLst>
              </a:tr>
              <a:tr h="165600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464646"/>
                          </a:solidFill>
                          <a:effectLst/>
                          <a:latin typeface="Arial" panose="020B0604020202020204" pitchFamily="34" charset="0"/>
                          <a:cs typeface="Arial" panose="020B0604020202020204" pitchFamily="34" charset="0"/>
                        </a:rPr>
                        <a:t>CQC7: Direct Payments</a:t>
                      </a:r>
                    </a:p>
                    <a:p>
                      <a:pPr fontAlgn="t">
                        <a:buNone/>
                      </a:pPr>
                      <a:endParaRPr lang="en-GB" sz="1100" b="1">
                        <a:solidFill>
                          <a:srgbClr val="464646"/>
                        </a:solidFill>
                        <a:effectLst/>
                        <a:latin typeface="Arial" panose="020B0604020202020204" pitchFamily="34" charset="0"/>
                        <a:cs typeface="Arial" panose="020B0604020202020204" pitchFamily="34"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ECEC">
                        <a:alpha val="4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Decline in the uptake of Direct Payments and there is no routine, system-wide mechanism for DP review and payment. A clear process would help build staff confidence to help residents' set up their support with a Direct Payment attached.</a:t>
                      </a:r>
                    </a:p>
                    <a:p>
                      <a:pPr fontAlgn="t">
                        <a:buNone/>
                      </a:pPr>
                      <a:endParaRPr lang="en-GB" sz="1100">
                        <a:solidFill>
                          <a:srgbClr val="464646"/>
                        </a:solidFill>
                        <a:effectLst/>
                        <a:latin typeface="Arial" panose="020B0604020202020204" pitchFamily="34" charset="0"/>
                        <a:cs typeface="Arial" panose="020B0604020202020204" pitchFamily="34"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ECEC">
                        <a:alpha val="40000"/>
                      </a:srgbClr>
                    </a:solidFill>
                  </a:tcPr>
                </a:tc>
                <a:tc>
                  <a:txBody>
                    <a:bodyPr/>
                    <a:lstStyle/>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Data and discovery: analyse demand, cost, and lived experience insight</a:t>
                      </a:r>
                    </a:p>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Expand Direct Payments to increase choice and control</a:t>
                      </a:r>
                    </a:p>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Develop governance and processes for accessing Direct Payments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1.2 Living Well Earlier</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Commissioning</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ECEC">
                        <a:alpha val="40000"/>
                      </a:srgbClr>
                    </a:solidFill>
                  </a:tcPr>
                </a:tc>
                <a:extLst>
                  <a:ext uri="{0D108BD9-81ED-4DB2-BD59-A6C34878D82A}">
                    <a16:rowId xmlns:a16="http://schemas.microsoft.com/office/drawing/2014/main" val="4082754349"/>
                  </a:ext>
                </a:extLst>
              </a:tr>
            </a:tbl>
          </a:graphicData>
        </a:graphic>
      </p:graphicFrame>
    </p:spTree>
    <p:extLst>
      <p:ext uri="{BB962C8B-B14F-4D97-AF65-F5344CB8AC3E}">
        <p14:creationId xmlns:p14="http://schemas.microsoft.com/office/powerpoint/2010/main" val="290338446"/>
      </p:ext>
    </p:extLst>
  </p:cSld>
  <p:clrMapOvr>
    <a:masterClrMapping/>
  </p:clrMapOvr>
  <p:transition advClick="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14B8E-44E3-605E-1CD3-ECEF7BDD4C27}"/>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3F50F417-6C20-D33B-A62F-087FB190AEF1}"/>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2" name="Google Shape;470;p82">
            <a:extLst>
              <a:ext uri="{FF2B5EF4-FFF2-40B4-BE49-F238E27FC236}">
                <a16:creationId xmlns:a16="http://schemas.microsoft.com/office/drawing/2014/main" id="{8DFE011D-9305-8D67-EEFE-709FAAAA0F93}"/>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A181CC7B-AA9E-DE69-E7E8-D43DC2BC52E2}"/>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CQC Issues Requiring Improvement: Summary Findings (4)</a:t>
            </a:r>
            <a:endParaRPr lang="en-GB" sz="2500">
              <a:solidFill>
                <a:srgbClr val="464646"/>
              </a:solidFill>
              <a:latin typeface="Calibri"/>
              <a:ea typeface="Georgia"/>
              <a:cs typeface="Calibri"/>
            </a:endParaRPr>
          </a:p>
        </p:txBody>
      </p:sp>
      <p:sp>
        <p:nvSpPr>
          <p:cNvPr id="8" name="Slide Number Placeholder 7">
            <a:extLst>
              <a:ext uri="{FF2B5EF4-FFF2-40B4-BE49-F238E27FC236}">
                <a16:creationId xmlns:a16="http://schemas.microsoft.com/office/drawing/2014/main" id="{86B96C41-CCA7-F6EB-1ECA-A53BEA196DDB}"/>
              </a:ext>
            </a:extLst>
          </p:cNvPr>
          <p:cNvSpPr>
            <a:spLocks noGrp="1"/>
          </p:cNvSpPr>
          <p:nvPr>
            <p:ph type="sldNum" sz="quarter" idx="12"/>
          </p:nvPr>
        </p:nvSpPr>
        <p:spPr/>
        <p:txBody>
          <a:bodyPr/>
          <a:lstStyle/>
          <a:p>
            <a:fld id="{F2F5C3A6-97E3-4CF8-BAB9-D6EE181F55AD}" type="slidenum">
              <a:rPr lang="en-GB" smtClean="0"/>
              <a:t>29</a:t>
            </a:fld>
            <a:endParaRPr lang="en-GB"/>
          </a:p>
        </p:txBody>
      </p:sp>
      <p:graphicFrame>
        <p:nvGraphicFramePr>
          <p:cNvPr id="4" name="Table 3">
            <a:extLst>
              <a:ext uri="{FF2B5EF4-FFF2-40B4-BE49-F238E27FC236}">
                <a16:creationId xmlns:a16="http://schemas.microsoft.com/office/drawing/2014/main" id="{2EF58B75-656F-AD68-9A62-A25B86E20200}"/>
              </a:ext>
            </a:extLst>
          </p:cNvPr>
          <p:cNvGraphicFramePr>
            <a:graphicFrameLocks noGrp="1"/>
          </p:cNvGraphicFramePr>
          <p:nvPr>
            <p:extLst>
              <p:ext uri="{D42A27DB-BD31-4B8C-83A1-F6EECF244321}">
                <p14:modId xmlns:p14="http://schemas.microsoft.com/office/powerpoint/2010/main" val="3162755099"/>
              </p:ext>
            </p:extLst>
          </p:nvPr>
        </p:nvGraphicFramePr>
        <p:xfrm>
          <a:off x="233875" y="1234918"/>
          <a:ext cx="11724249" cy="5546201"/>
        </p:xfrm>
        <a:graphic>
          <a:graphicData uri="http://schemas.openxmlformats.org/drawingml/2006/table">
            <a:tbl>
              <a:tblPr bandRow="1">
                <a:tableStyleId>{5C22544A-7EE6-4342-B048-85BDC9FD1C3A}</a:tableStyleId>
              </a:tblPr>
              <a:tblGrid>
                <a:gridCol w="1293126">
                  <a:extLst>
                    <a:ext uri="{9D8B030D-6E8A-4147-A177-3AD203B41FA5}">
                      <a16:colId xmlns:a16="http://schemas.microsoft.com/office/drawing/2014/main" val="4043235262"/>
                    </a:ext>
                  </a:extLst>
                </a:gridCol>
                <a:gridCol w="3166323">
                  <a:extLst>
                    <a:ext uri="{9D8B030D-6E8A-4147-A177-3AD203B41FA5}">
                      <a16:colId xmlns:a16="http://schemas.microsoft.com/office/drawing/2014/main" val="3097013247"/>
                    </a:ext>
                  </a:extLst>
                </a:gridCol>
                <a:gridCol w="3229200">
                  <a:extLst>
                    <a:ext uri="{9D8B030D-6E8A-4147-A177-3AD203B41FA5}">
                      <a16:colId xmlns:a16="http://schemas.microsoft.com/office/drawing/2014/main" val="2140084034"/>
                    </a:ext>
                  </a:extLst>
                </a:gridCol>
                <a:gridCol w="2782800">
                  <a:extLst>
                    <a:ext uri="{9D8B030D-6E8A-4147-A177-3AD203B41FA5}">
                      <a16:colId xmlns:a16="http://schemas.microsoft.com/office/drawing/2014/main" val="3125587111"/>
                    </a:ext>
                  </a:extLst>
                </a:gridCol>
                <a:gridCol w="1252800">
                  <a:extLst>
                    <a:ext uri="{9D8B030D-6E8A-4147-A177-3AD203B41FA5}">
                      <a16:colId xmlns:a16="http://schemas.microsoft.com/office/drawing/2014/main" val="410893679"/>
                    </a:ext>
                  </a:extLst>
                </a:gridCol>
              </a:tblGrid>
              <a:tr h="899561">
                <a:tc>
                  <a:txBody>
                    <a:bodyPr/>
                    <a:lstStyle/>
                    <a:p>
                      <a:pPr algn="ctr" fontAlgn="t">
                        <a:buNone/>
                      </a:pPr>
                      <a:r>
                        <a:rPr lang="en-GB" sz="1100" b="1">
                          <a:solidFill>
                            <a:srgbClr val="FFFFFF"/>
                          </a:solidFill>
                          <a:effectLst/>
                          <a:latin typeface="Arial" panose="020B0604020202020204" pitchFamily="34" charset="0"/>
                          <a:cs typeface="Arial" panose="020B0604020202020204" pitchFamily="34" charset="0"/>
                        </a:rPr>
                        <a:t>CQC Improvement area</a:t>
                      </a:r>
                    </a:p>
                  </a:txBody>
                  <a:tcPr marT="72000" marB="72000" anchor="ctr">
                    <a:lnL>
                      <a:noFill/>
                    </a:lnL>
                    <a:lnR>
                      <a:noFill/>
                    </a:lnR>
                    <a:lnT>
                      <a:noFill/>
                    </a:lnT>
                    <a:lnB w="38100" cap="flat" cmpd="sng" algn="ctr">
                      <a:no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Summary of Issues</a:t>
                      </a:r>
                    </a:p>
                  </a:txBody>
                  <a:tcPr marT="72000" marB="72000" anchor="ctr">
                    <a:lnL>
                      <a:noFill/>
                    </a:lnL>
                    <a:lnR>
                      <a:noFill/>
                    </a:lnR>
                    <a:lnT>
                      <a:noFill/>
                    </a:lnT>
                    <a:lnB w="38100" cap="flat" cmpd="sng" algn="ctr">
                      <a:no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Priority remedial actions</a:t>
                      </a:r>
                    </a:p>
                  </a:txBody>
                  <a:tcPr marT="72000" marB="72000" anchor="ctr">
                    <a:lnL>
                      <a:noFill/>
                    </a:lnL>
                    <a:lnR>
                      <a:noFill/>
                    </a:lnR>
                    <a:lnT>
                      <a:noFill/>
                    </a:lnT>
                    <a:lnB w="38100" cap="flat" cmpd="sng" algn="ctr">
                      <a:no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Improvement Plan Workstream and Programme</a:t>
                      </a:r>
                    </a:p>
                  </a:txBody>
                  <a:tcPr marT="72000" marB="72000" anchor="ctr">
                    <a:lnL>
                      <a:noFill/>
                    </a:lnL>
                    <a:lnR>
                      <a:noFill/>
                    </a:lnR>
                    <a:lnT>
                      <a:noFill/>
                    </a:lnT>
                    <a:lnB w="38100" cap="flat" cmpd="sng" algn="ctr">
                      <a:noFill/>
                      <a:prstDash val="solid"/>
                      <a:round/>
                      <a:headEnd type="none" w="med" len="med"/>
                      <a:tailEnd type="none" w="med" len="med"/>
                    </a:lnB>
                    <a:solidFill>
                      <a:srgbClr val="464646"/>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FFFFFF"/>
                          </a:solidFill>
                          <a:effectLst/>
                          <a:latin typeface="Arial" panose="020B0604020202020204" pitchFamily="34" charset="0"/>
                          <a:cs typeface="Arial" panose="020B0604020202020204" pitchFamily="34" charset="0"/>
                        </a:rPr>
                        <a:t>Senior Responsible Owners</a:t>
                      </a:r>
                    </a:p>
                  </a:txBody>
                  <a:tcPr marT="72000" marB="72000" anchor="ctr">
                    <a:lnL>
                      <a:noFill/>
                    </a:lnL>
                    <a:lnR>
                      <a:noFill/>
                    </a:lnR>
                    <a:lnT>
                      <a:noFill/>
                    </a:lnT>
                    <a:lnB w="38100" cap="flat" cmpd="sng" algn="ctr">
                      <a:noFill/>
                      <a:prstDash val="solid"/>
                      <a:round/>
                      <a:headEnd type="none" w="med" len="med"/>
                      <a:tailEnd type="none" w="med" len="med"/>
                    </a:lnB>
                    <a:solidFill>
                      <a:srgbClr val="464646"/>
                    </a:solidFill>
                  </a:tcPr>
                </a:tc>
                <a:extLst>
                  <a:ext uri="{0D108BD9-81ED-4DB2-BD59-A6C34878D82A}">
                    <a16:rowId xmlns:a16="http://schemas.microsoft.com/office/drawing/2014/main" val="1147687376"/>
                  </a:ext>
                </a:extLst>
              </a:tr>
              <a:tr h="1329300">
                <a:tc row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464646"/>
                          </a:solidFill>
                          <a:effectLst/>
                          <a:latin typeface="Arial" panose="020B0604020202020204" pitchFamily="34" charset="0"/>
                          <a:cs typeface="Arial" panose="020B0604020202020204" pitchFamily="34" charset="0"/>
                        </a:rPr>
                        <a:t>CQC8: Equality Diversity Inclusion &amp; Access</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100" b="1">
                        <a:solidFill>
                          <a:srgbClr val="464646"/>
                        </a:solidFill>
                        <a:effectLst/>
                        <a:latin typeface="Arial" panose="020B0604020202020204" pitchFamily="34" charset="0"/>
                        <a:cs typeface="Arial" panose="020B0604020202020204" pitchFamily="34" charset="0"/>
                      </a:endParaRPr>
                    </a:p>
                    <a:p>
                      <a:pPr fontAlgn="t">
                        <a:buNone/>
                      </a:pPr>
                      <a:endParaRPr lang="en-GB" sz="1100" b="1">
                        <a:solidFill>
                          <a:srgbClr val="464646"/>
                        </a:solidFill>
                        <a:effectLst/>
                        <a:latin typeface="Arial" panose="020B0604020202020204" pitchFamily="34" charset="0"/>
                        <a:cs typeface="Arial" panose="020B0604020202020204" pitchFamily="34" charset="0"/>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rowSpan="2">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Accessibility barriers for non-English speakers, people with sensory needs and digitally excluded people with delays and over-reliance on families for interpretation, BSL and advocacy. Published materials and web pages offer limited translated and easy read information, pushing residents to telephone lines - where the average call wait time is over 9 minutes. Specific gaps in culturally appropriate care provision for Black African and Caribbean, Muslim and LGBTQ+ residents, and current services lack sufficient capacity to guarantee cultural needs can be met. Incomplete equality data and intersectionality understanding limits opportunities to address health inequalities.</a:t>
                      </a: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Discovery and research to baseline starting point across Commissioning, operations, practice and workforce</a:t>
                      </a:r>
                    </a:p>
                    <a:p>
                      <a:pPr marL="171450" indent="-171450" fontAlgn="t">
                        <a:buFont typeface="Arial" panose="020B0604020202020204" pitchFamily="34" charset="0"/>
                        <a:buChar char="•"/>
                      </a:pPr>
                      <a:endParaRPr lang="en-GB" sz="1100" b="0">
                        <a:solidFill>
                          <a:srgbClr val="464646"/>
                        </a:solidFill>
                        <a:effectLst/>
                        <a:latin typeface="Arial" panose="020B0604020202020204" pitchFamily="34" charset="0"/>
                        <a:cs typeface="Arial" panose="020B0604020202020204" pitchFamily="34" charset="0"/>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3.2 Equality Diversity &amp; Inclusion</a:t>
                      </a:r>
                    </a:p>
                    <a:p>
                      <a:pPr fontAlgn="t">
                        <a:buNone/>
                      </a:pPr>
                      <a:endParaRPr lang="en-GB" sz="1100">
                        <a:solidFill>
                          <a:srgbClr val="464646"/>
                        </a:solidFill>
                        <a:effectLst/>
                        <a:latin typeface="Arial" panose="020B0604020202020204" pitchFamily="34" charset="0"/>
                        <a:cs typeface="Arial" panose="020B0604020202020204" pitchFamily="34" charset="0"/>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Corporate Director for ASC &amp; Health</a:t>
                      </a:r>
                    </a:p>
                    <a:p>
                      <a:pPr fontAlgn="t">
                        <a:buNone/>
                      </a:pPr>
                      <a:endParaRPr lang="en-GB" sz="1100">
                        <a:solidFill>
                          <a:srgbClr val="464646"/>
                        </a:solidFill>
                        <a:effectLst/>
                        <a:latin typeface="Arial" panose="020B0604020202020204" pitchFamily="34" charset="0"/>
                        <a:cs typeface="Arial" panose="020B0604020202020204" pitchFamily="34" charset="0"/>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extLst>
                  <a:ext uri="{0D108BD9-81ED-4DB2-BD59-A6C34878D82A}">
                    <a16:rowId xmlns:a16="http://schemas.microsoft.com/office/drawing/2014/main" val="806898551"/>
                  </a:ext>
                </a:extLst>
              </a:tr>
              <a:tr h="1329300">
                <a:tc vMerge="1">
                  <a:txBody>
                    <a:bodyPr/>
                    <a:lstStyle/>
                    <a:p>
                      <a:endParaRPr lang="en-GB"/>
                    </a:p>
                  </a:txBody>
                  <a:tcPr/>
                </a:tc>
                <a:tc vMerge="1">
                  <a:txBody>
                    <a:bodyPr/>
                    <a:lstStyle/>
                    <a:p>
                      <a:endParaRPr lang="en-GB"/>
                    </a:p>
                  </a:txBody>
                  <a:tcPr/>
                </a:tc>
                <a:tc>
                  <a:txBody>
                    <a:bodyPr/>
                    <a:lstStyle/>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GB" sz="1100" b="0">
                          <a:solidFill>
                            <a:srgbClr val="464646"/>
                          </a:solidFill>
                          <a:effectLst/>
                          <a:latin typeface="Arial" panose="020B0604020202020204" pitchFamily="34" charset="0"/>
                          <a:cs typeface="Arial" panose="020B0604020202020204" pitchFamily="34" charset="0"/>
                        </a:rPr>
                        <a:t>Embed EDI into redesign of ASC first points of contact through co-production with citizens and people who draw on care and support</a:t>
                      </a:r>
                    </a:p>
                    <a:p>
                      <a:pPr marL="171450" indent="-171450" fontAlgn="t">
                        <a:buFont typeface="Arial" panose="020B0604020202020204" pitchFamily="34" charset="0"/>
                        <a:buChar char="•"/>
                      </a:pPr>
                      <a:endParaRPr lang="en-GB" sz="1100" b="0">
                        <a:solidFill>
                          <a:srgbClr val="464646"/>
                        </a:solidFill>
                        <a:effectLst/>
                        <a:latin typeface="Arial" panose="020B0604020202020204" pitchFamily="34" charset="0"/>
                        <a:cs typeface="Arial" panose="020B0604020202020204" pitchFamily="34" charset="0"/>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WS 1.6 Operational Service Redesign</a:t>
                      </a:r>
                    </a:p>
                    <a:p>
                      <a:pPr fontAlgn="t">
                        <a:buNone/>
                      </a:pPr>
                      <a:endParaRPr lang="en-GB" sz="1100">
                        <a:solidFill>
                          <a:srgbClr val="464646"/>
                        </a:solidFill>
                        <a:effectLst/>
                        <a:latin typeface="Arial" panose="020B0604020202020204" pitchFamily="34" charset="0"/>
                        <a:cs typeface="Arial" panose="020B0604020202020204" pitchFamily="34" charset="0"/>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Director Service Development</a:t>
                      </a:r>
                    </a:p>
                    <a:p>
                      <a:pPr fontAlgn="t">
                        <a:buNone/>
                      </a:pPr>
                      <a:endParaRPr lang="en-GB" sz="1100">
                        <a:solidFill>
                          <a:srgbClr val="464646"/>
                        </a:solidFill>
                        <a:effectLst/>
                        <a:latin typeface="Arial" panose="020B0604020202020204" pitchFamily="34" charset="0"/>
                        <a:cs typeface="Arial" panose="020B0604020202020204" pitchFamily="34" charset="0"/>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extLst>
                  <a:ext uri="{0D108BD9-81ED-4DB2-BD59-A6C34878D82A}">
                    <a16:rowId xmlns:a16="http://schemas.microsoft.com/office/drawing/2014/main" val="231686573"/>
                  </a:ext>
                </a:extLst>
              </a:tr>
              <a:tr h="165600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464646"/>
                          </a:solidFill>
                          <a:effectLst/>
                          <a:latin typeface="Arial" panose="020B0604020202020204" pitchFamily="34" charset="0"/>
                          <a:cs typeface="Arial" panose="020B0604020202020204" pitchFamily="34" charset="0"/>
                        </a:rPr>
                        <a:t>CQC9: Intermediate Care</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100" b="1">
                        <a:solidFill>
                          <a:srgbClr val="464646"/>
                        </a:solidFill>
                        <a:effectLst/>
                        <a:latin typeface="Arial" panose="020B0604020202020204" pitchFamily="34" charset="0"/>
                        <a:cs typeface="Arial" panose="020B0604020202020204" pitchFamily="34" charset="0"/>
                      </a:endParaRPr>
                    </a:p>
                    <a:p>
                      <a:pPr fontAlgn="t">
                        <a:buNone/>
                      </a:pPr>
                      <a:endParaRPr lang="en-GB" sz="1100" b="1">
                        <a:solidFill>
                          <a:srgbClr val="464646"/>
                        </a:solidFill>
                        <a:effectLst/>
                        <a:latin typeface="Arial" panose="020B0604020202020204" pitchFamily="34" charset="0"/>
                        <a:cs typeface="Arial" panose="020B0604020202020204" pitchFamily="34" charset="0"/>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CECEC"/>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Waiting lists to access reablement from the community, with mental health reablement waits at 8-12 weeks. An external Reablement provider refined their eligibility criteria, thus limiting the number and acuity of referrals they accept, increasing pressure on in-house provision so Hospital Discharges are prioritised. Structural capacity issues to be addressed through commissioning to stimulate the market, as well as operational, process and practice  improvements  </a:t>
                      </a: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CECEC"/>
                    </a:solidFill>
                  </a:tcPr>
                </a:tc>
                <a:tc>
                  <a:txBody>
                    <a:bodyPr/>
                    <a:lstStyle/>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Review current home care, reablement, and discharge pathways</a:t>
                      </a:r>
                    </a:p>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Develop commissioning options and model redesign</a:t>
                      </a:r>
                    </a:p>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Engage providers and align system partners to build a joined-up neighbourhood model</a:t>
                      </a: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1.2 Living Well at Home</a:t>
                      </a: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Commissioning</a:t>
                      </a: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CECEC"/>
                    </a:solidFill>
                  </a:tcPr>
                </a:tc>
                <a:extLst>
                  <a:ext uri="{0D108BD9-81ED-4DB2-BD59-A6C34878D82A}">
                    <a16:rowId xmlns:a16="http://schemas.microsoft.com/office/drawing/2014/main" val="4082754349"/>
                  </a:ext>
                </a:extLst>
              </a:tr>
            </a:tbl>
          </a:graphicData>
        </a:graphic>
      </p:graphicFrame>
    </p:spTree>
    <p:extLst>
      <p:ext uri="{BB962C8B-B14F-4D97-AF65-F5344CB8AC3E}">
        <p14:creationId xmlns:p14="http://schemas.microsoft.com/office/powerpoint/2010/main" val="3467333469"/>
      </p:ext>
    </p:extLst>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A5635-5EBD-E121-1737-85577E3C3301}"/>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5DEEA1A-1B5F-6B20-7425-536BD534ACD6}"/>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2" name="Google Shape;470;p82">
            <a:extLst>
              <a:ext uri="{FF2B5EF4-FFF2-40B4-BE49-F238E27FC236}">
                <a16:creationId xmlns:a16="http://schemas.microsoft.com/office/drawing/2014/main" id="{B0A877A8-E495-950D-424B-FD1792B2806E}"/>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79F52548-8DDC-51FC-369C-CBD2FEE48186}"/>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CQC Issues Requiring Improvement: Summary Findings (5)</a:t>
            </a:r>
            <a:endParaRPr lang="en-GB" sz="2500">
              <a:solidFill>
                <a:srgbClr val="464646"/>
              </a:solidFill>
              <a:latin typeface="Calibri"/>
              <a:ea typeface="Georgia"/>
              <a:cs typeface="Calibri"/>
            </a:endParaRPr>
          </a:p>
        </p:txBody>
      </p:sp>
      <p:sp>
        <p:nvSpPr>
          <p:cNvPr id="8" name="Slide Number Placeholder 7">
            <a:extLst>
              <a:ext uri="{FF2B5EF4-FFF2-40B4-BE49-F238E27FC236}">
                <a16:creationId xmlns:a16="http://schemas.microsoft.com/office/drawing/2014/main" id="{C4F57A7B-1067-B66A-E55C-227236D457EA}"/>
              </a:ext>
            </a:extLst>
          </p:cNvPr>
          <p:cNvSpPr>
            <a:spLocks noGrp="1"/>
          </p:cNvSpPr>
          <p:nvPr>
            <p:ph type="sldNum" sz="quarter" idx="12"/>
          </p:nvPr>
        </p:nvSpPr>
        <p:spPr/>
        <p:txBody>
          <a:bodyPr/>
          <a:lstStyle/>
          <a:p>
            <a:fld id="{F2F5C3A6-97E3-4CF8-BAB9-D6EE181F55AD}" type="slidenum">
              <a:rPr lang="en-GB" smtClean="0"/>
              <a:t>30</a:t>
            </a:fld>
            <a:endParaRPr lang="en-GB"/>
          </a:p>
        </p:txBody>
      </p:sp>
      <p:graphicFrame>
        <p:nvGraphicFramePr>
          <p:cNvPr id="4" name="Table 3">
            <a:extLst>
              <a:ext uri="{FF2B5EF4-FFF2-40B4-BE49-F238E27FC236}">
                <a16:creationId xmlns:a16="http://schemas.microsoft.com/office/drawing/2014/main" id="{4E85F8DC-232C-B981-B5B7-A234F2040B71}"/>
              </a:ext>
            </a:extLst>
          </p:cNvPr>
          <p:cNvGraphicFramePr>
            <a:graphicFrameLocks noGrp="1"/>
          </p:cNvGraphicFramePr>
          <p:nvPr>
            <p:extLst>
              <p:ext uri="{D42A27DB-BD31-4B8C-83A1-F6EECF244321}">
                <p14:modId xmlns:p14="http://schemas.microsoft.com/office/powerpoint/2010/main" val="2894154590"/>
              </p:ext>
            </p:extLst>
          </p:nvPr>
        </p:nvGraphicFramePr>
        <p:xfrm>
          <a:off x="233875" y="1234918"/>
          <a:ext cx="11724249" cy="5315991"/>
        </p:xfrm>
        <a:graphic>
          <a:graphicData uri="http://schemas.openxmlformats.org/drawingml/2006/table">
            <a:tbl>
              <a:tblPr bandRow="1">
                <a:tableStyleId>{5C22544A-7EE6-4342-B048-85BDC9FD1C3A}</a:tableStyleId>
              </a:tblPr>
              <a:tblGrid>
                <a:gridCol w="1293126">
                  <a:extLst>
                    <a:ext uri="{9D8B030D-6E8A-4147-A177-3AD203B41FA5}">
                      <a16:colId xmlns:a16="http://schemas.microsoft.com/office/drawing/2014/main" val="4043235262"/>
                    </a:ext>
                  </a:extLst>
                </a:gridCol>
                <a:gridCol w="3166323">
                  <a:extLst>
                    <a:ext uri="{9D8B030D-6E8A-4147-A177-3AD203B41FA5}">
                      <a16:colId xmlns:a16="http://schemas.microsoft.com/office/drawing/2014/main" val="3097013247"/>
                    </a:ext>
                  </a:extLst>
                </a:gridCol>
                <a:gridCol w="3229200">
                  <a:extLst>
                    <a:ext uri="{9D8B030D-6E8A-4147-A177-3AD203B41FA5}">
                      <a16:colId xmlns:a16="http://schemas.microsoft.com/office/drawing/2014/main" val="2140084034"/>
                    </a:ext>
                  </a:extLst>
                </a:gridCol>
                <a:gridCol w="2782800">
                  <a:extLst>
                    <a:ext uri="{9D8B030D-6E8A-4147-A177-3AD203B41FA5}">
                      <a16:colId xmlns:a16="http://schemas.microsoft.com/office/drawing/2014/main" val="3125587111"/>
                    </a:ext>
                  </a:extLst>
                </a:gridCol>
                <a:gridCol w="1252800">
                  <a:extLst>
                    <a:ext uri="{9D8B030D-6E8A-4147-A177-3AD203B41FA5}">
                      <a16:colId xmlns:a16="http://schemas.microsoft.com/office/drawing/2014/main" val="410893679"/>
                    </a:ext>
                  </a:extLst>
                </a:gridCol>
              </a:tblGrid>
              <a:tr h="899561">
                <a:tc>
                  <a:txBody>
                    <a:bodyPr/>
                    <a:lstStyle/>
                    <a:p>
                      <a:pPr algn="ctr" fontAlgn="t">
                        <a:buNone/>
                      </a:pPr>
                      <a:r>
                        <a:rPr lang="en-GB" sz="1100" b="1">
                          <a:solidFill>
                            <a:srgbClr val="FFFFFF"/>
                          </a:solidFill>
                          <a:effectLst/>
                          <a:latin typeface="Arial" panose="020B0604020202020204" pitchFamily="34" charset="0"/>
                          <a:cs typeface="Arial" panose="020B0604020202020204" pitchFamily="34" charset="0"/>
                        </a:rPr>
                        <a:t>CQC Improvement area</a:t>
                      </a:r>
                    </a:p>
                  </a:txBody>
                  <a:tcPr marT="72000" marB="72000" anchor="ctr">
                    <a:lnL>
                      <a:noFill/>
                    </a:lnL>
                    <a:lnR>
                      <a:noFill/>
                    </a:lnR>
                    <a:lnT>
                      <a:noFill/>
                    </a:lnT>
                    <a:lnB w="38100" cap="flat" cmpd="sng" algn="ctr">
                      <a:no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Summary of Issues</a:t>
                      </a:r>
                    </a:p>
                  </a:txBody>
                  <a:tcPr marT="72000" marB="72000" anchor="ctr">
                    <a:lnL>
                      <a:noFill/>
                    </a:lnL>
                    <a:lnR>
                      <a:noFill/>
                    </a:lnR>
                    <a:lnT>
                      <a:noFill/>
                    </a:lnT>
                    <a:lnB w="38100" cap="flat" cmpd="sng" algn="ctr">
                      <a:no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Priority remedial actions</a:t>
                      </a:r>
                    </a:p>
                  </a:txBody>
                  <a:tcPr marT="72000" marB="72000" anchor="ctr">
                    <a:lnL>
                      <a:noFill/>
                    </a:lnL>
                    <a:lnR>
                      <a:noFill/>
                    </a:lnR>
                    <a:lnT>
                      <a:noFill/>
                    </a:lnT>
                    <a:lnB w="38100" cap="flat" cmpd="sng" algn="ctr">
                      <a:no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Improvement Plan Workstream and Programme</a:t>
                      </a:r>
                    </a:p>
                  </a:txBody>
                  <a:tcPr marT="72000" marB="72000" anchor="ctr">
                    <a:lnL>
                      <a:noFill/>
                    </a:lnL>
                    <a:lnR>
                      <a:noFill/>
                    </a:lnR>
                    <a:lnT>
                      <a:noFill/>
                    </a:lnT>
                    <a:lnB w="38100" cap="flat" cmpd="sng" algn="ctr">
                      <a:noFill/>
                      <a:prstDash val="solid"/>
                      <a:round/>
                      <a:headEnd type="none" w="med" len="med"/>
                      <a:tailEnd type="none" w="med" len="med"/>
                    </a:lnB>
                    <a:solidFill>
                      <a:srgbClr val="464646"/>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FFFFFF"/>
                          </a:solidFill>
                          <a:effectLst/>
                          <a:latin typeface="Arial" panose="020B0604020202020204" pitchFamily="34" charset="0"/>
                          <a:cs typeface="Arial" panose="020B0604020202020204" pitchFamily="34" charset="0"/>
                        </a:rPr>
                        <a:t>Senior Responsible Owners</a:t>
                      </a:r>
                    </a:p>
                  </a:txBody>
                  <a:tcPr marT="72000" marB="72000" anchor="ctr">
                    <a:lnL>
                      <a:noFill/>
                    </a:lnL>
                    <a:lnR>
                      <a:noFill/>
                    </a:lnR>
                    <a:lnT>
                      <a:noFill/>
                    </a:lnT>
                    <a:lnB w="38100" cap="flat" cmpd="sng" algn="ctr">
                      <a:noFill/>
                      <a:prstDash val="solid"/>
                      <a:round/>
                      <a:headEnd type="none" w="med" len="med"/>
                      <a:tailEnd type="none" w="med" len="med"/>
                    </a:lnB>
                    <a:solidFill>
                      <a:srgbClr val="464646"/>
                    </a:solidFill>
                  </a:tcPr>
                </a:tc>
                <a:extLst>
                  <a:ext uri="{0D108BD9-81ED-4DB2-BD59-A6C34878D82A}">
                    <a16:rowId xmlns:a16="http://schemas.microsoft.com/office/drawing/2014/main" val="1147687376"/>
                  </a:ext>
                </a:extLst>
              </a:tr>
              <a:tr h="111600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464646"/>
                          </a:solidFill>
                          <a:effectLst/>
                          <a:latin typeface="Arial" panose="020B0604020202020204" pitchFamily="34" charset="0"/>
                          <a:cs typeface="Arial" panose="020B0604020202020204" pitchFamily="34" charset="0"/>
                        </a:rPr>
                        <a:t>CQC10: Leadership</a:t>
                      </a:r>
                    </a:p>
                    <a:p>
                      <a:pPr fontAlgn="t">
                        <a:buNone/>
                      </a:pPr>
                      <a:endParaRPr lang="en-GB" sz="1100" b="1">
                        <a:solidFill>
                          <a:srgbClr val="464646"/>
                        </a:solidFill>
                        <a:effectLst/>
                        <a:latin typeface="Arial" panose="020B0604020202020204" pitchFamily="34" charset="0"/>
                        <a:cs typeface="Arial" panose="020B0604020202020204" pitchFamily="34" charset="0"/>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Leadership instability has impacted strategic and operational work and that systems are required to ensure continuity should further changes occur. Council staff have experienced poor communication of key decisions, policy, and operational changes which have not been delivered in timely, consistent, or sensitive ways. </a:t>
                      </a: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Design of first line management development programme linked to refreshed structures​</a:t>
                      </a:r>
                    </a:p>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Review, refresh and communicate departmental governance with clarity of linkage to corporate governance and to assurance and oversight regime​</a:t>
                      </a:r>
                    </a:p>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Co-production embedded into governance with people receiving care and support represented on all key decision-making groups</a:t>
                      </a: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3.3 Leadership, Governance and Financial Stewardship</a:t>
                      </a: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Corporate Director for ASC &amp; Health</a:t>
                      </a:r>
                    </a:p>
                    <a:p>
                      <a:pPr fontAlgn="t">
                        <a:buNone/>
                      </a:pPr>
                      <a:endParaRPr lang="en-GB" sz="1100">
                        <a:solidFill>
                          <a:srgbClr val="464646"/>
                        </a:solidFill>
                        <a:effectLst/>
                        <a:latin typeface="Arial" panose="020B0604020202020204" pitchFamily="34" charset="0"/>
                        <a:cs typeface="Arial" panose="020B0604020202020204" pitchFamily="34" charset="0"/>
                      </a:endParaRPr>
                    </a:p>
                    <a:p>
                      <a:pPr fontAlgn="t">
                        <a:buNone/>
                      </a:pPr>
                      <a:endParaRPr lang="en-GB" sz="1100">
                        <a:solidFill>
                          <a:srgbClr val="464646"/>
                        </a:solidFill>
                        <a:effectLst/>
                        <a:latin typeface="Arial" panose="020B0604020202020204" pitchFamily="34" charset="0"/>
                        <a:cs typeface="Arial" panose="020B0604020202020204" pitchFamily="34" charset="0"/>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extLst>
                  <a:ext uri="{0D108BD9-81ED-4DB2-BD59-A6C34878D82A}">
                    <a16:rowId xmlns:a16="http://schemas.microsoft.com/office/drawing/2014/main" val="806898551"/>
                  </a:ext>
                </a:extLst>
              </a:tr>
              <a:tr h="1336970">
                <a:tc row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464646"/>
                          </a:solidFill>
                          <a:effectLst/>
                          <a:latin typeface="Arial" panose="020B0604020202020204" pitchFamily="34" charset="0"/>
                          <a:cs typeface="Arial" panose="020B0604020202020204" pitchFamily="34" charset="0"/>
                        </a:rPr>
                        <a:t>CQC11: </a:t>
                      </a:r>
                      <a:r>
                        <a:rPr lang="en-GB" sz="1100" b="1">
                          <a:solidFill>
                            <a:srgbClr val="464646"/>
                          </a:solidFill>
                          <a:effectLst/>
                          <a:latin typeface="Arial"/>
                          <a:cs typeface="Arial"/>
                        </a:rPr>
                        <a:t>Mental Health &amp; S&amp;MD</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100" b="1">
                        <a:solidFill>
                          <a:srgbClr val="464646"/>
                        </a:solidFill>
                        <a:effectLst/>
                        <a:latin typeface="Arial" panose="020B0604020202020204" pitchFamily="34" charset="0"/>
                        <a:cs typeface="Arial" panose="020B0604020202020204" pitchFamily="34" charset="0"/>
                      </a:endParaRPr>
                    </a:p>
                    <a:p>
                      <a:pPr fontAlgn="t">
                        <a:buNone/>
                      </a:pPr>
                      <a:endParaRPr lang="en-GB" sz="1100" b="1">
                        <a:solidFill>
                          <a:srgbClr val="464646"/>
                        </a:solidFill>
                        <a:effectLst/>
                        <a:latin typeface="Arial" panose="020B0604020202020204" pitchFamily="34" charset="0"/>
                        <a:cs typeface="Arial" panose="020B0604020202020204" pitchFamily="34" charset="0"/>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CECEC"/>
                    </a:solidFill>
                  </a:tcPr>
                </a:tc>
                <a:tc rowSpan="2">
                  <a:txBody>
                    <a:bodyPr/>
                    <a:lstStyle/>
                    <a:p>
                      <a:pPr fontAlgn="t">
                        <a:buNone/>
                      </a:pPr>
                      <a:r>
                        <a:rPr lang="en-GB" sz="1100">
                          <a:solidFill>
                            <a:srgbClr val="464646"/>
                          </a:solidFill>
                          <a:effectLst/>
                          <a:latin typeface="Arial"/>
                          <a:cs typeface="Arial"/>
                        </a:rPr>
                        <a:t>Mental health review recommendations concerning section 117 processes being distinct from Care Act assessments and clear documentation and protocols to embed joint working with NHS partners have not been progressed. The prevailing lack of clarity is leading to avoidable discharge delays and a lack of accurate needs assessments. </a:t>
                      </a:r>
                    </a:p>
                    <a:p>
                      <a:pPr lvl="0">
                        <a:buNone/>
                      </a:pPr>
                      <a:r>
                        <a:rPr lang="en-GB" sz="1100">
                          <a:solidFill>
                            <a:srgbClr val="464646"/>
                          </a:solidFill>
                          <a:effectLst/>
                          <a:latin typeface="Arial"/>
                          <a:cs typeface="Arial"/>
                        </a:rPr>
                        <a:t>Limited accommodation offers for some people who experience severe and multiple disadvantage creates additional work pressures on the team who need to be resourceful when finding suitable placements</a:t>
                      </a:r>
                      <a:endParaRPr lang="en-US" sz="1100">
                        <a:solidFill>
                          <a:srgbClr val="464646"/>
                        </a:solidFill>
                        <a:latin typeface="Arial"/>
                        <a:cs typeface="Arial"/>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CECEC"/>
                    </a:solidFill>
                  </a:tcPr>
                </a:tc>
                <a:tc>
                  <a:txBody>
                    <a:bodyPr/>
                    <a:lstStyle/>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Review how current systems hinder good practice and joint working</a:t>
                      </a:r>
                    </a:p>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Build joint protocols which clarify and simplify processes</a:t>
                      </a: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1.5 Practice Improvement and Workforce development</a:t>
                      </a: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Service Development</a:t>
                      </a:r>
                    </a:p>
                    <a:p>
                      <a:pPr fontAlgn="t">
                        <a:buNone/>
                      </a:pPr>
                      <a:endParaRPr lang="en-GB" sz="1100">
                        <a:solidFill>
                          <a:srgbClr val="464646"/>
                        </a:solidFill>
                        <a:effectLst/>
                        <a:latin typeface="Arial" panose="020B0604020202020204" pitchFamily="34" charset="0"/>
                        <a:cs typeface="Arial" panose="020B0604020202020204" pitchFamily="34" charset="0"/>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CECEC"/>
                    </a:solidFill>
                  </a:tcPr>
                </a:tc>
                <a:extLst>
                  <a:ext uri="{0D108BD9-81ED-4DB2-BD59-A6C34878D82A}">
                    <a16:rowId xmlns:a16="http://schemas.microsoft.com/office/drawing/2014/main" val="4082754349"/>
                  </a:ext>
                </a:extLst>
              </a:tr>
              <a:tr h="1259060">
                <a:tc vMerge="1">
                  <a:txBody>
                    <a:bodyPr/>
                    <a:lstStyle/>
                    <a:p>
                      <a:endParaRPr lang="en-GB"/>
                    </a:p>
                  </a:txBody>
                  <a:tcPr>
                    <a:lnT w="12700" cmpd="sng">
                      <a:noFill/>
                    </a:lnT>
                  </a:tcPr>
                </a:tc>
                <a:tc vMerge="1">
                  <a:txBody>
                    <a:bodyPr/>
                    <a:lstStyle/>
                    <a:p>
                      <a:endParaRPr lang="en-GB"/>
                    </a:p>
                  </a:txBody>
                  <a:tcPr>
                    <a:lnT w="12700" cmpd="sng">
                      <a:noFill/>
                    </a:lnT>
                  </a:tcPr>
                </a:tc>
                <a:tc>
                  <a:txBody>
                    <a:bodyPr/>
                    <a:lstStyle/>
                    <a:p>
                      <a:r>
                        <a:rPr lang="en-GB" sz="1100">
                          <a:solidFill>
                            <a:srgbClr val="464646"/>
                          </a:solidFill>
                          <a:effectLst/>
                          <a:latin typeface="Arial" panose="020B0604020202020204" pitchFamily="34" charset="0"/>
                          <a:cs typeface="Arial" panose="020B0604020202020204" pitchFamily="34" charset="0"/>
                        </a:rPr>
                        <a:t>Review accommodation options for people experiencing severe and multiple disadvantage</a:t>
                      </a:r>
                      <a:endParaRPr lang="en-GB"/>
                    </a:p>
                  </a:txBody>
                  <a:tcPr marT="72000" marB="72000" anchor="ctr">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WS 1.3 Living Well with Complex Care Needs</a:t>
                      </a: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Director Commissioning</a:t>
                      </a:r>
                    </a:p>
                    <a:p>
                      <a:pPr fontAlgn="t">
                        <a:buNone/>
                      </a:pPr>
                      <a:endParaRPr lang="en-GB" sz="1100">
                        <a:solidFill>
                          <a:srgbClr val="464646"/>
                        </a:solidFill>
                        <a:effectLst/>
                        <a:latin typeface="Arial" panose="020B0604020202020204" pitchFamily="34" charset="0"/>
                        <a:cs typeface="Arial" panose="020B0604020202020204" pitchFamily="34" charset="0"/>
                      </a:endParaRPr>
                    </a:p>
                  </a:txBody>
                  <a:tcPr marT="72000" marB="72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CECEC"/>
                    </a:solidFill>
                  </a:tcPr>
                </a:tc>
                <a:extLst>
                  <a:ext uri="{0D108BD9-81ED-4DB2-BD59-A6C34878D82A}">
                    <a16:rowId xmlns:a16="http://schemas.microsoft.com/office/drawing/2014/main" val="3001507543"/>
                  </a:ext>
                </a:extLst>
              </a:tr>
            </a:tbl>
          </a:graphicData>
        </a:graphic>
      </p:graphicFrame>
    </p:spTree>
    <p:extLst>
      <p:ext uri="{BB962C8B-B14F-4D97-AF65-F5344CB8AC3E}">
        <p14:creationId xmlns:p14="http://schemas.microsoft.com/office/powerpoint/2010/main" val="3804378233"/>
      </p:ext>
    </p:extLst>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02805-AC47-DE6C-021E-C5E60EB90076}"/>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24448C1B-A003-C580-4490-9FCC52D0D9C1}"/>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2" name="Google Shape;470;p82">
            <a:extLst>
              <a:ext uri="{FF2B5EF4-FFF2-40B4-BE49-F238E27FC236}">
                <a16:creationId xmlns:a16="http://schemas.microsoft.com/office/drawing/2014/main" id="{16D3B755-4100-30C9-F12E-C04C3C11FB0E}"/>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3FE40911-422B-CB60-D95A-C2D3C71FF37C}"/>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CQC Issues Requiring Improvement: Summary Findings (6)</a:t>
            </a:r>
            <a:endParaRPr lang="en-GB" sz="2500">
              <a:solidFill>
                <a:srgbClr val="464646"/>
              </a:solidFill>
              <a:latin typeface="Calibri"/>
              <a:ea typeface="Georgia"/>
              <a:cs typeface="Calibri"/>
            </a:endParaRPr>
          </a:p>
        </p:txBody>
      </p:sp>
      <p:sp>
        <p:nvSpPr>
          <p:cNvPr id="8" name="Slide Number Placeholder 7">
            <a:extLst>
              <a:ext uri="{FF2B5EF4-FFF2-40B4-BE49-F238E27FC236}">
                <a16:creationId xmlns:a16="http://schemas.microsoft.com/office/drawing/2014/main" id="{D6AE3F95-E768-03AA-6D0A-42D0ACE88335}"/>
              </a:ext>
            </a:extLst>
          </p:cNvPr>
          <p:cNvSpPr>
            <a:spLocks noGrp="1"/>
          </p:cNvSpPr>
          <p:nvPr>
            <p:ph type="sldNum" sz="quarter" idx="12"/>
          </p:nvPr>
        </p:nvSpPr>
        <p:spPr/>
        <p:txBody>
          <a:bodyPr/>
          <a:lstStyle/>
          <a:p>
            <a:fld id="{F2F5C3A6-97E3-4CF8-BAB9-D6EE181F55AD}" type="slidenum">
              <a:rPr lang="en-GB" smtClean="0"/>
              <a:t>31</a:t>
            </a:fld>
            <a:endParaRPr lang="en-GB"/>
          </a:p>
        </p:txBody>
      </p:sp>
      <p:graphicFrame>
        <p:nvGraphicFramePr>
          <p:cNvPr id="4" name="Table 3">
            <a:extLst>
              <a:ext uri="{FF2B5EF4-FFF2-40B4-BE49-F238E27FC236}">
                <a16:creationId xmlns:a16="http://schemas.microsoft.com/office/drawing/2014/main" id="{825F854F-19C2-4736-4A04-3A6B6BB7B69F}"/>
              </a:ext>
            </a:extLst>
          </p:cNvPr>
          <p:cNvGraphicFramePr>
            <a:graphicFrameLocks noGrp="1"/>
          </p:cNvGraphicFramePr>
          <p:nvPr>
            <p:extLst>
              <p:ext uri="{D42A27DB-BD31-4B8C-83A1-F6EECF244321}">
                <p14:modId xmlns:p14="http://schemas.microsoft.com/office/powerpoint/2010/main" val="3742304940"/>
              </p:ext>
            </p:extLst>
          </p:nvPr>
        </p:nvGraphicFramePr>
        <p:xfrm>
          <a:off x="233875" y="1234918"/>
          <a:ext cx="11699049" cy="5381801"/>
        </p:xfrm>
        <a:graphic>
          <a:graphicData uri="http://schemas.openxmlformats.org/drawingml/2006/table">
            <a:tbl>
              <a:tblPr bandRow="1">
                <a:tableStyleId>{5C22544A-7EE6-4342-B048-85BDC9FD1C3A}</a:tableStyleId>
              </a:tblPr>
              <a:tblGrid>
                <a:gridCol w="1293126">
                  <a:extLst>
                    <a:ext uri="{9D8B030D-6E8A-4147-A177-3AD203B41FA5}">
                      <a16:colId xmlns:a16="http://schemas.microsoft.com/office/drawing/2014/main" val="4043235262"/>
                    </a:ext>
                  </a:extLst>
                </a:gridCol>
                <a:gridCol w="3166323">
                  <a:extLst>
                    <a:ext uri="{9D8B030D-6E8A-4147-A177-3AD203B41FA5}">
                      <a16:colId xmlns:a16="http://schemas.microsoft.com/office/drawing/2014/main" val="3097013247"/>
                    </a:ext>
                  </a:extLst>
                </a:gridCol>
                <a:gridCol w="3204000">
                  <a:extLst>
                    <a:ext uri="{9D8B030D-6E8A-4147-A177-3AD203B41FA5}">
                      <a16:colId xmlns:a16="http://schemas.microsoft.com/office/drawing/2014/main" val="2140084034"/>
                    </a:ext>
                  </a:extLst>
                </a:gridCol>
                <a:gridCol w="2782800">
                  <a:extLst>
                    <a:ext uri="{9D8B030D-6E8A-4147-A177-3AD203B41FA5}">
                      <a16:colId xmlns:a16="http://schemas.microsoft.com/office/drawing/2014/main" val="3125587111"/>
                    </a:ext>
                  </a:extLst>
                </a:gridCol>
                <a:gridCol w="1252800">
                  <a:extLst>
                    <a:ext uri="{9D8B030D-6E8A-4147-A177-3AD203B41FA5}">
                      <a16:colId xmlns:a16="http://schemas.microsoft.com/office/drawing/2014/main" val="410893679"/>
                    </a:ext>
                  </a:extLst>
                </a:gridCol>
              </a:tblGrid>
              <a:tr h="899561">
                <a:tc>
                  <a:txBody>
                    <a:bodyPr/>
                    <a:lstStyle/>
                    <a:p>
                      <a:pPr algn="ctr" fontAlgn="t">
                        <a:buNone/>
                      </a:pPr>
                      <a:r>
                        <a:rPr lang="en-GB" sz="1100" b="1">
                          <a:solidFill>
                            <a:srgbClr val="FFFFFF"/>
                          </a:solidFill>
                          <a:effectLst/>
                          <a:latin typeface="Arial" panose="020B0604020202020204" pitchFamily="34" charset="0"/>
                          <a:cs typeface="Arial" panose="020B0604020202020204" pitchFamily="34" charset="0"/>
                        </a:rPr>
                        <a:t>CQC Improvement area</a:t>
                      </a:r>
                    </a:p>
                  </a:txBody>
                  <a:tcPr marT="72000" marB="72000" anchor="ctr">
                    <a:lnL>
                      <a:noFill/>
                    </a:lnL>
                    <a:lnR>
                      <a:noFill/>
                    </a:lnR>
                    <a:lnT>
                      <a:noFill/>
                    </a:lnT>
                    <a:lnB w="12700" cap="flat" cmpd="sng" algn="ctr">
                      <a:no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Summary of Issues</a:t>
                      </a:r>
                    </a:p>
                  </a:txBody>
                  <a:tcPr marT="72000" marB="72000" anchor="ctr">
                    <a:lnL>
                      <a:noFill/>
                    </a:lnL>
                    <a:lnR>
                      <a:noFill/>
                    </a:lnR>
                    <a:lnT>
                      <a:noFill/>
                    </a:lnT>
                    <a:lnB w="12700" cap="flat" cmpd="sng" algn="ctr">
                      <a:no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Priority remedial actions</a:t>
                      </a:r>
                    </a:p>
                  </a:txBody>
                  <a:tcPr marT="72000" marB="72000" anchor="ctr">
                    <a:lnL>
                      <a:noFill/>
                    </a:lnL>
                    <a:lnR>
                      <a:noFill/>
                    </a:lnR>
                    <a:lnT>
                      <a:noFill/>
                    </a:lnT>
                    <a:lnB w="12700" cap="flat" cmpd="sng" algn="ctr">
                      <a:no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Improvement Plan Workstream and Programme</a:t>
                      </a:r>
                    </a:p>
                  </a:txBody>
                  <a:tcPr marT="72000" marB="72000" anchor="ctr">
                    <a:lnL>
                      <a:noFill/>
                    </a:lnL>
                    <a:lnR>
                      <a:noFill/>
                    </a:lnR>
                    <a:lnT>
                      <a:noFill/>
                    </a:lnT>
                    <a:lnB w="12700" cap="flat" cmpd="sng" algn="ctr">
                      <a:noFill/>
                      <a:prstDash val="solid"/>
                      <a:round/>
                      <a:headEnd type="none" w="med" len="med"/>
                      <a:tailEnd type="none" w="med" len="med"/>
                    </a:lnB>
                    <a:solidFill>
                      <a:srgbClr val="464646"/>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FFFFFF"/>
                          </a:solidFill>
                          <a:effectLst/>
                          <a:latin typeface="Arial" panose="020B0604020202020204" pitchFamily="34" charset="0"/>
                          <a:cs typeface="Arial" panose="020B0604020202020204" pitchFamily="34" charset="0"/>
                        </a:rPr>
                        <a:t>Senior Responsible Owners</a:t>
                      </a:r>
                    </a:p>
                  </a:txBody>
                  <a:tcPr marT="72000" marB="72000" anchor="ctr">
                    <a:lnL>
                      <a:noFill/>
                    </a:lnL>
                    <a:lnR>
                      <a:noFill/>
                    </a:lnR>
                    <a:lnT>
                      <a:noFill/>
                    </a:lnT>
                    <a:lnB w="12700" cap="flat" cmpd="sng" algn="ctr">
                      <a:noFill/>
                      <a:prstDash val="solid"/>
                      <a:round/>
                      <a:headEnd type="none" w="med" len="med"/>
                      <a:tailEnd type="none" w="med" len="med"/>
                    </a:lnB>
                    <a:solidFill>
                      <a:srgbClr val="464646"/>
                    </a:solidFill>
                  </a:tcPr>
                </a:tc>
                <a:extLst>
                  <a:ext uri="{0D108BD9-81ED-4DB2-BD59-A6C34878D82A}">
                    <a16:rowId xmlns:a16="http://schemas.microsoft.com/office/drawing/2014/main" val="1147687376"/>
                  </a:ext>
                </a:extLst>
              </a:tr>
              <a:tr h="533307">
                <a:tc rowSpan="3">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464646"/>
                          </a:solidFill>
                          <a:effectLst/>
                          <a:latin typeface="Arial" panose="020B0604020202020204" pitchFamily="34" charset="0"/>
                          <a:cs typeface="Arial" panose="020B0604020202020204" pitchFamily="34" charset="0"/>
                        </a:rPr>
                        <a:t>CQC12: </a:t>
                      </a:r>
                      <a:r>
                        <a:rPr lang="en-GB" sz="1100" b="1">
                          <a:solidFill>
                            <a:srgbClr val="464646"/>
                          </a:solidFill>
                          <a:effectLst/>
                          <a:latin typeface="Arial"/>
                          <a:cs typeface="Arial"/>
                        </a:rPr>
                        <a:t>Partnerships</a:t>
                      </a:r>
                      <a:endParaRPr lang="en-GB" sz="1100" b="1">
                        <a:solidFill>
                          <a:srgbClr val="464646"/>
                        </a:solidFill>
                        <a:effectLst/>
                        <a:latin typeface="Arial" panose="020B0604020202020204" pitchFamily="34" charset="0"/>
                        <a:cs typeface="Arial" panose="020B0604020202020204" pitchFamily="34" charset="0"/>
                      </a:endParaRP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rowSpan="3">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a:cs typeface="Arial"/>
                        </a:rPr>
                        <a:t>There are examples of meaningful partnership at both strategic and operational level with internal and external teams, however these are sometimes reliant on individual relationships rather than intentionally designed systems. Operationally, partners are not always consistently involved in reviews, care planning, and decision making. Strategically there are gaps around governance, accountability, and information-sharing arrangements. These gaps and inconsistencies translate into less timely interventions and confusion for partners and people accessing support; as well as organisations working antagonistically rather than collaboratively, which compound into worsening outcomes for people.</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Develop a data-led Prevention Framework aligned to neighbourhood health, targeting need and integrating system partners</a:t>
                      </a:r>
                    </a:p>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Develop a VCFSE partnership and neighbourhood model</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1.2 Living Well Earlier</a:t>
                      </a:r>
                    </a:p>
                    <a:p>
                      <a:pPr fontAlgn="t">
                        <a:buNone/>
                      </a:pPr>
                      <a:endParaRPr lang="en-GB" sz="1100">
                        <a:solidFill>
                          <a:srgbClr val="464646"/>
                        </a:solidFill>
                        <a:effectLst/>
                        <a:latin typeface="Arial" panose="020B0604020202020204" pitchFamily="34" charset="0"/>
                        <a:cs typeface="Arial" panose="020B0604020202020204" pitchFamily="34" charset="0"/>
                      </a:endParaRPr>
                    </a:p>
                    <a:p>
                      <a:pPr fontAlgn="t">
                        <a:buNone/>
                      </a:pPr>
                      <a:endParaRPr lang="en-GB" sz="1100">
                        <a:solidFill>
                          <a:srgbClr val="464646"/>
                        </a:solidFill>
                        <a:effectLst/>
                        <a:latin typeface="Arial" panose="020B0604020202020204" pitchFamily="34" charset="0"/>
                        <a:cs typeface="Arial" panose="020B0604020202020204" pitchFamily="34" charset="0"/>
                      </a:endParaRPr>
                    </a:p>
                    <a:p>
                      <a:pPr fontAlgn="t">
                        <a:buNone/>
                      </a:pPr>
                      <a:endParaRPr lang="en-GB" sz="1100">
                        <a:solidFill>
                          <a:srgbClr val="464646"/>
                        </a:solidFill>
                        <a:effectLst/>
                        <a:latin typeface="Arial" panose="020B0604020202020204" pitchFamily="34" charset="0"/>
                        <a:cs typeface="Arial" panose="020B0604020202020204" pitchFamily="34" charset="0"/>
                      </a:endParaRP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rowSpan="3">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Commissioning</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extLst>
                  <a:ext uri="{0D108BD9-81ED-4DB2-BD59-A6C34878D82A}">
                    <a16:rowId xmlns:a16="http://schemas.microsoft.com/office/drawing/2014/main" val="806898551"/>
                  </a:ext>
                </a:extLst>
              </a:tr>
              <a:tr h="792000">
                <a:tc vMerge="1">
                  <a:txBody>
                    <a:bodyPr/>
                    <a:lstStyle/>
                    <a:p>
                      <a:endParaRPr lang="en-GB"/>
                    </a:p>
                  </a:txBody>
                  <a:tcPr/>
                </a:tc>
                <a:tc vMerge="1">
                  <a:txBody>
                    <a:bodyPr/>
                    <a:lstStyle/>
                    <a:p>
                      <a:endParaRPr lang="en-GB"/>
                    </a:p>
                  </a:txBody>
                  <a:tcPr/>
                </a:tc>
                <a:tc>
                  <a:txBody>
                    <a:bodyPr/>
                    <a:lstStyle/>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Commissioning &amp; Partnerships to deliver market analysis and position statement</a:t>
                      </a:r>
                    </a:p>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Progress brokerage redesign with providers</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WS 1.4 Enabling a System that Works</a:t>
                      </a:r>
                    </a:p>
                    <a:p>
                      <a:pPr fontAlgn="t">
                        <a:buNone/>
                      </a:pPr>
                      <a:endParaRPr lang="en-GB" sz="1100">
                        <a:solidFill>
                          <a:srgbClr val="464646"/>
                        </a:solidFill>
                        <a:effectLst/>
                        <a:latin typeface="Arial" panose="020B0604020202020204" pitchFamily="34" charset="0"/>
                        <a:cs typeface="Arial" panose="020B0604020202020204" pitchFamily="34" charset="0"/>
                      </a:endParaRP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vMerge="1">
                  <a:txBody>
                    <a:bodyPr/>
                    <a:lstStyle/>
                    <a:p>
                      <a:endParaRPr lang="en-GB"/>
                    </a:p>
                  </a:txBody>
                  <a:tcPr/>
                </a:tc>
                <a:extLst>
                  <a:ext uri="{0D108BD9-81ED-4DB2-BD59-A6C34878D82A}">
                    <a16:rowId xmlns:a16="http://schemas.microsoft.com/office/drawing/2014/main" val="3331893252"/>
                  </a:ext>
                </a:extLst>
              </a:tr>
              <a:tr h="966366">
                <a:tc vMerge="1">
                  <a:txBody>
                    <a:bodyPr/>
                    <a:lstStyle/>
                    <a:p>
                      <a:endParaRPr lang="en-GB"/>
                    </a:p>
                  </a:txBody>
                  <a:tcPr/>
                </a:tc>
                <a:tc vMerge="1">
                  <a:txBody>
                    <a:bodyPr/>
                    <a:lstStyle/>
                    <a:p>
                      <a:endParaRPr lang="en-GB"/>
                    </a:p>
                  </a:txBody>
                  <a:tcPr/>
                </a:tc>
                <a:tc>
                  <a:txBody>
                    <a:bodyPr/>
                    <a:lstStyle/>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GB" sz="1100" b="0">
                          <a:solidFill>
                            <a:srgbClr val="464646"/>
                          </a:solidFill>
                          <a:effectLst/>
                          <a:latin typeface="Arial" panose="020B0604020202020204" pitchFamily="34" charset="0"/>
                          <a:cs typeface="Arial" panose="020B0604020202020204" pitchFamily="34" charset="0"/>
                        </a:rPr>
                        <a:t>Strengthen local digital and innovation partnerships</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WS 3.5 Digital</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vMerge="1">
                  <a:txBody>
                    <a:bodyPr/>
                    <a:lstStyle/>
                    <a:p>
                      <a:endParaRPr lang="en-GB"/>
                    </a:p>
                  </a:txBody>
                  <a:tcPr/>
                </a:tc>
                <a:extLst>
                  <a:ext uri="{0D108BD9-81ED-4DB2-BD59-A6C34878D82A}">
                    <a16:rowId xmlns:a16="http://schemas.microsoft.com/office/drawing/2014/main" val="3446300302"/>
                  </a:ext>
                </a:extLst>
              </a:tr>
              <a:tr h="165600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464646"/>
                          </a:solidFill>
                          <a:effectLst/>
                          <a:latin typeface="Arial" panose="020B0604020202020204" pitchFamily="34" charset="0"/>
                          <a:cs typeface="Arial" panose="020B0604020202020204" pitchFamily="34" charset="0"/>
                        </a:rPr>
                        <a:t>CQC13: </a:t>
                      </a:r>
                      <a:r>
                        <a:rPr lang="en-GB" sz="1100" b="1">
                          <a:solidFill>
                            <a:srgbClr val="464646"/>
                          </a:solidFill>
                          <a:effectLst/>
                          <a:latin typeface="Arial"/>
                          <a:cs typeface="Arial"/>
                        </a:rPr>
                        <a:t>Performance</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100" b="1">
                        <a:solidFill>
                          <a:srgbClr val="464646"/>
                        </a:solidFill>
                        <a:effectLst/>
                        <a:latin typeface="Arial" panose="020B0604020202020204" pitchFamily="34" charset="0"/>
                        <a:cs typeface="Arial" panose="020B0604020202020204" pitchFamily="34" charset="0"/>
                      </a:endParaRPr>
                    </a:p>
                    <a:p>
                      <a:pPr fontAlgn="t">
                        <a:buNone/>
                      </a:pPr>
                      <a:endParaRPr lang="en-GB" sz="1100" b="1">
                        <a:solidFill>
                          <a:srgbClr val="464646"/>
                        </a:solidFill>
                        <a:effectLst/>
                        <a:latin typeface="Arial" panose="020B0604020202020204" pitchFamily="34" charset="0"/>
                        <a:cs typeface="Arial" panose="020B0604020202020204" pitchFamily="34" charset="0"/>
                      </a:endParaRP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CECEC"/>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a:cs typeface="Arial"/>
                        </a:rPr>
                        <a:t>The council is not yet using data in ways that triangulates and builds information into actionable insights which can inform commissioning, practice, and governance. There is a particular gap round outcomes for people. The ambition is to become an evidence-driven local authority but there is a resource gap which needs to be addressed.</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CECEC"/>
                    </a:solidFill>
                  </a:tcPr>
                </a:tc>
                <a:tc>
                  <a:txBody>
                    <a:bodyPr/>
                    <a:lstStyle/>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Establish Performance &amp; Quality Board</a:t>
                      </a:r>
                    </a:p>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Joint approach with corporate A&amp;I teams</a:t>
                      </a:r>
                    </a:p>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Analysis of demand, flow and pressure points with priorities for deeper modelling</a:t>
                      </a:r>
                    </a:p>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Reporting &amp; architecture approach – dashboards, self-service, automated reporting</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3.4 Data Performance &amp; Analytics</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Corporate Director for ASC &amp; Health</a:t>
                      </a:r>
                    </a:p>
                  </a:txBody>
                  <a:tcPr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CECEC"/>
                    </a:solidFill>
                  </a:tcPr>
                </a:tc>
                <a:extLst>
                  <a:ext uri="{0D108BD9-81ED-4DB2-BD59-A6C34878D82A}">
                    <a16:rowId xmlns:a16="http://schemas.microsoft.com/office/drawing/2014/main" val="4082754349"/>
                  </a:ext>
                </a:extLst>
              </a:tr>
            </a:tbl>
          </a:graphicData>
        </a:graphic>
      </p:graphicFrame>
    </p:spTree>
    <p:extLst>
      <p:ext uri="{BB962C8B-B14F-4D97-AF65-F5344CB8AC3E}">
        <p14:creationId xmlns:p14="http://schemas.microsoft.com/office/powerpoint/2010/main" val="2242172346"/>
      </p:ext>
    </p:extLst>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25408-8EFB-2C0A-F8AC-A010EED0083E}"/>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F8B05BA5-1EC3-4677-589C-D032DCE18146}"/>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2" name="Google Shape;470;p82">
            <a:extLst>
              <a:ext uri="{FF2B5EF4-FFF2-40B4-BE49-F238E27FC236}">
                <a16:creationId xmlns:a16="http://schemas.microsoft.com/office/drawing/2014/main" id="{90F4E086-0F4E-8C52-1C16-44402E26AC23}"/>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07BA6A7F-DDAF-9DE9-F729-403B655BFF9A}"/>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CQC Issues Requiring Improvement: Summary Findings (7)</a:t>
            </a:r>
            <a:endParaRPr lang="en-GB" sz="2500">
              <a:solidFill>
                <a:srgbClr val="464646"/>
              </a:solidFill>
              <a:latin typeface="Calibri"/>
              <a:ea typeface="Georgia"/>
              <a:cs typeface="Calibri"/>
            </a:endParaRPr>
          </a:p>
        </p:txBody>
      </p:sp>
      <p:sp>
        <p:nvSpPr>
          <p:cNvPr id="8" name="Slide Number Placeholder 7">
            <a:extLst>
              <a:ext uri="{FF2B5EF4-FFF2-40B4-BE49-F238E27FC236}">
                <a16:creationId xmlns:a16="http://schemas.microsoft.com/office/drawing/2014/main" id="{FFDFC84D-AE56-E5AA-5A9B-E2F368CB3241}"/>
              </a:ext>
            </a:extLst>
          </p:cNvPr>
          <p:cNvSpPr>
            <a:spLocks noGrp="1"/>
          </p:cNvSpPr>
          <p:nvPr>
            <p:ph type="sldNum" sz="quarter" idx="12"/>
          </p:nvPr>
        </p:nvSpPr>
        <p:spPr/>
        <p:txBody>
          <a:bodyPr/>
          <a:lstStyle/>
          <a:p>
            <a:fld id="{F2F5C3A6-97E3-4CF8-BAB9-D6EE181F55AD}" type="slidenum">
              <a:rPr lang="en-GB" smtClean="0"/>
              <a:t>32</a:t>
            </a:fld>
            <a:endParaRPr lang="en-GB"/>
          </a:p>
        </p:txBody>
      </p:sp>
      <p:graphicFrame>
        <p:nvGraphicFramePr>
          <p:cNvPr id="4" name="Table 3">
            <a:extLst>
              <a:ext uri="{FF2B5EF4-FFF2-40B4-BE49-F238E27FC236}">
                <a16:creationId xmlns:a16="http://schemas.microsoft.com/office/drawing/2014/main" id="{110538AF-E2CA-FCB8-2D41-805349D28AF6}"/>
              </a:ext>
            </a:extLst>
          </p:cNvPr>
          <p:cNvGraphicFramePr>
            <a:graphicFrameLocks noGrp="1"/>
          </p:cNvGraphicFramePr>
          <p:nvPr>
            <p:extLst>
              <p:ext uri="{D42A27DB-BD31-4B8C-83A1-F6EECF244321}">
                <p14:modId xmlns:p14="http://schemas.microsoft.com/office/powerpoint/2010/main" val="118715406"/>
              </p:ext>
            </p:extLst>
          </p:nvPr>
        </p:nvGraphicFramePr>
        <p:xfrm>
          <a:off x="233875" y="1184394"/>
          <a:ext cx="11724249" cy="4731641"/>
        </p:xfrm>
        <a:graphic>
          <a:graphicData uri="http://schemas.openxmlformats.org/drawingml/2006/table">
            <a:tbl>
              <a:tblPr bandRow="1">
                <a:tableStyleId>{5C22544A-7EE6-4342-B048-85BDC9FD1C3A}</a:tableStyleId>
              </a:tblPr>
              <a:tblGrid>
                <a:gridCol w="1293126">
                  <a:extLst>
                    <a:ext uri="{9D8B030D-6E8A-4147-A177-3AD203B41FA5}">
                      <a16:colId xmlns:a16="http://schemas.microsoft.com/office/drawing/2014/main" val="4043235262"/>
                    </a:ext>
                  </a:extLst>
                </a:gridCol>
                <a:gridCol w="3166323">
                  <a:extLst>
                    <a:ext uri="{9D8B030D-6E8A-4147-A177-3AD203B41FA5}">
                      <a16:colId xmlns:a16="http://schemas.microsoft.com/office/drawing/2014/main" val="3097013247"/>
                    </a:ext>
                  </a:extLst>
                </a:gridCol>
                <a:gridCol w="3229200">
                  <a:extLst>
                    <a:ext uri="{9D8B030D-6E8A-4147-A177-3AD203B41FA5}">
                      <a16:colId xmlns:a16="http://schemas.microsoft.com/office/drawing/2014/main" val="2140084034"/>
                    </a:ext>
                  </a:extLst>
                </a:gridCol>
                <a:gridCol w="2782800">
                  <a:extLst>
                    <a:ext uri="{9D8B030D-6E8A-4147-A177-3AD203B41FA5}">
                      <a16:colId xmlns:a16="http://schemas.microsoft.com/office/drawing/2014/main" val="3125587111"/>
                    </a:ext>
                  </a:extLst>
                </a:gridCol>
                <a:gridCol w="1252800">
                  <a:extLst>
                    <a:ext uri="{9D8B030D-6E8A-4147-A177-3AD203B41FA5}">
                      <a16:colId xmlns:a16="http://schemas.microsoft.com/office/drawing/2014/main" val="410893679"/>
                    </a:ext>
                  </a:extLst>
                </a:gridCol>
              </a:tblGrid>
              <a:tr h="899561">
                <a:tc>
                  <a:txBody>
                    <a:bodyPr/>
                    <a:lstStyle/>
                    <a:p>
                      <a:pPr algn="ctr" fontAlgn="t">
                        <a:buNone/>
                      </a:pPr>
                      <a:r>
                        <a:rPr lang="en-GB" sz="1100" b="1">
                          <a:solidFill>
                            <a:srgbClr val="FFFFFF"/>
                          </a:solidFill>
                          <a:effectLst/>
                          <a:latin typeface="Arial" panose="020B0604020202020204" pitchFamily="34" charset="0"/>
                          <a:cs typeface="Arial" panose="020B0604020202020204" pitchFamily="34" charset="0"/>
                        </a:rPr>
                        <a:t>CQC Improvement area</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Summary of Issues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Priority remedial actions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Improvement Plan Workstream and Programme</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FFFFFF"/>
                          </a:solidFill>
                          <a:effectLst/>
                          <a:latin typeface="Arial" panose="020B0604020202020204" pitchFamily="34" charset="0"/>
                          <a:cs typeface="Arial" panose="020B0604020202020204" pitchFamily="34" charset="0"/>
                        </a:rPr>
                        <a:t>Senior Responsible Owners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extLst>
                  <a:ext uri="{0D108BD9-81ED-4DB2-BD59-A6C34878D82A}">
                    <a16:rowId xmlns:a16="http://schemas.microsoft.com/office/drawing/2014/main" val="1147687376"/>
                  </a:ext>
                </a:extLst>
              </a:tr>
              <a:tr h="111600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464646"/>
                          </a:solidFill>
                          <a:effectLst/>
                          <a:latin typeface="Arial" panose="020B0604020202020204" pitchFamily="34" charset="0"/>
                          <a:cs typeface="Arial" panose="020B0604020202020204" pitchFamily="34" charset="0"/>
                        </a:rPr>
                        <a:t>CQC14: </a:t>
                      </a:r>
                      <a:r>
                        <a:rPr lang="en-GB" sz="1100" b="1">
                          <a:solidFill>
                            <a:srgbClr val="464646"/>
                          </a:solidFill>
                          <a:effectLst/>
                          <a:latin typeface="Arial"/>
                          <a:cs typeface="Arial"/>
                        </a:rPr>
                        <a:t>Practice Improvement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a:cs typeface="Arial"/>
                        </a:rPr>
                        <a:t>Inconsistent practice and processes across adult social care has led to issues such as unmitigated risks, unplanned and disorganised care, and delayed interventions, which result in people feeling less safe and partner organisations uncertain about accountability for managing individuals' care. Processes around assessments, reviews, funding panels and “waiting well” are unclear or not embedded. Variable communication and planning when working with partners and inconsistent safeguarding thresholds and DoLS oversight. Learning not prioritised with gaps in staff training, supervision, confidence and specialist input. Need for stronger practice standards, clearer accountability, better workforce support, and more consistent use of learning, feedback and quality assurance to improve outcomes.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Baseline current Quality Assurance (QA), practice development and performance approaches across ASC​</a:t>
                      </a:r>
                    </a:p>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Identify duplication, gaps and inconsistency in QA and workforce development​</a:t>
                      </a:r>
                    </a:p>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Define core principles for practice, QA and continuous improvement (Strategy-aligned)​</a:t>
                      </a:r>
                    </a:p>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Develop and test initial QA and practice framework options​</a:t>
                      </a:r>
                    </a:p>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Map links to performance, workforce and commissioning to ensure alignment​</a:t>
                      </a:r>
                    </a:p>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Identify key enablers (data, leadership, OD, governance)​</a:t>
                      </a:r>
                    </a:p>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Review how current systems and processes support (or hinder) good practice across pathways​</a:t>
                      </a:r>
                    </a:p>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Identify opportunities to simplify workflows, reduce duplication and improve recording quality​</a:t>
                      </a:r>
                    </a:p>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Define priority system/process changes required to support the practice framework (aligned to BetterGov discovery)</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1.5 Practice Improvement &amp; Workforce Development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Service Development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extLst>
                  <a:ext uri="{0D108BD9-81ED-4DB2-BD59-A6C34878D82A}">
                    <a16:rowId xmlns:a16="http://schemas.microsoft.com/office/drawing/2014/main" val="806898551"/>
                  </a:ext>
                </a:extLst>
              </a:tr>
            </a:tbl>
          </a:graphicData>
        </a:graphic>
      </p:graphicFrame>
    </p:spTree>
    <p:extLst>
      <p:ext uri="{BB962C8B-B14F-4D97-AF65-F5344CB8AC3E}">
        <p14:creationId xmlns:p14="http://schemas.microsoft.com/office/powerpoint/2010/main" val="3886836643"/>
      </p:ext>
    </p:extLst>
  </p:cSld>
  <p:clrMapOvr>
    <a:masterClrMapping/>
  </p:clrMapOvr>
  <p:transition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02D30-2876-1C82-7858-86FFAFE845AF}"/>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47D3B98-486D-9C89-D580-1CB500C303BB}"/>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2" name="Google Shape;470;p82">
            <a:extLst>
              <a:ext uri="{FF2B5EF4-FFF2-40B4-BE49-F238E27FC236}">
                <a16:creationId xmlns:a16="http://schemas.microsoft.com/office/drawing/2014/main" id="{F6C51DC2-A4E2-8700-7F77-F10CBB8A036B}"/>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C4F9DCD9-54C8-CCE6-1BE1-01DDBAC9EBAC}"/>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CQC Issues Requiring Improvement: Summary Findings</a:t>
            </a:r>
            <a:endParaRPr lang="en-GB" sz="2500">
              <a:solidFill>
                <a:srgbClr val="464646"/>
              </a:solidFill>
              <a:latin typeface="Calibri"/>
              <a:ea typeface="Georgia"/>
              <a:cs typeface="Calibri"/>
            </a:endParaRPr>
          </a:p>
        </p:txBody>
      </p:sp>
      <p:sp>
        <p:nvSpPr>
          <p:cNvPr id="8" name="Slide Number Placeholder 7">
            <a:extLst>
              <a:ext uri="{FF2B5EF4-FFF2-40B4-BE49-F238E27FC236}">
                <a16:creationId xmlns:a16="http://schemas.microsoft.com/office/drawing/2014/main" id="{BDD2E893-AE64-C64E-F252-181D3770D1B3}"/>
              </a:ext>
            </a:extLst>
          </p:cNvPr>
          <p:cNvSpPr>
            <a:spLocks noGrp="1"/>
          </p:cNvSpPr>
          <p:nvPr>
            <p:ph type="sldNum" sz="quarter" idx="12"/>
          </p:nvPr>
        </p:nvSpPr>
        <p:spPr/>
        <p:txBody>
          <a:bodyPr/>
          <a:lstStyle/>
          <a:p>
            <a:fld id="{F2F5C3A6-97E3-4CF8-BAB9-D6EE181F55AD}" type="slidenum">
              <a:rPr lang="en-GB" smtClean="0"/>
              <a:t>33</a:t>
            </a:fld>
            <a:endParaRPr lang="en-GB"/>
          </a:p>
        </p:txBody>
      </p:sp>
      <p:graphicFrame>
        <p:nvGraphicFramePr>
          <p:cNvPr id="4" name="Table 3">
            <a:extLst>
              <a:ext uri="{FF2B5EF4-FFF2-40B4-BE49-F238E27FC236}">
                <a16:creationId xmlns:a16="http://schemas.microsoft.com/office/drawing/2014/main" id="{92B52194-FAAC-8ED7-69D6-22EFDC2400D3}"/>
              </a:ext>
            </a:extLst>
          </p:cNvPr>
          <p:cNvGraphicFramePr>
            <a:graphicFrameLocks noGrp="1"/>
          </p:cNvGraphicFramePr>
          <p:nvPr>
            <p:extLst>
              <p:ext uri="{D42A27DB-BD31-4B8C-83A1-F6EECF244321}">
                <p14:modId xmlns:p14="http://schemas.microsoft.com/office/powerpoint/2010/main" val="1244250749"/>
              </p:ext>
            </p:extLst>
          </p:nvPr>
        </p:nvGraphicFramePr>
        <p:xfrm>
          <a:off x="233875" y="1184394"/>
          <a:ext cx="11724249" cy="5550136"/>
        </p:xfrm>
        <a:graphic>
          <a:graphicData uri="http://schemas.openxmlformats.org/drawingml/2006/table">
            <a:tbl>
              <a:tblPr bandRow="1">
                <a:tableStyleId>{5C22544A-7EE6-4342-B048-85BDC9FD1C3A}</a:tableStyleId>
              </a:tblPr>
              <a:tblGrid>
                <a:gridCol w="1293126">
                  <a:extLst>
                    <a:ext uri="{9D8B030D-6E8A-4147-A177-3AD203B41FA5}">
                      <a16:colId xmlns:a16="http://schemas.microsoft.com/office/drawing/2014/main" val="4043235262"/>
                    </a:ext>
                  </a:extLst>
                </a:gridCol>
                <a:gridCol w="3166323">
                  <a:extLst>
                    <a:ext uri="{9D8B030D-6E8A-4147-A177-3AD203B41FA5}">
                      <a16:colId xmlns:a16="http://schemas.microsoft.com/office/drawing/2014/main" val="3097013247"/>
                    </a:ext>
                  </a:extLst>
                </a:gridCol>
                <a:gridCol w="3229200">
                  <a:extLst>
                    <a:ext uri="{9D8B030D-6E8A-4147-A177-3AD203B41FA5}">
                      <a16:colId xmlns:a16="http://schemas.microsoft.com/office/drawing/2014/main" val="2140084034"/>
                    </a:ext>
                  </a:extLst>
                </a:gridCol>
                <a:gridCol w="2782800">
                  <a:extLst>
                    <a:ext uri="{9D8B030D-6E8A-4147-A177-3AD203B41FA5}">
                      <a16:colId xmlns:a16="http://schemas.microsoft.com/office/drawing/2014/main" val="3125587111"/>
                    </a:ext>
                  </a:extLst>
                </a:gridCol>
                <a:gridCol w="1252800">
                  <a:extLst>
                    <a:ext uri="{9D8B030D-6E8A-4147-A177-3AD203B41FA5}">
                      <a16:colId xmlns:a16="http://schemas.microsoft.com/office/drawing/2014/main" val="410893679"/>
                    </a:ext>
                  </a:extLst>
                </a:gridCol>
              </a:tblGrid>
              <a:tr h="880706">
                <a:tc>
                  <a:txBody>
                    <a:bodyPr/>
                    <a:lstStyle/>
                    <a:p>
                      <a:pPr algn="ctr" fontAlgn="t">
                        <a:buNone/>
                      </a:pPr>
                      <a:r>
                        <a:rPr lang="en-GB" sz="1100" b="1">
                          <a:solidFill>
                            <a:srgbClr val="FFFFFF"/>
                          </a:solidFill>
                          <a:effectLst/>
                          <a:latin typeface="Arial" panose="020B0604020202020204" pitchFamily="34" charset="0"/>
                          <a:cs typeface="Arial" panose="020B0604020202020204" pitchFamily="34" charset="0"/>
                        </a:rPr>
                        <a:t>CQC Improvement area</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Summary of Issues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Priority remedial actions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algn="l" fontAlgn="t">
                        <a:buNone/>
                      </a:pPr>
                      <a:r>
                        <a:rPr lang="en-GB" sz="1100" b="1">
                          <a:solidFill>
                            <a:srgbClr val="FFFFFF"/>
                          </a:solidFill>
                          <a:effectLst/>
                          <a:latin typeface="Arial" panose="020B0604020202020204" pitchFamily="34" charset="0"/>
                          <a:cs typeface="Arial" panose="020B0604020202020204" pitchFamily="34" charset="0"/>
                        </a:rPr>
                        <a:t>Improvement Plan Workstream and Programme</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FFFFFF"/>
                          </a:solidFill>
                          <a:effectLst/>
                          <a:latin typeface="Arial" panose="020B0604020202020204" pitchFamily="34" charset="0"/>
                          <a:cs typeface="Arial" panose="020B0604020202020204" pitchFamily="34" charset="0"/>
                        </a:rPr>
                        <a:t>Senior Responsible Owners</a:t>
                      </a:r>
                    </a:p>
                  </a:txBody>
                  <a:tcPr marT="72000" marB="72000" anchor="ctr">
                    <a:lnL>
                      <a:noFill/>
                    </a:lnL>
                    <a:lnR>
                      <a:noFill/>
                    </a:lnR>
                    <a:lnT>
                      <a:noFill/>
                    </a:lnT>
                    <a:lnB w="12700" cap="flat" cmpd="sng" algn="ctr">
                      <a:solidFill>
                        <a:schemeClr val="bg1"/>
                      </a:solidFill>
                      <a:prstDash val="solid"/>
                      <a:round/>
                      <a:headEnd type="none" w="med" len="med"/>
                      <a:tailEnd type="none" w="med" len="med"/>
                    </a:lnB>
                    <a:solidFill>
                      <a:srgbClr val="464646"/>
                    </a:solidFill>
                  </a:tcPr>
                </a:tc>
                <a:extLst>
                  <a:ext uri="{0D108BD9-81ED-4DB2-BD59-A6C34878D82A}">
                    <a16:rowId xmlns:a16="http://schemas.microsoft.com/office/drawing/2014/main" val="1147687376"/>
                  </a:ext>
                </a:extLst>
              </a:tr>
              <a:tr h="721210">
                <a:tc row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464646"/>
                          </a:solidFill>
                          <a:effectLst/>
                          <a:latin typeface="Arial" panose="020B0604020202020204" pitchFamily="34" charset="0"/>
                          <a:cs typeface="Arial" panose="020B0604020202020204" pitchFamily="34" charset="0"/>
                        </a:rPr>
                        <a:t>CQC15: </a:t>
                      </a:r>
                      <a:r>
                        <a:rPr lang="en-GB" sz="1100" b="1">
                          <a:solidFill>
                            <a:srgbClr val="464646"/>
                          </a:solidFill>
                          <a:effectLst/>
                          <a:latin typeface="Arial"/>
                          <a:cs typeface="Arial"/>
                        </a:rPr>
                        <a:t>Transfers of Care</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100" b="1">
                        <a:solidFill>
                          <a:srgbClr val="464646"/>
                        </a:solidFill>
                        <a:effectLst/>
                        <a:latin typeface="Arial" panose="020B0604020202020204" pitchFamily="34" charset="0"/>
                        <a:cs typeface="Arial" panose="020B0604020202020204" pitchFamily="34"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row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a:cs typeface="Arial"/>
                        </a:rPr>
                        <a:t>Weak oversight of out-of-area transfers, long waits for annual reviews, unclear accountability for safe handovers, and gaps in hospital discharge system integration — i.e. absence of CHC input in the discharge hub. Risks around continuity, timely decision-making, and ensuring people move safely between services or areas.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Review current home care, reablement and discharge pathways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WS1.2 Living Well at Home</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rowSpan="2">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Commissioning</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extLst>
                  <a:ext uri="{0D108BD9-81ED-4DB2-BD59-A6C34878D82A}">
                    <a16:rowId xmlns:a16="http://schemas.microsoft.com/office/drawing/2014/main" val="1281920953"/>
                  </a:ext>
                </a:extLst>
              </a:tr>
              <a:tr h="618450">
                <a:tc vMerge="1">
                  <a:txBody>
                    <a:bodyPr/>
                    <a:lstStyle/>
                    <a:p>
                      <a:endParaRPr lang="en-GB"/>
                    </a:p>
                  </a:txBody>
                  <a:tcPr/>
                </a:tc>
                <a:tc vMerge="1">
                  <a:txBody>
                    <a:bodyPr/>
                    <a:lstStyle/>
                    <a:p>
                      <a:endParaRPr lang="en-GB"/>
                    </a:p>
                  </a:txBody>
                  <a:tcPr/>
                </a:tc>
                <a:tc>
                  <a:txBody>
                    <a:bodyPr/>
                    <a:lstStyle/>
                    <a:p>
                      <a:r>
                        <a:rPr lang="en-GB" sz="1100">
                          <a:solidFill>
                            <a:srgbClr val="464646"/>
                          </a:solidFill>
                          <a:effectLst/>
                          <a:latin typeface="Arial" panose="020B0604020202020204" pitchFamily="34" charset="0"/>
                          <a:cs typeface="Arial" panose="020B0604020202020204" pitchFamily="34" charset="0"/>
                        </a:rPr>
                        <a:t>Design progression pathways and step-down models</a:t>
                      </a:r>
                      <a:endParaRPr lang="en-GB"/>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WS 1.3 Living Well with Complex Care Needs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vMerge="1">
                  <a:txBody>
                    <a:bodyPr/>
                    <a:lstStyle/>
                    <a:p>
                      <a:endParaRPr lang="en-GB"/>
                    </a:p>
                  </a:txBody>
                  <a:tcPr/>
                </a:tc>
                <a:extLst>
                  <a:ext uri="{0D108BD9-81ED-4DB2-BD59-A6C34878D82A}">
                    <a16:rowId xmlns:a16="http://schemas.microsoft.com/office/drawing/2014/main" val="1793211900"/>
                  </a:ext>
                </a:extLst>
              </a:tr>
              <a:tr h="803273">
                <a:tc row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464646"/>
                          </a:solidFill>
                          <a:effectLst/>
                          <a:latin typeface="Arial" panose="020B0604020202020204" pitchFamily="34" charset="0"/>
                          <a:cs typeface="Arial" panose="020B0604020202020204" pitchFamily="34" charset="0"/>
                        </a:rPr>
                        <a:t>CQC16: Waiting times</a:t>
                      </a:r>
                      <a:endParaRPr lang="en-GB" sz="1100" b="1">
                        <a:solidFill>
                          <a:srgbClr val="464646"/>
                        </a:solidFill>
                        <a:effectLst/>
                        <a:latin typeface="Arial"/>
                        <a:cs typeface="Arial"/>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row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a:cs typeface="Arial"/>
                        </a:rPr>
                        <a:t>Residents are experiencing avoidable waits for a number of ASC assessments, transfers, and equipment which negatively impact on their quality of life. Bottlenecks are caused by capacity issues, unnecessarily complex processes and pathways, and a lack of oversight.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tc>
                  <a:txBody>
                    <a:bodyPr/>
                    <a:lstStyle/>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End to end pathway review from the lens of the person drawing on care and support</a:t>
                      </a:r>
                    </a:p>
                    <a:p>
                      <a:pPr marL="171450" indent="-171450" fontAlgn="t">
                        <a:buFont typeface="Arial" panose="020B0604020202020204" pitchFamily="34" charset="0"/>
                        <a:buChar char="•"/>
                      </a:pPr>
                      <a:r>
                        <a:rPr lang="en-GB" sz="1100" b="0">
                          <a:solidFill>
                            <a:srgbClr val="464646"/>
                          </a:solidFill>
                          <a:effectLst/>
                          <a:latin typeface="Arial" panose="020B0604020202020204" pitchFamily="34" charset="0"/>
                          <a:cs typeface="Arial" panose="020B0604020202020204" pitchFamily="34" charset="0"/>
                        </a:rPr>
                        <a:t>Assessment redesign</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1.6 Operational Services Redesign</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rowSpan="2">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Service Development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4646">
                        <a:alpha val="10000"/>
                      </a:srgbClr>
                    </a:solidFill>
                  </a:tcPr>
                </a:tc>
                <a:extLst>
                  <a:ext uri="{0D108BD9-81ED-4DB2-BD59-A6C34878D82A}">
                    <a16:rowId xmlns:a16="http://schemas.microsoft.com/office/drawing/2014/main" val="806898551"/>
                  </a:ext>
                </a:extLst>
              </a:tr>
              <a:tr h="507276">
                <a:tc vMerge="1">
                  <a:txBody>
                    <a:bodyPr/>
                    <a:lstStyle/>
                    <a:p>
                      <a:endParaRPr lang="en-GB"/>
                    </a:p>
                  </a:txBody>
                  <a:tcPr/>
                </a:tc>
                <a:tc vMerge="1">
                  <a:txBody>
                    <a:bodyPr/>
                    <a:lstStyle/>
                    <a:p>
                      <a:endParaRPr lang="en-GB"/>
                    </a:p>
                  </a:txBody>
                  <a:tcPr/>
                </a:tc>
                <a:tc>
                  <a:txBody>
                    <a:bodyPr/>
                    <a:lstStyle/>
                    <a:p>
                      <a:r>
                        <a:rPr lang="en-GB" sz="1100" b="0">
                          <a:solidFill>
                            <a:srgbClr val="464646"/>
                          </a:solidFill>
                          <a:effectLst/>
                          <a:latin typeface="Arial" panose="020B0604020202020204" pitchFamily="34" charset="0"/>
                          <a:cs typeface="Arial" panose="020B0604020202020204" pitchFamily="34" charset="0"/>
                        </a:rPr>
                        <a:t>TOM development</a:t>
                      </a:r>
                      <a:endParaRPr lang="en-GB"/>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A5C9EB">
                        <a:alpha val="4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WS 2.3 ASC Development Programme: Structures &amp; Workforce </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A5C9EB">
                        <a:alpha val="40000"/>
                      </a:srgbClr>
                    </a:solidFill>
                  </a:tcPr>
                </a:tc>
                <a:tc vMerge="1">
                  <a:txBody>
                    <a:bodyPr/>
                    <a:lstStyle/>
                    <a:p>
                      <a:endParaRPr lang="en-GB"/>
                    </a:p>
                  </a:txBody>
                  <a:tcPr/>
                </a:tc>
                <a:extLst>
                  <a:ext uri="{0D108BD9-81ED-4DB2-BD59-A6C34878D82A}">
                    <a16:rowId xmlns:a16="http://schemas.microsoft.com/office/drawing/2014/main" val="1611748870"/>
                  </a:ext>
                </a:extLst>
              </a:tr>
              <a:tr h="1121168">
                <a:tc row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b="1">
                          <a:solidFill>
                            <a:srgbClr val="464646"/>
                          </a:solidFill>
                          <a:effectLst/>
                          <a:latin typeface="Arial" panose="020B0604020202020204" pitchFamily="34" charset="0"/>
                          <a:cs typeface="Arial" panose="020B0604020202020204" pitchFamily="34" charset="0"/>
                        </a:rPr>
                        <a:t>CQC17: VCFSE</a:t>
                      </a:r>
                    </a:p>
                    <a:p>
                      <a:pPr fontAlgn="t">
                        <a:buNone/>
                      </a:pPr>
                      <a:endParaRPr lang="en-GB" sz="1100" b="1">
                        <a:solidFill>
                          <a:srgbClr val="464646"/>
                        </a:solidFill>
                        <a:effectLst/>
                        <a:latin typeface="Arial" panose="020B0604020202020204" pitchFamily="34" charset="0"/>
                        <a:cs typeface="Arial" panose="020B0604020202020204" pitchFamily="34"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ECEC"/>
                    </a:solidFill>
                  </a:tcPr>
                </a:tc>
                <a:tc rowSpan="2">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a:cs typeface="Arial"/>
                        </a:rPr>
                        <a:t>The council's relationships with its VCFSE is described as one-way with limited investment/support for grassroots groups with relationships compromised due to poor communication linked to staff turnover and commissioning decisions. Council staff not always aware of VCSE services, but strategic engagement is improving but not yet embedded. There are some gaps in preventative services, e.g. employment support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ECEC"/>
                    </a:solidFill>
                  </a:tcPr>
                </a:tc>
                <a:tc>
                  <a:txBody>
                    <a:bodyPr/>
                    <a:lstStyle/>
                    <a:p>
                      <a:pPr marL="171450" indent="-171450" fontAlgn="t">
                        <a:buFont typeface="Arial" panose="020B0604020202020204" pitchFamily="34" charset="0"/>
                        <a:buChar char="•"/>
                      </a:pPr>
                      <a:r>
                        <a:rPr lang="en-GB" sz="1100">
                          <a:solidFill>
                            <a:srgbClr val="464646"/>
                          </a:solidFill>
                          <a:effectLst/>
                          <a:latin typeface="Arial" panose="020B0604020202020204" pitchFamily="34" charset="0"/>
                          <a:cs typeface="Arial" panose="020B0604020202020204" pitchFamily="34" charset="0"/>
                        </a:rPr>
                        <a:t>Co-produce community-based pathways and VCFSE network model</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WS 1.1 Living Well Earlier</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EC7B0">
                        <a:alpha val="40000"/>
                      </a:srgbClr>
                    </a:solidFill>
                  </a:tcPr>
                </a:tc>
                <a:tc>
                  <a:txBody>
                    <a:bodyPr/>
                    <a:lstStyle/>
                    <a:p>
                      <a:pPr fontAlgn="t">
                        <a:buNone/>
                      </a:pPr>
                      <a:r>
                        <a:rPr lang="en-GB" sz="1100">
                          <a:solidFill>
                            <a:srgbClr val="464646"/>
                          </a:solidFill>
                          <a:effectLst/>
                          <a:latin typeface="Arial" panose="020B0604020202020204" pitchFamily="34" charset="0"/>
                          <a:cs typeface="Arial" panose="020B0604020202020204" pitchFamily="34" charset="0"/>
                        </a:rPr>
                        <a:t>Director Commissioning</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ECEC"/>
                    </a:solidFill>
                  </a:tcPr>
                </a:tc>
                <a:extLst>
                  <a:ext uri="{0D108BD9-81ED-4DB2-BD59-A6C34878D82A}">
                    <a16:rowId xmlns:a16="http://schemas.microsoft.com/office/drawing/2014/main" val="4082754349"/>
                  </a:ext>
                </a:extLst>
              </a:tr>
              <a:tr h="891122">
                <a:tc vMerge="1">
                  <a:txBody>
                    <a:bodyPr/>
                    <a:lstStyle/>
                    <a:p>
                      <a:endParaRPr lang="en-GB"/>
                    </a:p>
                  </a:txBody>
                  <a:tcPr>
                    <a:lnT w="12700" cmpd="sng">
                      <a:noFill/>
                    </a:lnT>
                  </a:tcPr>
                </a:tc>
                <a:tc vMerge="1">
                  <a:txBody>
                    <a:bodyPr/>
                    <a:lstStyle/>
                    <a:p>
                      <a:endParaRPr lang="en-GB"/>
                    </a:p>
                  </a:txBody>
                  <a:tcPr>
                    <a:lnT w="12700" cmpd="sng">
                      <a:noFill/>
                    </a:lnT>
                  </a:tcPr>
                </a:tc>
                <a:tc>
                  <a:txBody>
                    <a:bodyPr/>
                    <a:lstStyle/>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GB" sz="1100">
                          <a:solidFill>
                            <a:srgbClr val="464646"/>
                          </a:solidFill>
                          <a:effectLst/>
                          <a:latin typeface="Arial" panose="020B0604020202020204" pitchFamily="34" charset="0"/>
                          <a:cs typeface="Arial" panose="020B0604020202020204" pitchFamily="34" charset="0"/>
                        </a:rPr>
                        <a:t>Develop a first phase Co-production plan in collaboration with VCFSE</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WS 3.1 Co-production with people</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CC">
                        <a:alpha val="40000"/>
                      </a:srgb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100">
                          <a:solidFill>
                            <a:srgbClr val="464646"/>
                          </a:solidFill>
                          <a:effectLst/>
                          <a:latin typeface="Arial" panose="020B0604020202020204" pitchFamily="34" charset="0"/>
                          <a:cs typeface="Arial" panose="020B0604020202020204" pitchFamily="34" charset="0"/>
                        </a:rPr>
                        <a:t>Director Co-Production</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ECEC"/>
                    </a:solidFill>
                  </a:tcPr>
                </a:tc>
                <a:extLst>
                  <a:ext uri="{0D108BD9-81ED-4DB2-BD59-A6C34878D82A}">
                    <a16:rowId xmlns:a16="http://schemas.microsoft.com/office/drawing/2014/main" val="2017471202"/>
                  </a:ext>
                </a:extLst>
              </a:tr>
            </a:tbl>
          </a:graphicData>
        </a:graphic>
      </p:graphicFrame>
    </p:spTree>
    <p:extLst>
      <p:ext uri="{BB962C8B-B14F-4D97-AF65-F5344CB8AC3E}">
        <p14:creationId xmlns:p14="http://schemas.microsoft.com/office/powerpoint/2010/main" val="3448715508"/>
      </p:ext>
    </p:extLst>
  </p:cSld>
  <p:clrMapOvr>
    <a:masterClrMapping/>
  </p:clrMapOvr>
  <p:transition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BDB71027-38F3-D59E-4AAD-081DB54FE27F}"/>
            </a:ext>
          </a:extLst>
        </p:cNvPr>
        <p:cNvGrpSpPr/>
        <p:nvPr/>
      </p:nvGrpSpPr>
      <p:grpSpPr>
        <a:xfrm>
          <a:off x="0" y="0"/>
          <a:ext cx="0" cy="0"/>
          <a:chOff x="0" y="0"/>
          <a:chExt cx="0" cy="0"/>
        </a:xfrm>
      </p:grpSpPr>
      <p:sp>
        <p:nvSpPr>
          <p:cNvPr id="410" name="Google Shape;410;p1">
            <a:extLst>
              <a:ext uri="{FF2B5EF4-FFF2-40B4-BE49-F238E27FC236}">
                <a16:creationId xmlns:a16="http://schemas.microsoft.com/office/drawing/2014/main" id="{D27EF236-246C-56EA-E8C9-6C0A8778359F}"/>
              </a:ext>
            </a:extLst>
          </p:cNvPr>
          <p:cNvSpPr txBox="1">
            <a:spLocks noGrp="1"/>
          </p:cNvSpPr>
          <p:nvPr>
            <p:ph type="sldNum" idx="4294967295"/>
          </p:nvPr>
        </p:nvSpPr>
        <p:spPr>
          <a:xfrm>
            <a:off x="11409045" y="6333135"/>
            <a:ext cx="731600" cy="524800"/>
          </a:xfrm>
          <a:prstGeom prst="rect">
            <a:avLst/>
          </a:prstGeom>
          <a:noFill/>
          <a:ln>
            <a:noFill/>
          </a:ln>
        </p:spPr>
        <p:txBody>
          <a:bodyPr spcFirstLastPara="1" vert="horz" wrap="square" lIns="0" tIns="0" rIns="0" bIns="0" rtlCol="0" anchor="b" anchorCtr="0">
            <a:noAutofit/>
          </a:bodyPr>
          <a:lstStyle/>
          <a:p>
            <a:pPr>
              <a:buSzPts val="600"/>
            </a:pPr>
            <a:fld id="{00000000-1234-1234-1234-123412341234}" type="slidenum">
              <a:rPr lang="en-GB" smtClean="0"/>
              <a:pPr>
                <a:buSzPts val="600"/>
              </a:pPr>
              <a:t>34</a:t>
            </a:fld>
            <a:endParaRPr lang="en-GB"/>
          </a:p>
        </p:txBody>
      </p:sp>
      <p:sp>
        <p:nvSpPr>
          <p:cNvPr id="412" name="Google Shape;412;p1">
            <a:extLst>
              <a:ext uri="{FF2B5EF4-FFF2-40B4-BE49-F238E27FC236}">
                <a16:creationId xmlns:a16="http://schemas.microsoft.com/office/drawing/2014/main" id="{FE9B882A-F356-CA36-1C4E-2AA4A136A94A}"/>
              </a:ext>
            </a:extLst>
          </p:cNvPr>
          <p:cNvSpPr txBox="1"/>
          <p:nvPr/>
        </p:nvSpPr>
        <p:spPr>
          <a:xfrm>
            <a:off x="171467" y="2008151"/>
            <a:ext cx="7516210" cy="1320836"/>
          </a:xfrm>
          <a:prstGeom prst="rect">
            <a:avLst/>
          </a:prstGeom>
          <a:noFill/>
          <a:ln>
            <a:noFill/>
          </a:ln>
        </p:spPr>
        <p:txBody>
          <a:bodyPr spcFirstLastPara="1" wrap="square" lIns="0" tIns="0" rIns="0" bIns="0" anchor="b" anchorCtr="0">
            <a:noAutofit/>
          </a:bodyPr>
          <a:lstStyle/>
          <a:p>
            <a:pPr>
              <a:lnSpc>
                <a:spcPct val="85000"/>
              </a:lnSpc>
              <a:buSzPts val="3000"/>
            </a:pPr>
            <a:endParaRPr lang="en-GB" sz="4000">
              <a:solidFill>
                <a:srgbClr val="FFFFFF"/>
              </a:solidFill>
              <a:latin typeface="Georgia"/>
              <a:ea typeface="Georgia"/>
              <a:cs typeface="Georgia"/>
            </a:endParaRPr>
          </a:p>
        </p:txBody>
      </p:sp>
      <p:sp>
        <p:nvSpPr>
          <p:cNvPr id="2" name="Google Shape;412;p1">
            <a:extLst>
              <a:ext uri="{FF2B5EF4-FFF2-40B4-BE49-F238E27FC236}">
                <a16:creationId xmlns:a16="http://schemas.microsoft.com/office/drawing/2014/main" id="{8F2A5B4A-58F8-6ADF-AFF3-69ABB02BE2A8}"/>
              </a:ext>
            </a:extLst>
          </p:cNvPr>
          <p:cNvSpPr txBox="1"/>
          <p:nvPr/>
        </p:nvSpPr>
        <p:spPr>
          <a:xfrm>
            <a:off x="720071" y="475989"/>
            <a:ext cx="6156718" cy="2414587"/>
          </a:xfrm>
          <a:prstGeom prst="rect">
            <a:avLst/>
          </a:prstGeom>
          <a:noFill/>
          <a:ln>
            <a:noFill/>
          </a:ln>
        </p:spPr>
        <p:txBody>
          <a:bodyPr spcFirstLastPara="1" wrap="square" lIns="0" tIns="0" rIns="0" bIns="0" anchor="b" anchorCtr="0">
            <a:noAutofit/>
          </a:bodyPr>
          <a:lstStyle/>
          <a:p>
            <a:pPr>
              <a:lnSpc>
                <a:spcPct val="85000"/>
              </a:lnSpc>
              <a:buSzPts val="3000"/>
            </a:pPr>
            <a:r>
              <a:rPr lang="en-GB" sz="3600">
                <a:solidFill>
                  <a:srgbClr val="FFFFFF"/>
                </a:solidFill>
                <a:latin typeface="Georgia"/>
                <a:ea typeface="Georgia"/>
                <a:cs typeface="Georgia"/>
              </a:rPr>
              <a:t>5. Adult Social Care Improvement Programme Structure</a:t>
            </a:r>
          </a:p>
        </p:txBody>
      </p:sp>
    </p:spTree>
    <p:extLst>
      <p:ext uri="{BB962C8B-B14F-4D97-AF65-F5344CB8AC3E}">
        <p14:creationId xmlns:p14="http://schemas.microsoft.com/office/powerpoint/2010/main" val="1025030407"/>
      </p:ext>
    </p:extLst>
  </p:cSld>
  <p:clrMapOvr>
    <a:masterClrMapping/>
  </p:clrMapOvr>
  <p:transition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51ADB-C1A0-66E4-789B-689E49CC8B68}"/>
            </a:ext>
          </a:extLst>
        </p:cNvPr>
        <p:cNvGrpSpPr/>
        <p:nvPr/>
      </p:nvGrpSpPr>
      <p:grpSpPr>
        <a:xfrm>
          <a:off x="0" y="0"/>
          <a:ext cx="0" cy="0"/>
          <a:chOff x="0" y="0"/>
          <a:chExt cx="0" cy="0"/>
        </a:xfrm>
      </p:grpSpPr>
      <p:sp>
        <p:nvSpPr>
          <p:cNvPr id="3" name="Google Shape;470;p82">
            <a:extLst>
              <a:ext uri="{FF2B5EF4-FFF2-40B4-BE49-F238E27FC236}">
                <a16:creationId xmlns:a16="http://schemas.microsoft.com/office/drawing/2014/main" id="{BD2E5B7E-0E47-46AE-0A43-8D8C7E933E38}"/>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13" name="Title 1">
            <a:extLst>
              <a:ext uri="{FF2B5EF4-FFF2-40B4-BE49-F238E27FC236}">
                <a16:creationId xmlns:a16="http://schemas.microsoft.com/office/drawing/2014/main" id="{4151628C-B40C-8D76-4CBD-EE00815A4B50}"/>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Improvement Plan on a Page: Delivering a Target Operating Model for ASC</a:t>
            </a:r>
            <a:endParaRPr lang="en-GB" sz="2500" b="1">
              <a:solidFill>
                <a:srgbClr val="464646"/>
              </a:solidFill>
              <a:latin typeface="Georgia" panose="02040502050405020303" pitchFamily="18" charset="0"/>
            </a:endParaRPr>
          </a:p>
        </p:txBody>
      </p:sp>
      <p:sp>
        <p:nvSpPr>
          <p:cNvPr id="31" name="Rounded Rectangle 30">
            <a:extLst>
              <a:ext uri="{FF2B5EF4-FFF2-40B4-BE49-F238E27FC236}">
                <a16:creationId xmlns:a16="http://schemas.microsoft.com/office/drawing/2014/main" id="{38E91A8C-7E09-EE25-B1DE-C7660D2CA4CA}"/>
              </a:ext>
            </a:extLst>
          </p:cNvPr>
          <p:cNvSpPr/>
          <p:nvPr/>
        </p:nvSpPr>
        <p:spPr>
          <a:xfrm>
            <a:off x="1007643" y="1101968"/>
            <a:ext cx="10006099" cy="561667"/>
          </a:xfrm>
          <a:prstGeom prst="roundRect">
            <a:avLst/>
          </a:prstGeom>
          <a:solidFill>
            <a:srgbClr val="464646"/>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latin typeface="Arial" panose="020B0604020202020204" pitchFamily="34" charset="0"/>
                <a:cs typeface="Arial" panose="020B0604020202020204" pitchFamily="34" charset="0"/>
              </a:rPr>
              <a:t>Enabling Gloriously Ordinary Lives Strategy</a:t>
            </a:r>
          </a:p>
        </p:txBody>
      </p:sp>
      <p:sp>
        <p:nvSpPr>
          <p:cNvPr id="35" name="Rounded Rectangle 34">
            <a:extLst>
              <a:ext uri="{FF2B5EF4-FFF2-40B4-BE49-F238E27FC236}">
                <a16:creationId xmlns:a16="http://schemas.microsoft.com/office/drawing/2014/main" id="{3A2DF489-6D84-8A2B-168B-CE29B8BAA527}"/>
              </a:ext>
            </a:extLst>
          </p:cNvPr>
          <p:cNvSpPr/>
          <p:nvPr/>
        </p:nvSpPr>
        <p:spPr>
          <a:xfrm>
            <a:off x="7793677" y="1767288"/>
            <a:ext cx="3195142" cy="51581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latin typeface="Arial" panose="020B0604020202020204" pitchFamily="34" charset="0"/>
                <a:cs typeface="Arial" panose="020B0604020202020204" pitchFamily="34" charset="0"/>
              </a:rPr>
              <a:t>Financial stewardship</a:t>
            </a:r>
          </a:p>
        </p:txBody>
      </p:sp>
      <p:sp>
        <p:nvSpPr>
          <p:cNvPr id="37" name="Rounded Rectangle 36">
            <a:extLst>
              <a:ext uri="{FF2B5EF4-FFF2-40B4-BE49-F238E27FC236}">
                <a16:creationId xmlns:a16="http://schemas.microsoft.com/office/drawing/2014/main" id="{670DA0CE-9C78-353A-CE30-49DA5D5E7674}"/>
              </a:ext>
            </a:extLst>
          </p:cNvPr>
          <p:cNvSpPr/>
          <p:nvPr/>
        </p:nvSpPr>
        <p:spPr>
          <a:xfrm>
            <a:off x="1007607" y="1778954"/>
            <a:ext cx="3196800" cy="51581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latin typeface="Arial" panose="020B0604020202020204" pitchFamily="34" charset="0"/>
                <a:cs typeface="Arial" panose="020B0604020202020204" pitchFamily="34" charset="0"/>
              </a:rPr>
              <a:t>Quality</a:t>
            </a:r>
          </a:p>
        </p:txBody>
      </p:sp>
      <p:sp>
        <p:nvSpPr>
          <p:cNvPr id="38" name="Rounded Rectangle 37">
            <a:extLst>
              <a:ext uri="{FF2B5EF4-FFF2-40B4-BE49-F238E27FC236}">
                <a16:creationId xmlns:a16="http://schemas.microsoft.com/office/drawing/2014/main" id="{01B9B495-434A-1543-6621-2C3BD3F16063}"/>
              </a:ext>
            </a:extLst>
          </p:cNvPr>
          <p:cNvSpPr/>
          <p:nvPr/>
        </p:nvSpPr>
        <p:spPr>
          <a:xfrm>
            <a:off x="4398324" y="1778954"/>
            <a:ext cx="3196800" cy="51581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latin typeface="Arial" panose="020B0604020202020204" pitchFamily="34" charset="0"/>
                <a:cs typeface="Arial" panose="020B0604020202020204" pitchFamily="34" charset="0"/>
              </a:rPr>
              <a:t>Regulatory compliance</a:t>
            </a:r>
          </a:p>
        </p:txBody>
      </p:sp>
      <p:sp>
        <p:nvSpPr>
          <p:cNvPr id="39" name="Rounded Rectangle 38">
            <a:extLst>
              <a:ext uri="{FF2B5EF4-FFF2-40B4-BE49-F238E27FC236}">
                <a16:creationId xmlns:a16="http://schemas.microsoft.com/office/drawing/2014/main" id="{880F28DC-2FED-281F-020B-66B23317D84E}"/>
              </a:ext>
            </a:extLst>
          </p:cNvPr>
          <p:cNvSpPr/>
          <p:nvPr/>
        </p:nvSpPr>
        <p:spPr>
          <a:xfrm>
            <a:off x="1007644" y="2446994"/>
            <a:ext cx="9981175" cy="805384"/>
          </a:xfrm>
          <a:prstGeom prst="roundRect">
            <a:avLst/>
          </a:prstGeom>
          <a:solidFill>
            <a:srgbClr val="EEC7B0"/>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0BDE11FB-E6E8-D90C-73A4-F5A71441F40B}"/>
              </a:ext>
            </a:extLst>
          </p:cNvPr>
          <p:cNvSpPr/>
          <p:nvPr/>
        </p:nvSpPr>
        <p:spPr>
          <a:xfrm>
            <a:off x="11164993" y="1079274"/>
            <a:ext cx="637343" cy="4062634"/>
          </a:xfrm>
          <a:prstGeom prst="roundRect">
            <a:avLst/>
          </a:prstGeom>
          <a:solidFill>
            <a:srgbClr val="464646"/>
          </a:solidFill>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GB" sz="1600">
                <a:latin typeface="Arial" panose="020B0604020202020204" pitchFamily="34" charset="0"/>
                <a:cs typeface="Arial" panose="020B0604020202020204" pitchFamily="34" charset="0"/>
              </a:rPr>
              <a:t>Adult Social Care Target Operating Model</a:t>
            </a:r>
          </a:p>
        </p:txBody>
      </p:sp>
      <p:sp>
        <p:nvSpPr>
          <p:cNvPr id="44" name="Rounded Rectangle 43">
            <a:extLst>
              <a:ext uri="{FF2B5EF4-FFF2-40B4-BE49-F238E27FC236}">
                <a16:creationId xmlns:a16="http://schemas.microsoft.com/office/drawing/2014/main" id="{2C77CFBC-58E5-8F64-4EA7-4DE0D6FC1190}"/>
              </a:ext>
            </a:extLst>
          </p:cNvPr>
          <p:cNvSpPr/>
          <p:nvPr/>
        </p:nvSpPr>
        <p:spPr>
          <a:xfrm>
            <a:off x="1007644" y="3388409"/>
            <a:ext cx="9981175" cy="805384"/>
          </a:xfrm>
          <a:prstGeom prst="roundRect">
            <a:avLst/>
          </a:prstGeom>
          <a:solidFill>
            <a:srgbClr val="A5C9EB"/>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946C7290-ED00-F4BC-F05D-975EE50D9200}"/>
              </a:ext>
            </a:extLst>
          </p:cNvPr>
          <p:cNvSpPr/>
          <p:nvPr/>
        </p:nvSpPr>
        <p:spPr>
          <a:xfrm>
            <a:off x="1007644" y="4329824"/>
            <a:ext cx="9981175" cy="805384"/>
          </a:xfrm>
          <a:prstGeom prst="roundRect">
            <a:avLst/>
          </a:prstGeom>
          <a:solidFill>
            <a:srgbClr val="FFFFCC"/>
          </a:solidFill>
          <a:ln w="381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6A06C912-6021-90A8-AABD-3FA40B8CFB29}"/>
              </a:ext>
            </a:extLst>
          </p:cNvPr>
          <p:cNvSpPr txBox="1"/>
          <p:nvPr/>
        </p:nvSpPr>
        <p:spPr>
          <a:xfrm>
            <a:off x="434101" y="1058984"/>
            <a:ext cx="400110" cy="1238055"/>
          </a:xfrm>
          <a:prstGeom prst="rect">
            <a:avLst/>
          </a:prstGeom>
          <a:noFill/>
        </p:spPr>
        <p:txBody>
          <a:bodyPr vert="vert270" wrap="square" rtlCol="0">
            <a:spAutoFit/>
          </a:bodyPr>
          <a:lstStyle/>
          <a:p>
            <a:r>
              <a:rPr lang="en-GB" sz="1400" i="1">
                <a:solidFill>
                  <a:srgbClr val="464646"/>
                </a:solidFill>
              </a:rPr>
              <a:t>Strategic aims</a:t>
            </a:r>
          </a:p>
        </p:txBody>
      </p:sp>
      <p:sp>
        <p:nvSpPr>
          <p:cNvPr id="47" name="TextBox 46">
            <a:extLst>
              <a:ext uri="{FF2B5EF4-FFF2-40B4-BE49-F238E27FC236}">
                <a16:creationId xmlns:a16="http://schemas.microsoft.com/office/drawing/2014/main" id="{29BD4256-4FD3-B505-FF15-3BB57B641C38}"/>
              </a:ext>
            </a:extLst>
          </p:cNvPr>
          <p:cNvSpPr txBox="1"/>
          <p:nvPr/>
        </p:nvSpPr>
        <p:spPr>
          <a:xfrm>
            <a:off x="455591" y="2700446"/>
            <a:ext cx="400110" cy="1959963"/>
          </a:xfrm>
          <a:prstGeom prst="rect">
            <a:avLst/>
          </a:prstGeom>
          <a:noFill/>
        </p:spPr>
        <p:txBody>
          <a:bodyPr vert="vert270" wrap="square" rtlCol="0">
            <a:spAutoFit/>
          </a:bodyPr>
          <a:lstStyle/>
          <a:p>
            <a:r>
              <a:rPr lang="en-GB" sz="1400" i="1">
                <a:solidFill>
                  <a:srgbClr val="464646"/>
                </a:solidFill>
              </a:rPr>
              <a:t>Strategic workstreams</a:t>
            </a:r>
          </a:p>
        </p:txBody>
      </p:sp>
      <p:sp>
        <p:nvSpPr>
          <p:cNvPr id="48" name="TextBox 47">
            <a:extLst>
              <a:ext uri="{FF2B5EF4-FFF2-40B4-BE49-F238E27FC236}">
                <a16:creationId xmlns:a16="http://schemas.microsoft.com/office/drawing/2014/main" id="{A0C75048-EDFC-808A-3DDD-64DFDA5DA8CC}"/>
              </a:ext>
            </a:extLst>
          </p:cNvPr>
          <p:cNvSpPr txBox="1"/>
          <p:nvPr/>
        </p:nvSpPr>
        <p:spPr>
          <a:xfrm>
            <a:off x="392055" y="5395039"/>
            <a:ext cx="615553" cy="1111395"/>
          </a:xfrm>
          <a:prstGeom prst="rect">
            <a:avLst/>
          </a:prstGeom>
          <a:noFill/>
        </p:spPr>
        <p:txBody>
          <a:bodyPr vert="vert270" wrap="square" rtlCol="0">
            <a:spAutoFit/>
          </a:bodyPr>
          <a:lstStyle/>
          <a:p>
            <a:pPr algn="ctr"/>
            <a:r>
              <a:rPr lang="en-GB" sz="1400" i="1">
                <a:solidFill>
                  <a:srgbClr val="464646"/>
                </a:solidFill>
              </a:rPr>
              <a:t>Collaborative Delivery</a:t>
            </a:r>
          </a:p>
        </p:txBody>
      </p:sp>
      <p:sp>
        <p:nvSpPr>
          <p:cNvPr id="50" name="TextBox 49">
            <a:extLst>
              <a:ext uri="{FF2B5EF4-FFF2-40B4-BE49-F238E27FC236}">
                <a16:creationId xmlns:a16="http://schemas.microsoft.com/office/drawing/2014/main" id="{BD24F22F-14F6-6996-416A-C74DE069C389}"/>
              </a:ext>
            </a:extLst>
          </p:cNvPr>
          <p:cNvSpPr txBox="1"/>
          <p:nvPr/>
        </p:nvSpPr>
        <p:spPr>
          <a:xfrm>
            <a:off x="1064360" y="2437605"/>
            <a:ext cx="760959" cy="798580"/>
          </a:xfrm>
          <a:prstGeom prst="rect">
            <a:avLst/>
          </a:prstGeom>
          <a:noFill/>
        </p:spPr>
        <p:txBody>
          <a:bodyPr vert="vert270" wrap="square" lIns="72000" tIns="72000" rIns="72000" bIns="72000" rtlCol="0" anchor="ctr" anchorCtr="0">
            <a:spAutoFit/>
          </a:bodyPr>
          <a:lstStyle/>
          <a:p>
            <a:pPr algn="ctr"/>
            <a:r>
              <a:rPr lang="en-GB" sz="1000" i="1">
                <a:solidFill>
                  <a:srgbClr val="464646"/>
                </a:solidFill>
              </a:rPr>
              <a:t>WS1: Improving outcomes for people</a:t>
            </a:r>
          </a:p>
        </p:txBody>
      </p:sp>
      <p:sp>
        <p:nvSpPr>
          <p:cNvPr id="51" name="TextBox 50">
            <a:extLst>
              <a:ext uri="{FF2B5EF4-FFF2-40B4-BE49-F238E27FC236}">
                <a16:creationId xmlns:a16="http://schemas.microsoft.com/office/drawing/2014/main" id="{8AF63A8B-5AE9-3457-023B-5C6B213DB875}"/>
              </a:ext>
            </a:extLst>
          </p:cNvPr>
          <p:cNvSpPr txBox="1"/>
          <p:nvPr/>
        </p:nvSpPr>
        <p:spPr>
          <a:xfrm>
            <a:off x="1117065" y="4330156"/>
            <a:ext cx="760959" cy="811752"/>
          </a:xfrm>
          <a:prstGeom prst="rect">
            <a:avLst/>
          </a:prstGeom>
          <a:noFill/>
          <a:ln>
            <a:noFill/>
          </a:ln>
        </p:spPr>
        <p:txBody>
          <a:bodyPr vert="vert270" wrap="square" lIns="72000" tIns="72000" rIns="72000" bIns="72000" rtlCol="0">
            <a:spAutoFit/>
          </a:bodyPr>
          <a:lstStyle/>
          <a:p>
            <a:pPr algn="ctr"/>
            <a:r>
              <a:rPr lang="en-GB" sz="1000" i="1">
                <a:solidFill>
                  <a:srgbClr val="464646"/>
                </a:solidFill>
              </a:rPr>
              <a:t>WS3: </a:t>
            </a:r>
          </a:p>
          <a:p>
            <a:pPr algn="ctr"/>
            <a:r>
              <a:rPr lang="en-GB" sz="1000" i="1">
                <a:solidFill>
                  <a:srgbClr val="464646"/>
                </a:solidFill>
              </a:rPr>
              <a:t>Critical enablers for success</a:t>
            </a:r>
          </a:p>
        </p:txBody>
      </p:sp>
      <p:sp>
        <p:nvSpPr>
          <p:cNvPr id="52" name="TextBox 51">
            <a:extLst>
              <a:ext uri="{FF2B5EF4-FFF2-40B4-BE49-F238E27FC236}">
                <a16:creationId xmlns:a16="http://schemas.microsoft.com/office/drawing/2014/main" id="{D6F43132-0732-26EE-2A69-7E968B95227A}"/>
              </a:ext>
            </a:extLst>
          </p:cNvPr>
          <p:cNvSpPr txBox="1"/>
          <p:nvPr/>
        </p:nvSpPr>
        <p:spPr>
          <a:xfrm>
            <a:off x="1085683" y="3388408"/>
            <a:ext cx="760959" cy="817389"/>
          </a:xfrm>
          <a:prstGeom prst="rect">
            <a:avLst/>
          </a:prstGeom>
          <a:noFill/>
        </p:spPr>
        <p:txBody>
          <a:bodyPr vert="vert270" wrap="square" lIns="72000" tIns="72000" rIns="72000" bIns="72000" rtlCol="0">
            <a:spAutoFit/>
          </a:bodyPr>
          <a:lstStyle/>
          <a:p>
            <a:pPr algn="ctr"/>
            <a:r>
              <a:rPr lang="en-GB" sz="1000" i="1">
                <a:solidFill>
                  <a:srgbClr val="464646"/>
                </a:solidFill>
              </a:rPr>
              <a:t>WS2: Building delivery capability</a:t>
            </a:r>
          </a:p>
        </p:txBody>
      </p:sp>
      <p:sp>
        <p:nvSpPr>
          <p:cNvPr id="63" name="Rounded Rectangle 62">
            <a:extLst>
              <a:ext uri="{FF2B5EF4-FFF2-40B4-BE49-F238E27FC236}">
                <a16:creationId xmlns:a16="http://schemas.microsoft.com/office/drawing/2014/main" id="{F51592C7-8B08-F334-C9CF-CB2FD6EED9D8}"/>
              </a:ext>
            </a:extLst>
          </p:cNvPr>
          <p:cNvSpPr/>
          <p:nvPr/>
        </p:nvSpPr>
        <p:spPr>
          <a:xfrm>
            <a:off x="2337156" y="3466656"/>
            <a:ext cx="2772000" cy="660891"/>
          </a:xfrm>
          <a:prstGeom prst="roundRect">
            <a:avLst/>
          </a:prstGeom>
          <a:solidFill>
            <a:srgbClr val="A5C9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2.1 Strategic Commissioning Development Programme</a:t>
            </a:r>
          </a:p>
        </p:txBody>
      </p:sp>
      <p:sp>
        <p:nvSpPr>
          <p:cNvPr id="64" name="Rounded Rectangle 63">
            <a:extLst>
              <a:ext uri="{FF2B5EF4-FFF2-40B4-BE49-F238E27FC236}">
                <a16:creationId xmlns:a16="http://schemas.microsoft.com/office/drawing/2014/main" id="{EADDF9D3-E51C-5616-C9C0-1E8A1A5F141F}"/>
              </a:ext>
            </a:extLst>
          </p:cNvPr>
          <p:cNvSpPr/>
          <p:nvPr/>
        </p:nvSpPr>
        <p:spPr>
          <a:xfrm>
            <a:off x="5247615" y="3466655"/>
            <a:ext cx="2772000" cy="660891"/>
          </a:xfrm>
          <a:prstGeom prst="roundRect">
            <a:avLst/>
          </a:prstGeom>
          <a:solidFill>
            <a:srgbClr val="A5C9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2.2 Building a Service Development </a:t>
            </a:r>
          </a:p>
          <a:p>
            <a:pPr algn="ctr"/>
            <a:r>
              <a:rPr lang="en-GB" sz="1000">
                <a:solidFill>
                  <a:srgbClr val="464646"/>
                </a:solidFill>
                <a:latin typeface="Arial" panose="020B0604020202020204" pitchFamily="34" charset="0"/>
                <a:cs typeface="Arial" panose="020B0604020202020204" pitchFamily="34" charset="0"/>
              </a:rPr>
              <a:t>Function</a:t>
            </a:r>
          </a:p>
        </p:txBody>
      </p:sp>
      <p:sp>
        <p:nvSpPr>
          <p:cNvPr id="65" name="Rounded Rectangle 64">
            <a:extLst>
              <a:ext uri="{FF2B5EF4-FFF2-40B4-BE49-F238E27FC236}">
                <a16:creationId xmlns:a16="http://schemas.microsoft.com/office/drawing/2014/main" id="{B2FD10E0-8E48-919B-2162-BCCAF92C0C48}"/>
              </a:ext>
            </a:extLst>
          </p:cNvPr>
          <p:cNvSpPr/>
          <p:nvPr/>
        </p:nvSpPr>
        <p:spPr>
          <a:xfrm>
            <a:off x="8158075" y="3460655"/>
            <a:ext cx="2772000" cy="660891"/>
          </a:xfrm>
          <a:prstGeom prst="roundRect">
            <a:avLst/>
          </a:prstGeom>
          <a:solidFill>
            <a:srgbClr val="A5C9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2.3 ASC Development Programme: Structures and workforce</a:t>
            </a:r>
          </a:p>
        </p:txBody>
      </p:sp>
      <p:sp>
        <p:nvSpPr>
          <p:cNvPr id="66" name="Rounded Rectangle 65">
            <a:extLst>
              <a:ext uri="{FF2B5EF4-FFF2-40B4-BE49-F238E27FC236}">
                <a16:creationId xmlns:a16="http://schemas.microsoft.com/office/drawing/2014/main" id="{697CB972-8A79-B426-A309-8C266938778A}"/>
              </a:ext>
            </a:extLst>
          </p:cNvPr>
          <p:cNvSpPr/>
          <p:nvPr/>
        </p:nvSpPr>
        <p:spPr>
          <a:xfrm>
            <a:off x="2333607" y="4401797"/>
            <a:ext cx="1620000" cy="660891"/>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3.1 Co-production with people</a:t>
            </a:r>
          </a:p>
        </p:txBody>
      </p:sp>
      <p:sp>
        <p:nvSpPr>
          <p:cNvPr id="67" name="Rounded Rectangle 66">
            <a:extLst>
              <a:ext uri="{FF2B5EF4-FFF2-40B4-BE49-F238E27FC236}">
                <a16:creationId xmlns:a16="http://schemas.microsoft.com/office/drawing/2014/main" id="{4E277EB9-76DD-E4A6-8556-BDEA98B07930}"/>
              </a:ext>
            </a:extLst>
          </p:cNvPr>
          <p:cNvSpPr/>
          <p:nvPr/>
        </p:nvSpPr>
        <p:spPr>
          <a:xfrm>
            <a:off x="4077564" y="4406888"/>
            <a:ext cx="1620000" cy="660891"/>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3.2 Equality Diversity and Inclusion</a:t>
            </a:r>
          </a:p>
        </p:txBody>
      </p:sp>
      <p:sp>
        <p:nvSpPr>
          <p:cNvPr id="68" name="Rounded Rectangle 67">
            <a:extLst>
              <a:ext uri="{FF2B5EF4-FFF2-40B4-BE49-F238E27FC236}">
                <a16:creationId xmlns:a16="http://schemas.microsoft.com/office/drawing/2014/main" id="{B2722568-BB6C-B5EF-33B0-A370D77B762F}"/>
              </a:ext>
            </a:extLst>
          </p:cNvPr>
          <p:cNvSpPr/>
          <p:nvPr/>
        </p:nvSpPr>
        <p:spPr>
          <a:xfrm>
            <a:off x="5821521" y="4401796"/>
            <a:ext cx="1620000" cy="660891"/>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3.3 Leadership, Governance &amp; Financial Stewardship</a:t>
            </a:r>
          </a:p>
        </p:txBody>
      </p:sp>
      <p:sp>
        <p:nvSpPr>
          <p:cNvPr id="69" name="Rounded Rectangle 68">
            <a:extLst>
              <a:ext uri="{FF2B5EF4-FFF2-40B4-BE49-F238E27FC236}">
                <a16:creationId xmlns:a16="http://schemas.microsoft.com/office/drawing/2014/main" id="{D5ACF920-FC41-19A5-733B-7F8E02A1F9C9}"/>
              </a:ext>
            </a:extLst>
          </p:cNvPr>
          <p:cNvSpPr/>
          <p:nvPr/>
        </p:nvSpPr>
        <p:spPr>
          <a:xfrm>
            <a:off x="7571941" y="4412761"/>
            <a:ext cx="1620000" cy="660891"/>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3.4 Data, performance and analytics</a:t>
            </a:r>
          </a:p>
        </p:txBody>
      </p:sp>
      <p:sp>
        <p:nvSpPr>
          <p:cNvPr id="70" name="Rounded Rectangle 69">
            <a:extLst>
              <a:ext uri="{FF2B5EF4-FFF2-40B4-BE49-F238E27FC236}">
                <a16:creationId xmlns:a16="http://schemas.microsoft.com/office/drawing/2014/main" id="{49BC331D-8E56-7F25-EB20-73399B0A4C15}"/>
              </a:ext>
            </a:extLst>
          </p:cNvPr>
          <p:cNvSpPr/>
          <p:nvPr/>
        </p:nvSpPr>
        <p:spPr>
          <a:xfrm>
            <a:off x="9292075" y="4406888"/>
            <a:ext cx="1620000" cy="660891"/>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3.5 Digital</a:t>
            </a:r>
          </a:p>
        </p:txBody>
      </p:sp>
      <p:sp>
        <p:nvSpPr>
          <p:cNvPr id="84" name="Rounded Rectangle 83">
            <a:extLst>
              <a:ext uri="{FF2B5EF4-FFF2-40B4-BE49-F238E27FC236}">
                <a16:creationId xmlns:a16="http://schemas.microsoft.com/office/drawing/2014/main" id="{290595FC-67AF-1DFF-2D6D-33D9900E6BF4}"/>
              </a:ext>
            </a:extLst>
          </p:cNvPr>
          <p:cNvSpPr/>
          <p:nvPr/>
        </p:nvSpPr>
        <p:spPr>
          <a:xfrm>
            <a:off x="6651444" y="2512392"/>
            <a:ext cx="1368000" cy="660891"/>
          </a:xfrm>
          <a:prstGeom prst="roundRect">
            <a:avLst/>
          </a:prstGeom>
          <a:solidFill>
            <a:srgbClr val="EEC7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1.4 Enabling a system that works</a:t>
            </a:r>
          </a:p>
        </p:txBody>
      </p:sp>
      <p:sp>
        <p:nvSpPr>
          <p:cNvPr id="85" name="Rounded Rectangle 84">
            <a:extLst>
              <a:ext uri="{FF2B5EF4-FFF2-40B4-BE49-F238E27FC236}">
                <a16:creationId xmlns:a16="http://schemas.microsoft.com/office/drawing/2014/main" id="{6A646A01-4FD1-8F68-A9BB-CFE333B0C7D3}"/>
              </a:ext>
            </a:extLst>
          </p:cNvPr>
          <p:cNvSpPr/>
          <p:nvPr/>
        </p:nvSpPr>
        <p:spPr>
          <a:xfrm>
            <a:off x="8099331" y="2506449"/>
            <a:ext cx="1368000" cy="660891"/>
          </a:xfrm>
          <a:prstGeom prst="roundRect">
            <a:avLst/>
          </a:prstGeom>
          <a:solidFill>
            <a:srgbClr val="EEC7B0"/>
          </a:solid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000">
                <a:solidFill>
                  <a:srgbClr val="464646"/>
                </a:solidFill>
                <a:latin typeface="Arial" panose="020B0604020202020204" pitchFamily="34" charset="0"/>
                <a:cs typeface="Arial" panose="020B0604020202020204" pitchFamily="34" charset="0"/>
              </a:rPr>
              <a:t>1.5 Practice Improvement &amp; Workforce development</a:t>
            </a:r>
          </a:p>
        </p:txBody>
      </p:sp>
      <p:sp>
        <p:nvSpPr>
          <p:cNvPr id="86" name="Rounded Rectangle 85">
            <a:extLst>
              <a:ext uri="{FF2B5EF4-FFF2-40B4-BE49-F238E27FC236}">
                <a16:creationId xmlns:a16="http://schemas.microsoft.com/office/drawing/2014/main" id="{58B02CF9-4FF1-58BF-558E-AB34BA8BAAD9}"/>
              </a:ext>
            </a:extLst>
          </p:cNvPr>
          <p:cNvSpPr/>
          <p:nvPr/>
        </p:nvSpPr>
        <p:spPr>
          <a:xfrm>
            <a:off x="9544075" y="2506448"/>
            <a:ext cx="1368000" cy="660891"/>
          </a:xfrm>
          <a:prstGeom prst="roundRect">
            <a:avLst/>
          </a:prstGeom>
          <a:solidFill>
            <a:srgbClr val="EEC7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1.6 ASC Operational Services Redesign</a:t>
            </a:r>
          </a:p>
        </p:txBody>
      </p:sp>
      <p:sp>
        <p:nvSpPr>
          <p:cNvPr id="87" name="Rounded Rectangle 86">
            <a:extLst>
              <a:ext uri="{FF2B5EF4-FFF2-40B4-BE49-F238E27FC236}">
                <a16:creationId xmlns:a16="http://schemas.microsoft.com/office/drawing/2014/main" id="{7E0D5404-F70A-896F-57F4-87E7570DF321}"/>
              </a:ext>
            </a:extLst>
          </p:cNvPr>
          <p:cNvSpPr/>
          <p:nvPr/>
        </p:nvSpPr>
        <p:spPr>
          <a:xfrm>
            <a:off x="2333607" y="2511144"/>
            <a:ext cx="1368000" cy="660891"/>
          </a:xfrm>
          <a:prstGeom prst="roundRect">
            <a:avLst/>
          </a:prstGeom>
          <a:solidFill>
            <a:srgbClr val="EEC7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1.1 Living Well Earlier</a:t>
            </a:r>
          </a:p>
        </p:txBody>
      </p:sp>
      <p:sp>
        <p:nvSpPr>
          <p:cNvPr id="88" name="Rounded Rectangle 87">
            <a:extLst>
              <a:ext uri="{FF2B5EF4-FFF2-40B4-BE49-F238E27FC236}">
                <a16:creationId xmlns:a16="http://schemas.microsoft.com/office/drawing/2014/main" id="{2FB27926-5E57-A646-CD66-5EAA42BFD1F2}"/>
              </a:ext>
            </a:extLst>
          </p:cNvPr>
          <p:cNvSpPr/>
          <p:nvPr/>
        </p:nvSpPr>
        <p:spPr>
          <a:xfrm>
            <a:off x="3781494" y="2512492"/>
            <a:ext cx="1368000" cy="660891"/>
          </a:xfrm>
          <a:prstGeom prst="roundRect">
            <a:avLst/>
          </a:prstGeom>
          <a:solidFill>
            <a:srgbClr val="EEC7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1.2 Living Well at Home</a:t>
            </a:r>
          </a:p>
        </p:txBody>
      </p:sp>
      <p:sp>
        <p:nvSpPr>
          <p:cNvPr id="89" name="Rounded Rectangle 88">
            <a:extLst>
              <a:ext uri="{FF2B5EF4-FFF2-40B4-BE49-F238E27FC236}">
                <a16:creationId xmlns:a16="http://schemas.microsoft.com/office/drawing/2014/main" id="{45E065AB-66B6-B6C4-6BCB-BF2ECF3D7C04}"/>
              </a:ext>
            </a:extLst>
          </p:cNvPr>
          <p:cNvSpPr/>
          <p:nvPr/>
        </p:nvSpPr>
        <p:spPr>
          <a:xfrm>
            <a:off x="5216469" y="2516086"/>
            <a:ext cx="1368000" cy="660891"/>
          </a:xfrm>
          <a:prstGeom prst="roundRect">
            <a:avLst/>
          </a:prstGeom>
          <a:solidFill>
            <a:srgbClr val="EEC7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rgbClr val="464646"/>
                </a:solidFill>
                <a:latin typeface="Arial" panose="020B0604020202020204" pitchFamily="34" charset="0"/>
                <a:cs typeface="Arial" panose="020B0604020202020204" pitchFamily="34" charset="0"/>
              </a:rPr>
              <a:t>1.3 Living Well with Complexity</a:t>
            </a:r>
          </a:p>
        </p:txBody>
      </p:sp>
      <p:graphicFrame>
        <p:nvGraphicFramePr>
          <p:cNvPr id="90" name="Diagram 89">
            <a:extLst>
              <a:ext uri="{FF2B5EF4-FFF2-40B4-BE49-F238E27FC236}">
                <a16:creationId xmlns:a16="http://schemas.microsoft.com/office/drawing/2014/main" id="{D680BFF1-BE2E-6C18-2607-0836B5781CF3}"/>
              </a:ext>
            </a:extLst>
          </p:cNvPr>
          <p:cNvGraphicFramePr/>
          <p:nvPr/>
        </p:nvGraphicFramePr>
        <p:xfrm>
          <a:off x="1085683" y="5222742"/>
          <a:ext cx="9903136" cy="1489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4" name="Graphic 93" descr="Good Inventory with solid fill">
            <a:extLst>
              <a:ext uri="{FF2B5EF4-FFF2-40B4-BE49-F238E27FC236}">
                <a16:creationId xmlns:a16="http://schemas.microsoft.com/office/drawing/2014/main" id="{0D96C181-A171-B8A8-61DB-5313DDA7492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817999" y="3581039"/>
            <a:ext cx="409633" cy="409633"/>
          </a:xfrm>
          <a:prstGeom prst="rect">
            <a:avLst/>
          </a:prstGeom>
        </p:spPr>
      </p:pic>
      <p:pic>
        <p:nvPicPr>
          <p:cNvPr id="96" name="Graphic 95">
            <a:extLst>
              <a:ext uri="{FF2B5EF4-FFF2-40B4-BE49-F238E27FC236}">
                <a16:creationId xmlns:a16="http://schemas.microsoft.com/office/drawing/2014/main" id="{5DE09938-64B9-EF92-631F-51F9EEFE4FA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803247" y="4492994"/>
            <a:ext cx="453616" cy="453616"/>
          </a:xfrm>
          <a:prstGeom prst="rect">
            <a:avLst/>
          </a:prstGeom>
        </p:spPr>
      </p:pic>
      <p:pic>
        <p:nvPicPr>
          <p:cNvPr id="97" name="Graphic 96" descr="Group success outline">
            <a:extLst>
              <a:ext uri="{FF2B5EF4-FFF2-40B4-BE49-F238E27FC236}">
                <a16:creationId xmlns:a16="http://schemas.microsoft.com/office/drawing/2014/main" id="{C465B6EB-7748-E607-DEBE-5579008F480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1694" y="2648756"/>
            <a:ext cx="395549" cy="395549"/>
          </a:xfrm>
          <a:prstGeom prst="rect">
            <a:avLst/>
          </a:prstGeom>
        </p:spPr>
      </p:pic>
      <p:sp>
        <p:nvSpPr>
          <p:cNvPr id="2" name="Slide Number Placeholder 1">
            <a:extLst>
              <a:ext uri="{FF2B5EF4-FFF2-40B4-BE49-F238E27FC236}">
                <a16:creationId xmlns:a16="http://schemas.microsoft.com/office/drawing/2014/main" id="{1B3C9151-7AD4-539D-74C0-3BA36C8DDCE2}"/>
              </a:ext>
            </a:extLst>
          </p:cNvPr>
          <p:cNvSpPr>
            <a:spLocks noGrp="1"/>
          </p:cNvSpPr>
          <p:nvPr>
            <p:ph type="sldNum" sz="quarter" idx="12"/>
          </p:nvPr>
        </p:nvSpPr>
        <p:spPr/>
        <p:txBody>
          <a:bodyPr/>
          <a:lstStyle/>
          <a:p>
            <a:fld id="{F2F5C3A6-97E3-4CF8-BAB9-D6EE181F55AD}" type="slidenum">
              <a:rPr lang="en-GB" smtClean="0"/>
              <a:t>35</a:t>
            </a:fld>
            <a:endParaRPr lang="en-GB"/>
          </a:p>
        </p:txBody>
      </p:sp>
    </p:spTree>
    <p:extLst>
      <p:ext uri="{BB962C8B-B14F-4D97-AF65-F5344CB8AC3E}">
        <p14:creationId xmlns:p14="http://schemas.microsoft.com/office/powerpoint/2010/main" val="3464650485"/>
      </p:ext>
    </p:extLst>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12DDC-BFB6-7691-5697-55E08E27EA1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1E306E8-EA77-9AF2-DC00-CCAA1A7A56A3}"/>
              </a:ext>
            </a:extLst>
          </p:cNvPr>
          <p:cNvGraphicFramePr>
            <a:graphicFrameLocks noGrp="1"/>
          </p:cNvGraphicFramePr>
          <p:nvPr>
            <p:extLst>
              <p:ext uri="{D42A27DB-BD31-4B8C-83A1-F6EECF244321}">
                <p14:modId xmlns:p14="http://schemas.microsoft.com/office/powerpoint/2010/main" val="2356930629"/>
              </p:ext>
            </p:extLst>
          </p:nvPr>
        </p:nvGraphicFramePr>
        <p:xfrm>
          <a:off x="315132" y="1086211"/>
          <a:ext cx="11561736" cy="5458863"/>
        </p:xfrm>
        <a:graphic>
          <a:graphicData uri="http://schemas.openxmlformats.org/drawingml/2006/table">
            <a:tbl>
              <a:tblPr firstRow="1" bandRow="1">
                <a:tableStyleId>{912C8C85-51F0-491E-9774-3900AFEF0FD7}</a:tableStyleId>
              </a:tblPr>
              <a:tblGrid>
                <a:gridCol w="5992623">
                  <a:extLst>
                    <a:ext uri="{9D8B030D-6E8A-4147-A177-3AD203B41FA5}">
                      <a16:colId xmlns:a16="http://schemas.microsoft.com/office/drawing/2014/main" val="4136463093"/>
                    </a:ext>
                  </a:extLst>
                </a:gridCol>
                <a:gridCol w="5569113">
                  <a:extLst>
                    <a:ext uri="{9D8B030D-6E8A-4147-A177-3AD203B41FA5}">
                      <a16:colId xmlns:a16="http://schemas.microsoft.com/office/drawing/2014/main" val="530489406"/>
                    </a:ext>
                  </a:extLst>
                </a:gridCol>
              </a:tblGrid>
              <a:tr h="356079">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100" b="1" i="0" u="none" strike="noStrike" noProof="0">
                          <a:solidFill>
                            <a:schemeClr val="bg1"/>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4646"/>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100" b="1" i="0" u="none" strike="noStrike" noProof="0">
                          <a:solidFill>
                            <a:schemeClr val="bg1"/>
                          </a:solidFill>
                          <a:effectLst/>
                          <a:latin typeface="Arial" panose="020B0604020202020204" pitchFamily="34" charset="0"/>
                          <a:cs typeface="Arial" panose="020B0604020202020204" pitchFamily="34" charset="0"/>
                        </a:rPr>
                        <a:t>Scope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4646"/>
                    </a:solidFill>
                  </a:tcPr>
                </a:tc>
                <a:extLst>
                  <a:ext uri="{0D108BD9-81ED-4DB2-BD59-A6C34878D82A}">
                    <a16:rowId xmlns:a16="http://schemas.microsoft.com/office/drawing/2014/main" val="2948389664"/>
                  </a:ext>
                </a:extLst>
              </a:tr>
              <a:tr h="1335634">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GB" sz="1100" b="1" i="0" u="none" strike="noStrike" noProof="0">
                          <a:solidFill>
                            <a:schemeClr val="tx1"/>
                          </a:solidFill>
                          <a:effectLst/>
                          <a:latin typeface="Arial" panose="020B0604020202020204" pitchFamily="34" charset="0"/>
                          <a:cs typeface="Arial" panose="020B0604020202020204" pitchFamily="34" charset="0"/>
                        </a:rPr>
                        <a:t>To define and deliver the Enabling Gloriously Ordinary Lives strategy, setting a clear, shared direction for Adult Social Care that shifts practice, commissioning and system behaviour towards prevention, independence and person-centred outcomes.</a:t>
                      </a:r>
                      <a:endParaRPr lang="en-US" sz="1100" b="1"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100" b="0" i="0" u="none" strike="noStrike" noProof="0">
                          <a:solidFill>
                            <a:schemeClr val="tx1"/>
                          </a:solidFill>
                          <a:effectLst/>
                          <a:latin typeface="Arial" panose="020B0604020202020204" pitchFamily="34" charset="0"/>
                          <a:cs typeface="Arial" panose="020B0604020202020204" pitchFamily="34" charset="0"/>
                        </a:rPr>
                        <a:t>Strategy development, refinement and approval</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100" b="0" i="0" u="none" strike="noStrike" noProof="0">
                          <a:solidFill>
                            <a:schemeClr val="tx1"/>
                          </a:solidFill>
                          <a:effectLst/>
                          <a:latin typeface="Arial" panose="020B0604020202020204" pitchFamily="34" charset="0"/>
                          <a:cs typeface="Arial" panose="020B0604020202020204" pitchFamily="34" charset="0"/>
                        </a:rPr>
                        <a:t>Engagement and Co-production activity (staff, citizens, partners)</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100" b="0" i="0" u="none" strike="noStrike" noProof="0">
                          <a:solidFill>
                            <a:schemeClr val="tx1"/>
                          </a:solidFill>
                          <a:effectLst/>
                          <a:latin typeface="Arial" panose="020B0604020202020204" pitchFamily="34" charset="0"/>
                          <a:cs typeface="Arial" panose="020B0604020202020204" pitchFamily="34" charset="0"/>
                        </a:rPr>
                        <a:t>Communications and narrative development</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100" b="0" i="0" u="none" strike="noStrike" noProof="0">
                          <a:solidFill>
                            <a:schemeClr val="tx1"/>
                          </a:solidFill>
                          <a:effectLst/>
                          <a:latin typeface="Arial" panose="020B0604020202020204" pitchFamily="34" charset="0"/>
                          <a:cs typeface="Arial" panose="020B0604020202020204" pitchFamily="34" charset="0"/>
                        </a:rPr>
                        <a:t>Alignment to Operating Model and Commissioning delivery plans</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100" b="0" i="0" u="none" strike="noStrike" noProof="0">
                          <a:solidFill>
                            <a:schemeClr val="tx1"/>
                          </a:solidFill>
                          <a:effectLst/>
                          <a:latin typeface="Arial" panose="020B0604020202020204" pitchFamily="34" charset="0"/>
                          <a:cs typeface="Arial" panose="020B0604020202020204" pitchFamily="34" charset="0"/>
                        </a:rPr>
                        <a:t>Outcomes, benefits and performance framework development</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100" b="0" i="0" u="none" strike="noStrike" noProof="0">
                          <a:solidFill>
                            <a:schemeClr val="tx1"/>
                          </a:solidFill>
                          <a:effectLst/>
                          <a:latin typeface="Arial" panose="020B0604020202020204" pitchFamily="34" charset="0"/>
                          <a:cs typeface="Arial" panose="020B0604020202020204" pitchFamily="34" charset="0"/>
                        </a:rPr>
                        <a:t>Governance, assurance and reporting</a:t>
                      </a:r>
                      <a:endParaRPr lang="en-US" sz="11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4726230"/>
                  </a:ext>
                </a:extLst>
              </a:tr>
              <a:tr h="356079">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100" b="1" i="0" u="none" strike="noStrike" noProof="0">
                          <a:solidFill>
                            <a:schemeClr val="bg1"/>
                          </a:solidFill>
                          <a:effectLst/>
                          <a:latin typeface="Arial" panose="020B0604020202020204" pitchFamily="34" charset="0"/>
                          <a:cs typeface="Arial" panose="020B0604020202020204" pitchFamily="34" charset="0"/>
                        </a:rPr>
                        <a:t>Current phase: Key activities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4646"/>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100" b="1" i="0" u="none" strike="noStrike" noProof="0">
                          <a:solidFill>
                            <a:schemeClr val="bg1"/>
                          </a:solidFill>
                          <a:effectLst/>
                          <a:latin typeface="Arial" panose="020B0604020202020204" pitchFamily="34" charset="0"/>
                          <a:cs typeface="Arial" panose="020B0604020202020204" pitchFamily="34" charset="0"/>
                        </a:rPr>
                        <a:t>Key Deliverables &amp;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4646"/>
                    </a:solidFill>
                  </a:tcPr>
                </a:tc>
                <a:extLst>
                  <a:ext uri="{0D108BD9-81ED-4DB2-BD59-A6C34878D82A}">
                    <a16:rowId xmlns:a16="http://schemas.microsoft.com/office/drawing/2014/main" val="1007055473"/>
                  </a:ext>
                </a:extLst>
              </a:tr>
              <a:tr h="1727480">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GB" sz="1100" b="0" i="0" u="none" strike="noStrike" noProof="0">
                          <a:solidFill>
                            <a:schemeClr val="tx1"/>
                          </a:solidFill>
                          <a:effectLst/>
                          <a:latin typeface="Arial" panose="020B0604020202020204" pitchFamily="34" charset="0"/>
                          <a:cs typeface="Arial" panose="020B0604020202020204" pitchFamily="34" charset="0"/>
                        </a:rPr>
                        <a:t>Consolidate insight from Strategy Task &amp; Finish Group, engagement activity and timeline outputs</a:t>
                      </a:r>
                    </a:p>
                    <a:p>
                      <a:pPr marL="171450" lvl="0" indent="-171450" algn="l" defTabSz="914400">
                        <a:lnSpc>
                          <a:spcPct val="110000"/>
                        </a:lnSpc>
                        <a:spcBef>
                          <a:spcPts val="0"/>
                        </a:spcBef>
                        <a:spcAft>
                          <a:spcPts val="0"/>
                        </a:spcAft>
                        <a:buFont typeface="Arial" panose="020B0604020202020204" pitchFamily="34" charset="0"/>
                        <a:buChar char="•"/>
                      </a:pPr>
                      <a:r>
                        <a:rPr lang="en-GB" sz="1100" b="0" i="0" u="none" strike="noStrike" noProof="0">
                          <a:solidFill>
                            <a:schemeClr val="tx1"/>
                          </a:solidFill>
                          <a:effectLst/>
                          <a:latin typeface="Arial" panose="020B0604020202020204" pitchFamily="34" charset="0"/>
                          <a:cs typeface="Arial" panose="020B0604020202020204" pitchFamily="34" charset="0"/>
                        </a:rPr>
                        <a:t>Analyse feedback to identify priorities, themes and gaps </a:t>
                      </a:r>
                    </a:p>
                    <a:p>
                      <a:pPr marL="171450" lvl="0" indent="-171450" algn="l" defTabSz="914400">
                        <a:lnSpc>
                          <a:spcPct val="110000"/>
                        </a:lnSpc>
                        <a:spcBef>
                          <a:spcPts val="0"/>
                        </a:spcBef>
                        <a:spcAft>
                          <a:spcPts val="0"/>
                        </a:spcAft>
                        <a:buFont typeface="Arial" panose="020B0604020202020204" pitchFamily="34" charset="0"/>
                        <a:buChar char="•"/>
                      </a:pPr>
                      <a:r>
                        <a:rPr lang="en-GB" sz="1100" b="0" i="0" u="none" strike="noStrike" noProof="0">
                          <a:solidFill>
                            <a:schemeClr val="tx1"/>
                          </a:solidFill>
                          <a:effectLst/>
                          <a:latin typeface="Arial" panose="020B0604020202020204" pitchFamily="34" charset="0"/>
                          <a:cs typeface="Arial" panose="020B0604020202020204" pitchFamily="34" charset="0"/>
                        </a:rPr>
                        <a:t>Refine the strategy and get corporate sign off</a:t>
                      </a:r>
                    </a:p>
                    <a:p>
                      <a:pPr marL="171450" lvl="0" indent="-171450" algn="l" defTabSz="914400">
                        <a:lnSpc>
                          <a:spcPct val="110000"/>
                        </a:lnSpc>
                        <a:spcBef>
                          <a:spcPts val="0"/>
                        </a:spcBef>
                        <a:spcAft>
                          <a:spcPts val="0"/>
                        </a:spcAft>
                        <a:buFont typeface="Arial" panose="020B0604020202020204" pitchFamily="34" charset="0"/>
                        <a:buChar char="•"/>
                      </a:pPr>
                      <a:r>
                        <a:rPr lang="en-GB" sz="1100" b="0" i="0" u="none" strike="noStrike" noProof="0">
                          <a:solidFill>
                            <a:schemeClr val="tx1"/>
                          </a:solidFill>
                          <a:effectLst/>
                          <a:latin typeface="Arial" panose="020B0604020202020204" pitchFamily="34" charset="0"/>
                          <a:cs typeface="Arial" panose="020B0604020202020204" pitchFamily="34" charset="0"/>
                        </a:rPr>
                        <a:t>Align strategy to Operating Model and commissioning programmes: refine ASC Improvement plan delivery plans in line with strategy updates.</a:t>
                      </a:r>
                    </a:p>
                    <a:p>
                      <a:pPr marL="171450" lvl="0" indent="-171450" algn="l" defTabSz="914400">
                        <a:lnSpc>
                          <a:spcPct val="110000"/>
                        </a:lnSpc>
                        <a:spcBef>
                          <a:spcPts val="0"/>
                        </a:spcBef>
                        <a:spcAft>
                          <a:spcPts val="0"/>
                        </a:spcAft>
                        <a:buFont typeface="Arial" panose="020B0604020202020204" pitchFamily="34" charset="0"/>
                        <a:buChar char="•"/>
                      </a:pPr>
                      <a:r>
                        <a:rPr lang="en-GB" sz="1100" b="0" i="0" u="none" strike="noStrike" noProof="0">
                          <a:solidFill>
                            <a:schemeClr val="tx1"/>
                          </a:solidFill>
                          <a:effectLst/>
                          <a:latin typeface="Arial" panose="020B0604020202020204" pitchFamily="34" charset="0"/>
                          <a:cs typeface="Arial" panose="020B0604020202020204" pitchFamily="34" charset="0"/>
                        </a:rPr>
                        <a:t>Draft and refine communications and engagement approach for mobilising the strategy</a:t>
                      </a: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chemeClr val="tx1"/>
                          </a:solidFill>
                          <a:effectLst/>
                          <a:latin typeface="Arial" panose="020B0604020202020204" pitchFamily="34" charset="0"/>
                          <a:cs typeface="Arial" panose="020B0604020202020204" pitchFamily="34" charset="0"/>
                        </a:rPr>
                        <a:t>Draft strategy communication and engagement (completed Jul 2026)</a:t>
                      </a:r>
                    </a:p>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chemeClr val="tx1"/>
                          </a:solidFill>
                          <a:effectLst/>
                          <a:latin typeface="Arial" panose="020B0604020202020204" pitchFamily="34" charset="0"/>
                          <a:cs typeface="Arial" panose="020B0604020202020204" pitchFamily="34" charset="0"/>
                        </a:rPr>
                        <a:t>Engagement report - Jul 26</a:t>
                      </a:r>
                    </a:p>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chemeClr val="tx1"/>
                          </a:solidFill>
                          <a:effectLst/>
                          <a:latin typeface="Arial" panose="020B0604020202020204" pitchFamily="34" charset="0"/>
                          <a:cs typeface="Arial" panose="020B0604020202020204" pitchFamily="34" charset="0"/>
                        </a:rPr>
                        <a:t>Thematic synthesis session- insights and recommendation – Jul 26</a:t>
                      </a:r>
                    </a:p>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chemeClr val="tx1"/>
                          </a:solidFill>
                          <a:effectLst/>
                          <a:latin typeface="Arial" panose="020B0604020202020204" pitchFamily="34" charset="0"/>
                          <a:cs typeface="Arial" panose="020B0604020202020204" pitchFamily="34" charset="0"/>
                        </a:rPr>
                        <a:t>Refinement of the strategy – Jul 26</a:t>
                      </a:r>
                    </a:p>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chemeClr val="tx1"/>
                          </a:solidFill>
                          <a:effectLst/>
                          <a:latin typeface="Arial" panose="020B0604020202020204" pitchFamily="34" charset="0"/>
                          <a:cs typeface="Arial" panose="020B0604020202020204" pitchFamily="34" charset="0"/>
                        </a:rPr>
                        <a:t>Final strategy at ASC DLT, CLT, Improvement Board – Jul – Aug 26</a:t>
                      </a:r>
                    </a:p>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chemeClr val="tx1"/>
                          </a:solidFill>
                          <a:effectLst/>
                          <a:latin typeface="Arial" panose="020B0604020202020204" pitchFamily="34" charset="0"/>
                          <a:cs typeface="Arial" panose="020B0604020202020204" pitchFamily="34" charset="0"/>
                        </a:rPr>
                        <a:t>Corporate Executive Sign off – Sep 26</a:t>
                      </a:r>
                    </a:p>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chemeClr val="tx1"/>
                          </a:solidFill>
                          <a:effectLst/>
                          <a:latin typeface="Arial" panose="020B0604020202020204" pitchFamily="34" charset="0"/>
                          <a:cs typeface="Arial" panose="020B0604020202020204" pitchFamily="34" charset="0"/>
                        </a:rPr>
                        <a:t>Mobilisation – Autumn 26</a:t>
                      </a: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0491539"/>
                  </a:ext>
                </a:extLst>
              </a:tr>
              <a:tr h="397845">
                <a:tc>
                  <a:txBody>
                    <a:bodyPr/>
                    <a:lstStyle/>
                    <a:p>
                      <a:pPr marL="0" lvl="0" indent="0" algn="l" defTabSz="914400" rtl="0" eaLnBrk="1" latinLnBrk="0" hangingPunct="1">
                        <a:lnSpc>
                          <a:spcPct val="110000"/>
                        </a:lnSpc>
                        <a:spcBef>
                          <a:spcPts val="0"/>
                        </a:spcBef>
                        <a:spcAft>
                          <a:spcPts val="0"/>
                        </a:spcAft>
                        <a:buNone/>
                      </a:pPr>
                      <a:r>
                        <a:rPr lang="en-GB" sz="1100" b="1" i="0" u="none" strike="noStrike" kern="1200">
                          <a:solidFill>
                            <a:schemeClr val="bg1"/>
                          </a:solidFill>
                          <a:effectLst/>
                          <a:latin typeface="Arial" panose="020B0604020202020204" pitchFamily="34" charset="0"/>
                          <a:ea typeface="+mn-ea"/>
                          <a:cs typeface="Arial" panose="020B0604020202020204" pitchFamily="34" charset="0"/>
                        </a:rPr>
                        <a:t>Outcomes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4646"/>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100" b="1" i="0" u="none" strike="noStrike" noProof="0">
                          <a:solidFill>
                            <a:schemeClr val="bg1"/>
                          </a:solidFill>
                          <a:effectLst/>
                          <a:latin typeface="Arial" panose="020B0604020202020204" pitchFamily="34" charset="0"/>
                          <a:cs typeface="Arial" panose="020B0604020202020204" pitchFamily="34" charset="0"/>
                        </a:rPr>
                        <a:t>CQC alignment</a:t>
                      </a: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4646"/>
                    </a:solidFill>
                  </a:tcPr>
                </a:tc>
                <a:extLst>
                  <a:ext uri="{0D108BD9-81ED-4DB2-BD59-A6C34878D82A}">
                    <a16:rowId xmlns:a16="http://schemas.microsoft.com/office/drawing/2014/main" val="2606489161"/>
                  </a:ext>
                </a:extLst>
              </a:tr>
              <a:tr h="1285746">
                <a:tc>
                  <a:txBody>
                    <a:bodyPr/>
                    <a:lstStyle/>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Clear, consistent vision embedded across ASC</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Improved citizen experience and outcomes (independence, wellbeing, choice)</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Stronger Co-production and system partnership working</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Alignment between strategy, delivery and commissioning decisions</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Improved ability to measure outcomes (not just activity)</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Cultural shift towards relational, strengths-based practice</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10000"/>
                        </a:lnSpc>
                        <a:spcBef>
                          <a:spcPts val="0"/>
                        </a:spcBef>
                        <a:spcAft>
                          <a:spcPts val="0"/>
                        </a:spcAft>
                        <a:buClr>
                          <a:srgbClr val="073001"/>
                        </a:buClr>
                        <a:buFont typeface="Arial"/>
                        <a:buNone/>
                      </a:pPr>
                      <a:endParaRPr lang="en-US" sz="11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5" name="Google Shape;470;p82">
            <a:extLst>
              <a:ext uri="{FF2B5EF4-FFF2-40B4-BE49-F238E27FC236}">
                <a16:creationId xmlns:a16="http://schemas.microsoft.com/office/drawing/2014/main" id="{79770DF4-437D-3496-9070-F82E3C8B75A4}"/>
              </a:ext>
            </a:extLst>
          </p:cNvPr>
          <p:cNvSpPr/>
          <p:nvPr/>
        </p:nvSpPr>
        <p:spPr>
          <a:xfrm>
            <a:off x="0" y="231037"/>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5A564EBF-A4EF-9313-F28C-D172DE3D9BE9}"/>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ASC Strategy (1 of 2)</a:t>
            </a:r>
            <a:endParaRPr lang="en-GB" sz="2500" b="1">
              <a:solidFill>
                <a:srgbClr val="464646"/>
              </a:solidFill>
              <a:latin typeface="Georgia" panose="02040502050405020303" pitchFamily="18" charset="0"/>
            </a:endParaRPr>
          </a:p>
        </p:txBody>
      </p:sp>
      <p:sp>
        <p:nvSpPr>
          <p:cNvPr id="7" name="Slide Number Placeholder 6">
            <a:extLst>
              <a:ext uri="{FF2B5EF4-FFF2-40B4-BE49-F238E27FC236}">
                <a16:creationId xmlns:a16="http://schemas.microsoft.com/office/drawing/2014/main" id="{B23BA005-E93F-C33E-8A72-35061B0FDC45}"/>
              </a:ext>
            </a:extLst>
          </p:cNvPr>
          <p:cNvSpPr>
            <a:spLocks noGrp="1"/>
          </p:cNvSpPr>
          <p:nvPr>
            <p:ph type="sldNum" sz="quarter" idx="12"/>
          </p:nvPr>
        </p:nvSpPr>
        <p:spPr/>
        <p:txBody>
          <a:bodyPr/>
          <a:lstStyle/>
          <a:p>
            <a:fld id="{421E6436-FC94-440E-A289-1F38400188C8}" type="slidenum">
              <a:rPr lang="en-GB" smtClean="0"/>
              <a:t>36</a:t>
            </a:fld>
            <a:endParaRPr lang="en-GB"/>
          </a:p>
        </p:txBody>
      </p:sp>
      <p:sp>
        <p:nvSpPr>
          <p:cNvPr id="8" name="TextBox 7">
            <a:extLst>
              <a:ext uri="{FF2B5EF4-FFF2-40B4-BE49-F238E27FC236}">
                <a16:creationId xmlns:a16="http://schemas.microsoft.com/office/drawing/2014/main" id="{100FC9E3-3C97-BA08-11B6-16EE1914C592}"/>
              </a:ext>
            </a:extLst>
          </p:cNvPr>
          <p:cNvSpPr txBox="1"/>
          <p:nvPr/>
        </p:nvSpPr>
        <p:spPr>
          <a:xfrm>
            <a:off x="7345681" y="312926"/>
            <a:ext cx="484632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SROs: Strategic Director ASC &amp; Director Co-production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Tree>
    <p:extLst>
      <p:ext uri="{BB962C8B-B14F-4D97-AF65-F5344CB8AC3E}">
        <p14:creationId xmlns:p14="http://schemas.microsoft.com/office/powerpoint/2010/main" val="4135682249"/>
      </p:ext>
    </p:extLst>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581C4-8F4C-3763-4602-8CC4B7CD11D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82363D0-3EC1-B428-331B-09A23DF0F157}"/>
              </a:ext>
            </a:extLst>
          </p:cNvPr>
          <p:cNvGraphicFramePr>
            <a:graphicFrameLocks noGrp="1"/>
          </p:cNvGraphicFramePr>
          <p:nvPr>
            <p:extLst>
              <p:ext uri="{D42A27DB-BD31-4B8C-83A1-F6EECF244321}">
                <p14:modId xmlns:p14="http://schemas.microsoft.com/office/powerpoint/2010/main" val="3953586203"/>
              </p:ext>
            </p:extLst>
          </p:nvPr>
        </p:nvGraphicFramePr>
        <p:xfrm>
          <a:off x="359030" y="1084700"/>
          <a:ext cx="11605663" cy="5528998"/>
        </p:xfrm>
        <a:graphic>
          <a:graphicData uri="http://schemas.openxmlformats.org/drawingml/2006/table">
            <a:tbl>
              <a:tblPr firstRow="1" bandRow="1">
                <a:tableStyleId>{912C8C85-51F0-491E-9774-3900AFEF0FD7}</a:tableStyleId>
              </a:tblPr>
              <a:tblGrid>
                <a:gridCol w="4635093">
                  <a:extLst>
                    <a:ext uri="{9D8B030D-6E8A-4147-A177-3AD203B41FA5}">
                      <a16:colId xmlns:a16="http://schemas.microsoft.com/office/drawing/2014/main" val="4136463093"/>
                    </a:ext>
                  </a:extLst>
                </a:gridCol>
                <a:gridCol w="6970570">
                  <a:extLst>
                    <a:ext uri="{9D8B030D-6E8A-4147-A177-3AD203B41FA5}">
                      <a16:colId xmlns:a16="http://schemas.microsoft.com/office/drawing/2014/main" val="530489406"/>
                    </a:ext>
                  </a:extLst>
                </a:gridCol>
              </a:tblGrid>
              <a:tr h="466913">
                <a:tc>
                  <a:txBody>
                    <a:bodyPr/>
                    <a:lstStyle/>
                    <a:p>
                      <a:pPr marL="0" lvl="0" indent="0" algn="l" defTabSz="914400" rtl="0" eaLnBrk="1" latinLnBrk="0" hangingPunct="1">
                        <a:lnSpc>
                          <a:spcPct val="110000"/>
                        </a:lnSpc>
                        <a:spcBef>
                          <a:spcPts val="0"/>
                        </a:spcBef>
                        <a:spcAft>
                          <a:spcPts val="0"/>
                        </a:spcAft>
                        <a:buNone/>
                      </a:pPr>
                      <a:r>
                        <a:rPr lang="en-GB" sz="1300" b="1" i="0" u="none" strike="noStrike" kern="1200">
                          <a:solidFill>
                            <a:schemeClr val="bg1"/>
                          </a:solidFill>
                          <a:effectLst/>
                          <a:latin typeface="Arial" panose="020B0604020202020204" pitchFamily="34" charset="0"/>
                          <a:ea typeface="+mn-ea"/>
                          <a:cs typeface="Arial" panose="020B0604020202020204" pitchFamily="34" charset="0"/>
                        </a:rPr>
                        <a:t>Delivery resources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4646"/>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300" b="1" u="none" strike="noStrike" noProof="0">
                          <a:solidFill>
                            <a:schemeClr val="bg1"/>
                          </a:solidFill>
                          <a:effectLst/>
                          <a:latin typeface="Arial" panose="020B0604020202020204" pitchFamily="34" charset="0"/>
                          <a:cs typeface="Arial" panose="020B0604020202020204" pitchFamily="34" charset="0"/>
                        </a:rPr>
                        <a:t>Key risks and mitigations</a:t>
                      </a:r>
                      <a:endParaRPr lang="en-US" sz="1300" b="1" i="0" u="none" strike="noStrike" noProof="0">
                        <a:solidFill>
                          <a:schemeClr val="bg1"/>
                        </a:solidFill>
                        <a:effectLst/>
                        <a:latin typeface="Arial" panose="020B0604020202020204" pitchFamily="34" charset="0"/>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4646"/>
                    </a:solidFill>
                  </a:tcPr>
                </a:tc>
                <a:extLst>
                  <a:ext uri="{0D108BD9-81ED-4DB2-BD59-A6C34878D82A}">
                    <a16:rowId xmlns:a16="http://schemas.microsoft.com/office/drawing/2014/main" val="2606489161"/>
                  </a:ext>
                </a:extLst>
              </a:tr>
              <a:tr h="1421554">
                <a:tc>
                  <a:txBody>
                    <a:bodyPr/>
                    <a:lstStyle/>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SRO - Director</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Delivery Lead </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Strategy Task &amp; Finish Group (comms, engagement, Co-production)</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Change Delivery (project management support)</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Communications and OD leads</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Heads of Service and operational leads</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VCSE, community and system partners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100" b="0" u="none" strike="noStrike" kern="1200" noProof="0">
                          <a:solidFill>
                            <a:schemeClr val="tx2"/>
                          </a:solidFill>
                          <a:effectLst/>
                          <a:latin typeface="Arial" panose="020B0604020202020204" pitchFamily="34" charset="0"/>
                          <a:ea typeface="+mn-ea"/>
                          <a:cs typeface="Arial" panose="020B0604020202020204" pitchFamily="34" charset="0"/>
                        </a:rPr>
                        <a:t>Engagement gaps (seldom-heard groups):→ Targeted outreach via VCSE and community networks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100" b="0" u="none" strike="noStrike" kern="1200" noProof="0">
                          <a:solidFill>
                            <a:schemeClr val="tx2"/>
                          </a:solidFill>
                          <a:effectLst/>
                          <a:latin typeface="Arial" panose="020B0604020202020204" pitchFamily="34" charset="0"/>
                          <a:ea typeface="+mn-ea"/>
                          <a:cs typeface="Arial" panose="020B0604020202020204" pitchFamily="34" charset="0"/>
                        </a:rPr>
                        <a:t>Strategy not translating into delivery:→ Explicit alignment to TOM programmes and governance routes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100" b="0" u="none" strike="noStrike" kern="1200" noProof="0">
                          <a:solidFill>
                            <a:schemeClr val="tx2"/>
                          </a:solidFill>
                          <a:effectLst/>
                          <a:latin typeface="Arial" panose="020B0604020202020204" pitchFamily="34" charset="0"/>
                          <a:ea typeface="+mn-ea"/>
                          <a:cs typeface="Arial" panose="020B0604020202020204" pitchFamily="34" charset="0"/>
                        </a:rPr>
                        <a:t>Capacity constraints:→ </a:t>
                      </a:r>
                      <a:r>
                        <a:rPr lang="en-GB" sz="1100" b="0" u="none" strike="noStrike" kern="1200" noProof="0">
                          <a:solidFill>
                            <a:schemeClr val="tx2"/>
                          </a:solidFill>
                          <a:effectLst/>
                          <a:latin typeface="Arial" panose="020B0604020202020204" pitchFamily="34" charset="0"/>
                          <a:ea typeface="+mn-ea"/>
                          <a:cs typeface="Arial" panose="020B0604020202020204" pitchFamily="34" charset="0"/>
                        </a:rPr>
                        <a:t>Prioritisation</a:t>
                      </a:r>
                      <a:r>
                        <a:rPr lang="en-US" sz="1100" b="0" u="none" strike="noStrike" kern="1200" noProof="0">
                          <a:solidFill>
                            <a:schemeClr val="tx2"/>
                          </a:solidFill>
                          <a:effectLst/>
                          <a:latin typeface="Arial" panose="020B0604020202020204" pitchFamily="34" charset="0"/>
                          <a:ea typeface="+mn-ea"/>
                          <a:cs typeface="Arial" panose="020B0604020202020204" pitchFamily="34" charset="0"/>
                        </a:rPr>
                        <a:t>, T&amp;F approach, escalation through governance</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100" b="0" u="none" strike="noStrike" kern="1200" noProof="0">
                          <a:solidFill>
                            <a:schemeClr val="tx2"/>
                          </a:solidFill>
                          <a:effectLst/>
                          <a:latin typeface="Arial" panose="020B0604020202020204" pitchFamily="34" charset="0"/>
                          <a:ea typeface="+mn-ea"/>
                          <a:cs typeface="Arial" panose="020B0604020202020204" pitchFamily="34" charset="0"/>
                        </a:rPr>
                        <a:t>Unclear or unmeasurable outcomes:→ Align early with Performance &amp; Analytics programme</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100" b="0" u="none" strike="noStrike" kern="1200" noProof="0">
                          <a:solidFill>
                            <a:schemeClr val="tx2"/>
                          </a:solidFill>
                          <a:effectLst/>
                          <a:latin typeface="Arial" panose="020B0604020202020204" pitchFamily="34" charset="0"/>
                          <a:ea typeface="+mn-ea"/>
                          <a:cs typeface="Arial" panose="020B0604020202020204" pitchFamily="34" charset="0"/>
                        </a:rPr>
                        <a:t>Duplication / engagement fatigue:→ Single coordinated engagement and comms plan</a:t>
                      </a: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466913">
                <a:tc>
                  <a:txBody>
                    <a:bodyPr/>
                    <a:lstStyle/>
                    <a:p>
                      <a:pPr marL="0" lvl="0" indent="0" algn="l" defTabSz="914400" rtl="0" eaLnBrk="1" latinLnBrk="0" hangingPunct="1">
                        <a:lnSpc>
                          <a:spcPct val="110000"/>
                        </a:lnSpc>
                        <a:spcBef>
                          <a:spcPts val="0"/>
                        </a:spcBef>
                        <a:spcAft>
                          <a:spcPts val="0"/>
                        </a:spcAft>
                        <a:buNone/>
                      </a:pPr>
                      <a:r>
                        <a:rPr lang="en-GB" sz="1300" b="1" i="0" u="none" strike="noStrike" kern="1200">
                          <a:solidFill>
                            <a:schemeClr val="bg1"/>
                          </a:solidFill>
                          <a:effectLst/>
                          <a:latin typeface="Arial" panose="020B0604020202020204" pitchFamily="34" charset="0"/>
                          <a:ea typeface="+mn-ea"/>
                          <a:cs typeface="Arial" panose="020B0604020202020204" pitchFamily="34" charset="0"/>
                        </a:rPr>
                        <a:t>Key stakeholders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4646"/>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300" b="1" i="0" u="none" strike="noStrike" kern="1200" noProof="0">
                          <a:solidFill>
                            <a:schemeClr val="bg1"/>
                          </a:solidFill>
                          <a:effectLst/>
                          <a:latin typeface="Arial" panose="020B0604020202020204" pitchFamily="34" charset="0"/>
                          <a:ea typeface="+mn-ea"/>
                          <a:cs typeface="Arial" panose="020B0604020202020204" pitchFamily="34" charset="0"/>
                        </a:rPr>
                        <a:t>Key Dependencies/ Interdependencies </a:t>
                      </a: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4646"/>
                    </a:solidFill>
                  </a:tcPr>
                </a:tc>
                <a:extLst>
                  <a:ext uri="{0D108BD9-81ED-4DB2-BD59-A6C34878D82A}">
                    <a16:rowId xmlns:a16="http://schemas.microsoft.com/office/drawing/2014/main" val="863732852"/>
                  </a:ext>
                </a:extLst>
              </a:tr>
              <a:tr h="1496998">
                <a:tc>
                  <a:txBody>
                    <a:bodyPr/>
                    <a:lstStyle/>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ASC Staff and Heads of Service</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Citizens, carers and people drawing on care and support</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VCSE organisations and community partners</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Health partners and wider system</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Communications, OD and workforce leads</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Senior leadership and governance forums (DLT / Improvement Board)</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100" b="0" u="none" strike="noStrike" kern="1200" noProof="0">
                          <a:solidFill>
                            <a:schemeClr val="tx1"/>
                          </a:solidFill>
                          <a:effectLst/>
                          <a:latin typeface="Arial" panose="020B0604020202020204" pitchFamily="34" charset="0"/>
                          <a:ea typeface="+mn-ea"/>
                          <a:cs typeface="Arial" panose="020B0604020202020204" pitchFamily="34" charset="0"/>
                        </a:rPr>
                        <a:t>Performance &amp; Analytics: Outcomes framework and reporting capability</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100" b="0" u="none" strike="noStrike" kern="1200" noProof="0">
                          <a:solidFill>
                            <a:schemeClr val="tx1"/>
                          </a:solidFill>
                          <a:effectLst/>
                          <a:latin typeface="Arial" panose="020B0604020202020204" pitchFamily="34" charset="0"/>
                          <a:ea typeface="+mn-ea"/>
                          <a:cs typeface="Arial" panose="020B0604020202020204" pitchFamily="34" charset="0"/>
                        </a:rPr>
                        <a:t>Structures &amp; Workforce: Embedding Strategy principles into operating model</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100" b="0" u="none" strike="noStrike" kern="1200" noProof="0">
                          <a:solidFill>
                            <a:schemeClr val="tx1"/>
                          </a:solidFill>
                          <a:effectLst/>
                          <a:latin typeface="Arial" panose="020B0604020202020204" pitchFamily="34" charset="0"/>
                          <a:ea typeface="+mn-ea"/>
                          <a:cs typeface="Arial" panose="020B0604020202020204" pitchFamily="34" charset="0"/>
                        </a:rPr>
                        <a:t>Service Development &amp; QA: Defining “what good looks like” in practice</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100" b="0" u="none" strike="noStrike" kern="1200" noProof="0">
                          <a:solidFill>
                            <a:schemeClr val="tx1"/>
                          </a:solidFill>
                          <a:effectLst/>
                          <a:latin typeface="Arial" panose="020B0604020202020204" pitchFamily="34" charset="0"/>
                          <a:ea typeface="+mn-ea"/>
                          <a:cs typeface="Arial" panose="020B0604020202020204" pitchFamily="34" charset="0"/>
                        </a:rPr>
                        <a:t>Commissioning Programmes: Aligning investment and market shaping to Strategy outcomes</a:t>
                      </a: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46379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b="1" i="0" u="none" strike="noStrike" kern="1200">
                          <a:solidFill>
                            <a:schemeClr val="bg1"/>
                          </a:solidFill>
                          <a:effectLst/>
                          <a:latin typeface="Arial" panose="020B0604020202020204" pitchFamily="34" charset="0"/>
                          <a:ea typeface="+mn-ea"/>
                          <a:cs typeface="Arial" panose="020B0604020202020204" pitchFamily="34" charset="0"/>
                        </a:rPr>
                        <a:t>Future phases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64646"/>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121282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chemeClr val="tx1"/>
                          </a:solidFill>
                          <a:effectLst/>
                          <a:latin typeface="Arial" panose="020B0604020202020204" pitchFamily="34" charset="0"/>
                          <a:cs typeface="Arial" panose="020B0604020202020204" pitchFamily="34" charset="0"/>
                        </a:rPr>
                        <a:t>Design Finalisation (Summer 2026):Finalise strategy, outcomes and governance; align to TOM and commissioning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chemeClr val="tx1"/>
                          </a:solidFill>
                          <a:effectLst/>
                          <a:latin typeface="Arial" panose="020B0604020202020204" pitchFamily="34" charset="0"/>
                          <a:cs typeface="Arial" panose="020B0604020202020204" pitchFamily="34" charset="0"/>
                        </a:rPr>
                        <a:t>Mobilisation (Autumn 2026):Embed into delivery plans, launch comms, prioritise early actions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chemeClr val="tx1"/>
                          </a:solidFill>
                          <a:effectLst/>
                          <a:latin typeface="Arial" panose="020B0604020202020204" pitchFamily="34" charset="0"/>
                          <a:cs typeface="Arial" panose="020B0604020202020204" pitchFamily="34" charset="0"/>
                        </a:rPr>
                        <a:t>Implementation (Autumn 2026–2027):Deliver through TOM and commissioning; track progress and refine delivery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chemeClr val="tx1"/>
                          </a:solidFill>
                          <a:effectLst/>
                          <a:latin typeface="Arial" panose="020B0604020202020204" pitchFamily="34" charset="0"/>
                          <a:cs typeface="Arial" panose="020B0604020202020204" pitchFamily="34" charset="0"/>
                        </a:rPr>
                        <a:t>Embedding (2026–2027 ongoing):Build consistent practice, behaviours and culture across ASC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chemeClr val="tx1"/>
                          </a:solidFill>
                          <a:effectLst/>
                          <a:latin typeface="Arial" panose="020B0604020202020204" pitchFamily="34" charset="0"/>
                          <a:cs typeface="Arial" panose="020B0604020202020204" pitchFamily="34" charset="0"/>
                        </a:rPr>
                        <a:t>Benefits &amp; Improvement (2027 onwards):Measure outcomes, use insight to improve, refresh strategy</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8" name="Google Shape;470;p82">
            <a:extLst>
              <a:ext uri="{FF2B5EF4-FFF2-40B4-BE49-F238E27FC236}">
                <a16:creationId xmlns:a16="http://schemas.microsoft.com/office/drawing/2014/main" id="{BFE844FF-7DE5-70D8-F645-D3A7CD4DA88C}"/>
              </a:ext>
            </a:extLst>
          </p:cNvPr>
          <p:cNvSpPr/>
          <p:nvPr/>
        </p:nvSpPr>
        <p:spPr>
          <a:xfrm>
            <a:off x="0" y="231037"/>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9" name="Title 1">
            <a:extLst>
              <a:ext uri="{FF2B5EF4-FFF2-40B4-BE49-F238E27FC236}">
                <a16:creationId xmlns:a16="http://schemas.microsoft.com/office/drawing/2014/main" id="{935BFD4A-47AF-AE95-2922-6720523B4A5D}"/>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ASC Strategy (2 of 2)</a:t>
            </a:r>
            <a:endParaRPr lang="en-GB" sz="2500" b="1">
              <a:solidFill>
                <a:srgbClr val="464646"/>
              </a:solidFill>
              <a:latin typeface="Georgia" panose="02040502050405020303" pitchFamily="18" charset="0"/>
            </a:endParaRPr>
          </a:p>
        </p:txBody>
      </p:sp>
      <p:sp>
        <p:nvSpPr>
          <p:cNvPr id="10" name="TextBox 9">
            <a:extLst>
              <a:ext uri="{FF2B5EF4-FFF2-40B4-BE49-F238E27FC236}">
                <a16:creationId xmlns:a16="http://schemas.microsoft.com/office/drawing/2014/main" id="{7745F268-B350-5FE8-3BA1-D867AE446AA8}"/>
              </a:ext>
            </a:extLst>
          </p:cNvPr>
          <p:cNvSpPr txBox="1"/>
          <p:nvPr/>
        </p:nvSpPr>
        <p:spPr>
          <a:xfrm>
            <a:off x="7345681" y="312926"/>
            <a:ext cx="484632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SROs: Strategic Director ASC &amp; Director Co-production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
        <p:nvSpPr>
          <p:cNvPr id="3" name="Slide Number Placeholder 2">
            <a:extLst>
              <a:ext uri="{FF2B5EF4-FFF2-40B4-BE49-F238E27FC236}">
                <a16:creationId xmlns:a16="http://schemas.microsoft.com/office/drawing/2014/main" id="{B4D30AC0-8C44-82E6-395E-BDED3BB84FC3}"/>
              </a:ext>
            </a:extLst>
          </p:cNvPr>
          <p:cNvSpPr>
            <a:spLocks noGrp="1"/>
          </p:cNvSpPr>
          <p:nvPr>
            <p:ph type="sldNum" sz="quarter" idx="12"/>
          </p:nvPr>
        </p:nvSpPr>
        <p:spPr/>
        <p:txBody>
          <a:bodyPr/>
          <a:lstStyle/>
          <a:p>
            <a:fld id="{421E6436-FC94-440E-A289-1F38400188C8}" type="slidenum">
              <a:rPr lang="en-GB" smtClean="0"/>
              <a:t>37</a:t>
            </a:fld>
            <a:endParaRPr lang="en-GB"/>
          </a:p>
        </p:txBody>
      </p:sp>
    </p:spTree>
    <p:extLst>
      <p:ext uri="{BB962C8B-B14F-4D97-AF65-F5344CB8AC3E}">
        <p14:creationId xmlns:p14="http://schemas.microsoft.com/office/powerpoint/2010/main" val="2823601448"/>
      </p:ext>
    </p:extLst>
  </p:cSld>
  <p:clrMapOvr>
    <a:masterClrMapping/>
  </p:clrMapOvr>
  <p:transition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4F0B9-763E-DE52-145D-22870B162961}"/>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E4677DD-FFEA-1F31-7BD4-18AF1824E907}"/>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graphicFrame>
        <p:nvGraphicFramePr>
          <p:cNvPr id="2" name="Table 1">
            <a:extLst>
              <a:ext uri="{FF2B5EF4-FFF2-40B4-BE49-F238E27FC236}">
                <a16:creationId xmlns:a16="http://schemas.microsoft.com/office/drawing/2014/main" id="{CCB16364-F053-026C-0383-71E6AF48AFC3}"/>
              </a:ext>
            </a:extLst>
          </p:cNvPr>
          <p:cNvGraphicFramePr>
            <a:graphicFrameLocks noGrp="1"/>
          </p:cNvGraphicFramePr>
          <p:nvPr>
            <p:extLst>
              <p:ext uri="{D42A27DB-BD31-4B8C-83A1-F6EECF244321}">
                <p14:modId xmlns:p14="http://schemas.microsoft.com/office/powerpoint/2010/main" val="3247505920"/>
              </p:ext>
            </p:extLst>
          </p:nvPr>
        </p:nvGraphicFramePr>
        <p:xfrm>
          <a:off x="433631" y="1389939"/>
          <a:ext cx="11239987" cy="4948080"/>
        </p:xfrm>
        <a:graphic>
          <a:graphicData uri="http://schemas.openxmlformats.org/drawingml/2006/table">
            <a:tbl>
              <a:tblPr firstRow="1" bandRow="1">
                <a:tableStyleId>{5C22544A-7EE6-4342-B048-85BDC9FD1C3A}</a:tableStyleId>
              </a:tblPr>
              <a:tblGrid>
                <a:gridCol w="2713229">
                  <a:extLst>
                    <a:ext uri="{9D8B030D-6E8A-4147-A177-3AD203B41FA5}">
                      <a16:colId xmlns:a16="http://schemas.microsoft.com/office/drawing/2014/main" val="4135985328"/>
                    </a:ext>
                  </a:extLst>
                </a:gridCol>
                <a:gridCol w="6694114">
                  <a:extLst>
                    <a:ext uri="{9D8B030D-6E8A-4147-A177-3AD203B41FA5}">
                      <a16:colId xmlns:a16="http://schemas.microsoft.com/office/drawing/2014/main" val="936317501"/>
                    </a:ext>
                  </a:extLst>
                </a:gridCol>
                <a:gridCol w="1832644">
                  <a:extLst>
                    <a:ext uri="{9D8B030D-6E8A-4147-A177-3AD203B41FA5}">
                      <a16:colId xmlns:a16="http://schemas.microsoft.com/office/drawing/2014/main" val="2548867031"/>
                    </a:ext>
                  </a:extLst>
                </a:gridCol>
              </a:tblGrid>
              <a:tr h="370840">
                <a:tc>
                  <a:txBody>
                    <a:bodyPr/>
                    <a:lstStyle/>
                    <a:p>
                      <a:r>
                        <a:rPr lang="en-GB" sz="1400">
                          <a:solidFill>
                            <a:srgbClr val="464646"/>
                          </a:solidFill>
                          <a:latin typeface="Arial" panose="020B0604020202020204" pitchFamily="34" charset="0"/>
                          <a:cs typeface="Arial" panose="020B0604020202020204" pitchFamily="34" charset="0"/>
                        </a:rPr>
                        <a:t>Programme</a:t>
                      </a:r>
                    </a:p>
                  </a:txBody>
                  <a:tcPr marL="90000" marR="90000" marT="90000" marB="90000" anchor="ctr">
                    <a:solidFill>
                      <a:srgbClr val="EEC7B0"/>
                    </a:solidFill>
                  </a:tcPr>
                </a:tc>
                <a:tc>
                  <a:txBody>
                    <a:bodyPr/>
                    <a:lstStyle/>
                    <a:p>
                      <a:r>
                        <a:rPr lang="en-GB" sz="1400">
                          <a:solidFill>
                            <a:srgbClr val="464646"/>
                          </a:solidFill>
                          <a:latin typeface="Arial" panose="020B0604020202020204" pitchFamily="34" charset="0"/>
                          <a:cs typeface="Arial" panose="020B0604020202020204" pitchFamily="34" charset="0"/>
                        </a:rPr>
                        <a:t>Purpose</a:t>
                      </a:r>
                    </a:p>
                  </a:txBody>
                  <a:tcPr marL="90000" marR="90000" marT="90000" marB="90000" anchor="ctr">
                    <a:solidFill>
                      <a:srgbClr val="EEC7B0"/>
                    </a:solidFill>
                  </a:tcPr>
                </a:tc>
                <a:tc>
                  <a:txBody>
                    <a:bodyPr/>
                    <a:lstStyle/>
                    <a:p>
                      <a:r>
                        <a:rPr lang="en-GB" sz="1400">
                          <a:solidFill>
                            <a:srgbClr val="464646"/>
                          </a:solidFill>
                          <a:latin typeface="Arial" panose="020B0604020202020204" pitchFamily="34" charset="0"/>
                          <a:cs typeface="Arial" panose="020B0604020202020204" pitchFamily="34" charset="0"/>
                        </a:rPr>
                        <a:t>SRO</a:t>
                      </a:r>
                    </a:p>
                  </a:txBody>
                  <a:tcPr marL="90000" marR="90000" marT="90000" marB="90000" anchor="ctr">
                    <a:solidFill>
                      <a:srgbClr val="EEC7B0"/>
                    </a:solidFill>
                  </a:tcPr>
                </a:tc>
                <a:extLst>
                  <a:ext uri="{0D108BD9-81ED-4DB2-BD59-A6C34878D82A}">
                    <a16:rowId xmlns:a16="http://schemas.microsoft.com/office/drawing/2014/main" val="1255675450"/>
                  </a:ext>
                </a:extLst>
              </a:tr>
              <a:tr h="370840">
                <a:tc>
                  <a:txBody>
                    <a:bodyPr/>
                    <a:lstStyle/>
                    <a:p>
                      <a:r>
                        <a:rPr lang="en-GB" sz="1200">
                          <a:latin typeface="Arial" panose="020B0604020202020204" pitchFamily="34" charset="0"/>
                          <a:cs typeface="Arial" panose="020B0604020202020204" pitchFamily="34" charset="0"/>
                        </a:rPr>
                        <a:t>1.1 Living Well Earlier</a:t>
                      </a:r>
                    </a:p>
                  </a:txBody>
                  <a:tcPr marL="90000" marR="90000" marT="90000" marB="90000" anchor="ctr">
                    <a:solidFill>
                      <a:srgbClr val="EEC7B0">
                        <a:alpha val="7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noProof="0">
                          <a:solidFill>
                            <a:schemeClr val="tx1"/>
                          </a:solidFill>
                          <a:effectLst/>
                          <a:latin typeface="Arial" panose="020B0604020202020204" pitchFamily="34" charset="0"/>
                          <a:cs typeface="Arial" panose="020B0604020202020204" pitchFamily="34" charset="0"/>
                        </a:rPr>
                        <a:t>Shift from reactive, service-led care to a preventative, life-led approach that strengthens community support and reduces reliance on formal services.</a:t>
                      </a:r>
                      <a:endParaRPr lang="en-US" sz="1200" b="0" i="0" u="none" strike="noStrike" noProof="0">
                        <a:solidFill>
                          <a:schemeClr val="tx1"/>
                        </a:solidFill>
                        <a:effectLst/>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a:txBody>
                  <a:tcPr marL="90000" marR="90000" marT="90000" marB="90000" anchor="ctr">
                    <a:solidFill>
                      <a:srgbClr val="EEC7B0">
                        <a:alpha val="70000"/>
                      </a:srgbClr>
                    </a:solidFill>
                  </a:tcPr>
                </a:tc>
                <a:tc>
                  <a:txBody>
                    <a:bodyPr/>
                    <a:lstStyle/>
                    <a:p>
                      <a:r>
                        <a:rPr lang="en-GB" sz="1200">
                          <a:latin typeface="Arial"/>
                          <a:cs typeface="Arial"/>
                        </a:rPr>
                        <a:t>Director Commissioning</a:t>
                      </a:r>
                      <a:endParaRPr lang="en-GB" sz="1200">
                        <a:latin typeface="Arial" panose="020B0604020202020204" pitchFamily="34" charset="0"/>
                        <a:cs typeface="Arial" panose="020B0604020202020204" pitchFamily="34" charset="0"/>
                      </a:endParaRPr>
                    </a:p>
                  </a:txBody>
                  <a:tcPr marL="90000" marR="90000" marT="90000" marB="90000" anchor="ctr">
                    <a:solidFill>
                      <a:srgbClr val="EEC7B0">
                        <a:alpha val="70000"/>
                      </a:srgbClr>
                    </a:solidFill>
                  </a:tcPr>
                </a:tc>
                <a:extLst>
                  <a:ext uri="{0D108BD9-81ED-4DB2-BD59-A6C34878D82A}">
                    <a16:rowId xmlns:a16="http://schemas.microsoft.com/office/drawing/2014/main" val="2904576528"/>
                  </a:ext>
                </a:extLst>
              </a:tr>
              <a:tr h="370840">
                <a:tc>
                  <a:txBody>
                    <a:bodyPr/>
                    <a:lstStyle/>
                    <a:p>
                      <a:r>
                        <a:rPr lang="en-GB" sz="1200">
                          <a:latin typeface="Arial" panose="020B0604020202020204" pitchFamily="34" charset="0"/>
                          <a:cs typeface="Arial" panose="020B0604020202020204" pitchFamily="34" charset="0"/>
                        </a:rPr>
                        <a:t>1.2 Living Well at Home</a:t>
                      </a:r>
                    </a:p>
                  </a:txBody>
                  <a:tcPr marL="90000" marR="90000" marT="90000" marB="90000" anchor="ctr">
                    <a:solidFill>
                      <a:srgbClr val="EEC7B0">
                        <a:alpha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noProof="0">
                          <a:solidFill>
                            <a:schemeClr val="tx1"/>
                          </a:solidFill>
                          <a:effectLst/>
                          <a:latin typeface="Arial" panose="020B0604020202020204" pitchFamily="34" charset="0"/>
                          <a:cs typeface="Arial" panose="020B0604020202020204" pitchFamily="34" charset="0"/>
                        </a:rPr>
                        <a:t>Enable people to live at home with the right support, at the right time, reducing escalation into formal care.</a:t>
                      </a:r>
                      <a:endParaRPr lang="en-US" sz="1200" b="0" i="0" u="none" strike="noStrike" noProof="0">
                        <a:solidFill>
                          <a:schemeClr val="tx1"/>
                        </a:solidFill>
                        <a:effectLst/>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a:txBody>
                  <a:tcPr marL="90000" marR="90000" marT="90000" marB="90000" anchor="ctr">
                    <a:solidFill>
                      <a:srgbClr val="EEC7B0">
                        <a:alpha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a:ea typeface="+mn-ea"/>
                          <a:cs typeface="Arial"/>
                        </a:rPr>
                        <a:t>Director Commissioning</a:t>
                      </a:r>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txBody>
                  <a:tcPr marL="90000" marR="90000" marT="90000" marB="90000" anchor="ctr">
                    <a:solidFill>
                      <a:srgbClr val="EEC7B0">
                        <a:alpha val="40000"/>
                      </a:srgbClr>
                    </a:solidFill>
                  </a:tcPr>
                </a:tc>
                <a:extLst>
                  <a:ext uri="{0D108BD9-81ED-4DB2-BD59-A6C34878D82A}">
                    <a16:rowId xmlns:a16="http://schemas.microsoft.com/office/drawing/2014/main" val="3207732095"/>
                  </a:ext>
                </a:extLst>
              </a:tr>
              <a:tr h="370840">
                <a:tc>
                  <a:txBody>
                    <a:bodyPr/>
                    <a:lstStyle/>
                    <a:p>
                      <a:r>
                        <a:rPr lang="en-GB" sz="1200">
                          <a:latin typeface="Arial" panose="020B0604020202020204" pitchFamily="34" charset="0"/>
                          <a:cs typeface="Arial" panose="020B0604020202020204" pitchFamily="34" charset="0"/>
                        </a:rPr>
                        <a:t>1.3 Living Well with Complex Care Needs</a:t>
                      </a:r>
                    </a:p>
                  </a:txBody>
                  <a:tcPr marL="90000" marR="90000" marT="90000" marB="90000" anchor="ctr">
                    <a:solidFill>
                      <a:srgbClr val="EEC7B0">
                        <a:alpha val="7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noProof="0">
                          <a:solidFill>
                            <a:schemeClr val="tx1"/>
                          </a:solidFill>
                          <a:effectLst/>
                          <a:latin typeface="Arial" panose="020B0604020202020204" pitchFamily="34" charset="0"/>
                          <a:cs typeface="Arial" panose="020B0604020202020204" pitchFamily="34" charset="0"/>
                        </a:rPr>
                        <a:t>Deliver strengths-based, progression and recovery-focused support that improves outcomes and reduces reliance on high-cost care.</a:t>
                      </a:r>
                      <a:endParaRPr lang="en-US" sz="1200" b="0" i="0" u="none" strike="noStrike" noProof="0">
                        <a:solidFill>
                          <a:schemeClr val="tx1"/>
                        </a:solidFill>
                        <a:effectLst/>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a:txBody>
                  <a:tcPr marL="90000" marR="90000" marT="90000" marB="90000" anchor="ctr">
                    <a:solidFill>
                      <a:srgbClr val="EEC7B0">
                        <a:alpha val="7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a:ea typeface="+mn-ea"/>
                          <a:cs typeface="Arial"/>
                        </a:rPr>
                        <a:t>Director Commissioning</a:t>
                      </a:r>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txBody>
                  <a:tcPr marL="90000" marR="90000" marT="90000" marB="90000" anchor="ctr">
                    <a:solidFill>
                      <a:srgbClr val="EEC7B0">
                        <a:alpha val="70000"/>
                      </a:srgbClr>
                    </a:solidFill>
                  </a:tcPr>
                </a:tc>
                <a:extLst>
                  <a:ext uri="{0D108BD9-81ED-4DB2-BD59-A6C34878D82A}">
                    <a16:rowId xmlns:a16="http://schemas.microsoft.com/office/drawing/2014/main" val="798685813"/>
                  </a:ext>
                </a:extLst>
              </a:tr>
              <a:tr h="370840">
                <a:tc>
                  <a:txBody>
                    <a:bodyPr/>
                    <a:lstStyle/>
                    <a:p>
                      <a:r>
                        <a:rPr lang="en-GB" sz="1200">
                          <a:latin typeface="Arial" panose="020B0604020202020204" pitchFamily="34" charset="0"/>
                          <a:cs typeface="Arial" panose="020B0604020202020204" pitchFamily="34" charset="0"/>
                        </a:rPr>
                        <a:t>1.4 Enabling a System That Works</a:t>
                      </a:r>
                    </a:p>
                  </a:txBody>
                  <a:tcPr marL="90000" marR="90000" marT="90000" marB="90000" anchor="ctr">
                    <a:solidFill>
                      <a:srgbClr val="EEC7B0">
                        <a:alpha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noProof="0">
                          <a:solidFill>
                            <a:schemeClr val="tx1"/>
                          </a:solidFill>
                          <a:effectLst/>
                          <a:latin typeface="Arial" panose="020B0604020202020204" pitchFamily="34" charset="0"/>
                          <a:cs typeface="Arial" panose="020B0604020202020204" pitchFamily="34" charset="0"/>
                        </a:rPr>
                        <a:t>Stabilise, sustain and transform the market, enabling better outcomes through stronger commissioning, governance and partnerships.</a:t>
                      </a:r>
                      <a:endParaRPr lang="en-US" sz="1200" b="0" i="0" u="none" strike="noStrike" noProof="0">
                        <a:solidFill>
                          <a:schemeClr val="tx1"/>
                        </a:solidFill>
                        <a:effectLst/>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a:txBody>
                  <a:tcPr marL="90000" marR="90000" marT="90000" marB="90000" anchor="ctr">
                    <a:solidFill>
                      <a:srgbClr val="EEC7B0">
                        <a:alpha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a:ea typeface="+mn-ea"/>
                          <a:cs typeface="Arial"/>
                        </a:rPr>
                        <a:t>Director Commissioning</a:t>
                      </a:r>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txBody>
                  <a:tcPr marL="90000" marR="90000" marT="90000" marB="90000" anchor="ctr">
                    <a:solidFill>
                      <a:srgbClr val="EEC7B0">
                        <a:alpha val="40000"/>
                      </a:srgbClr>
                    </a:solidFill>
                  </a:tcPr>
                </a:tc>
                <a:extLst>
                  <a:ext uri="{0D108BD9-81ED-4DB2-BD59-A6C34878D82A}">
                    <a16:rowId xmlns:a16="http://schemas.microsoft.com/office/drawing/2014/main" val="3762503038"/>
                  </a:ext>
                </a:extLst>
              </a:tr>
              <a:tr h="370840">
                <a:tc>
                  <a:txBody>
                    <a:bodyPr/>
                    <a:lstStyle/>
                    <a:p>
                      <a:r>
                        <a:rPr lang="en-GB" sz="1200" b="0">
                          <a:latin typeface="Arial" panose="020B0604020202020204" pitchFamily="34" charset="0"/>
                          <a:cs typeface="Arial" panose="020B0604020202020204" pitchFamily="34" charset="0"/>
                        </a:rPr>
                        <a:t>1.5 Practice Improvement and Workforce Development</a:t>
                      </a:r>
                    </a:p>
                  </a:txBody>
                  <a:tcPr marL="90000" marR="90000" marT="90000" marB="90000" anchor="ctr">
                    <a:solidFill>
                      <a:srgbClr val="EEC7B0">
                        <a:alpha val="7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noProof="0">
                          <a:solidFill>
                            <a:schemeClr val="tx1"/>
                          </a:solidFill>
                          <a:effectLst/>
                          <a:latin typeface="Arial" panose="020B0604020202020204" pitchFamily="34" charset="0"/>
                          <a:cs typeface="Arial" panose="020B0604020202020204" pitchFamily="34" charset="0"/>
                        </a:rPr>
                        <a:t>To ensure continuous improvement and consistent quality in Adult Social Care, so people receive better support through an embedded culture of learning and accountability, also ensuring that core systems, processes and tools are designed around practice that support high-quality care and decision-making.</a:t>
                      </a:r>
                      <a:endParaRPr lang="en-GB" sz="1200" b="0">
                        <a:solidFill>
                          <a:schemeClr val="tx1"/>
                        </a:solidFill>
                        <a:latin typeface="Arial" panose="020B0604020202020204" pitchFamily="34" charset="0"/>
                        <a:cs typeface="Arial" panose="020B0604020202020204" pitchFamily="34" charset="0"/>
                      </a:endParaRPr>
                    </a:p>
                  </a:txBody>
                  <a:tcPr marL="90000" marR="90000" marT="90000" marB="90000" anchor="ctr">
                    <a:solidFill>
                      <a:srgbClr val="EEC7B0">
                        <a:alpha val="70000"/>
                      </a:srgbClr>
                    </a:solidFill>
                  </a:tcPr>
                </a:tc>
                <a:tc>
                  <a:txBody>
                    <a:bodyPr/>
                    <a:lstStyle/>
                    <a:p>
                      <a:r>
                        <a:rPr lang="en-GB" sz="1200">
                          <a:solidFill>
                            <a:schemeClr val="tx1"/>
                          </a:solidFill>
                          <a:latin typeface="Arial" panose="020B0604020202020204" pitchFamily="34" charset="0"/>
                          <a:cs typeface="Arial" panose="020B0604020202020204" pitchFamily="34" charset="0"/>
                        </a:rPr>
                        <a:t>Director Service Development</a:t>
                      </a:r>
                    </a:p>
                  </a:txBody>
                  <a:tcPr marL="90000" marR="90000" marT="90000" marB="90000" anchor="ctr">
                    <a:solidFill>
                      <a:srgbClr val="EEC7B0">
                        <a:alpha val="70000"/>
                      </a:srgbClr>
                    </a:solidFill>
                  </a:tcPr>
                </a:tc>
                <a:extLst>
                  <a:ext uri="{0D108BD9-81ED-4DB2-BD59-A6C34878D82A}">
                    <a16:rowId xmlns:a16="http://schemas.microsoft.com/office/drawing/2014/main" val="1777014955"/>
                  </a:ext>
                </a:extLst>
              </a:tr>
              <a:tr h="370840">
                <a:tc>
                  <a:txBody>
                    <a:bodyPr/>
                    <a:lstStyle/>
                    <a:p>
                      <a:r>
                        <a:rPr lang="en-GB" sz="1200">
                          <a:latin typeface="Arial" panose="020B0604020202020204" pitchFamily="34" charset="0"/>
                          <a:cs typeface="Arial" panose="020B0604020202020204" pitchFamily="34" charset="0"/>
                        </a:rPr>
                        <a:t>1.6 ASC Operational Services Redesign</a:t>
                      </a:r>
                    </a:p>
                  </a:txBody>
                  <a:tcPr marL="90000" marR="90000" marT="90000" marB="90000" anchor="ctr">
                    <a:solidFill>
                      <a:srgbClr val="EEC7B0">
                        <a:alpha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noProof="0">
                          <a:solidFill>
                            <a:schemeClr val="tx1"/>
                          </a:solidFill>
                          <a:effectLst/>
                          <a:latin typeface="Arial" panose="020B0604020202020204" pitchFamily="34" charset="0"/>
                          <a:cs typeface="Arial" panose="020B0604020202020204" pitchFamily="34" charset="0"/>
                        </a:rPr>
                        <a:t>Design and implement a refreshed end to end customer journey in ASC to promote early intervention and prevention, stream-lined efficient processes, improved flow, and better outcomes for people.</a:t>
                      </a: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90000" marR="90000" marT="90000" marB="90000" anchor="ctr">
                    <a:solidFill>
                      <a:srgbClr val="EEC7B0">
                        <a:alpha val="40000"/>
                      </a:srgbClr>
                    </a:solidFill>
                  </a:tcPr>
                </a:tc>
                <a:tc>
                  <a:txBody>
                    <a:bodyPr/>
                    <a:lstStyle/>
                    <a:p>
                      <a:r>
                        <a:rPr lang="en-GB" sz="1200">
                          <a:solidFill>
                            <a:schemeClr val="tx1"/>
                          </a:solidFill>
                          <a:latin typeface="Arial" panose="020B0604020202020204" pitchFamily="34" charset="0"/>
                          <a:cs typeface="Arial" panose="020B0604020202020204" pitchFamily="34" charset="0"/>
                        </a:rPr>
                        <a:t>Director Service Development</a:t>
                      </a:r>
                    </a:p>
                  </a:txBody>
                  <a:tcPr marL="90000" marR="90000" marT="90000" marB="90000" anchor="ctr">
                    <a:solidFill>
                      <a:srgbClr val="EEC7B0">
                        <a:alpha val="40000"/>
                      </a:srgbClr>
                    </a:solidFill>
                  </a:tcPr>
                </a:tc>
                <a:extLst>
                  <a:ext uri="{0D108BD9-81ED-4DB2-BD59-A6C34878D82A}">
                    <a16:rowId xmlns:a16="http://schemas.microsoft.com/office/drawing/2014/main" val="2370405178"/>
                  </a:ext>
                </a:extLst>
              </a:tr>
            </a:tbl>
          </a:graphicData>
        </a:graphic>
      </p:graphicFrame>
      <p:sp>
        <p:nvSpPr>
          <p:cNvPr id="5" name="Google Shape;470;p82">
            <a:extLst>
              <a:ext uri="{FF2B5EF4-FFF2-40B4-BE49-F238E27FC236}">
                <a16:creationId xmlns:a16="http://schemas.microsoft.com/office/drawing/2014/main" id="{A3F1DC6A-0461-BD07-C561-F86392C13143}"/>
              </a:ext>
            </a:extLst>
          </p:cNvPr>
          <p:cNvSpPr/>
          <p:nvPr/>
        </p:nvSpPr>
        <p:spPr>
          <a:xfrm>
            <a:off x="0" y="231037"/>
            <a:ext cx="12192000" cy="628000"/>
          </a:xfrm>
          <a:prstGeom prst="rect">
            <a:avLst/>
          </a:prstGeom>
          <a:solidFill>
            <a:srgbClr val="EEC7B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CF36A2AF-3AD4-BD8D-2D63-3DEA6316EACA}"/>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Workstream 1 overview: Improving Outcomes for People</a:t>
            </a:r>
            <a:endParaRPr lang="en-GB" sz="2500" b="1">
              <a:solidFill>
                <a:srgbClr val="464646"/>
              </a:solidFill>
              <a:latin typeface="Georgia" panose="02040502050405020303" pitchFamily="18" charset="0"/>
            </a:endParaRPr>
          </a:p>
        </p:txBody>
      </p:sp>
      <p:grpSp>
        <p:nvGrpSpPr>
          <p:cNvPr id="10" name="Group 9">
            <a:extLst>
              <a:ext uri="{FF2B5EF4-FFF2-40B4-BE49-F238E27FC236}">
                <a16:creationId xmlns:a16="http://schemas.microsoft.com/office/drawing/2014/main" id="{C422BCE0-8646-E956-178C-18A3EF956F27}"/>
              </a:ext>
            </a:extLst>
          </p:cNvPr>
          <p:cNvGrpSpPr/>
          <p:nvPr/>
        </p:nvGrpSpPr>
        <p:grpSpPr>
          <a:xfrm>
            <a:off x="10295393" y="-3967"/>
            <a:ext cx="1378226" cy="1047896"/>
            <a:chOff x="10295393" y="-3967"/>
            <a:chExt cx="1378226" cy="1047896"/>
          </a:xfrm>
        </p:grpSpPr>
        <p:sp>
          <p:nvSpPr>
            <p:cNvPr id="8" name="Parallelogram 7">
              <a:extLst>
                <a:ext uri="{FF2B5EF4-FFF2-40B4-BE49-F238E27FC236}">
                  <a16:creationId xmlns:a16="http://schemas.microsoft.com/office/drawing/2014/main" id="{B458E8C0-1579-3609-1AE3-EAB6439A2364}"/>
                </a:ext>
              </a:extLst>
            </p:cNvPr>
            <p:cNvSpPr/>
            <p:nvPr/>
          </p:nvSpPr>
          <p:spPr>
            <a:xfrm flipH="1">
              <a:off x="10295393" y="-3967"/>
              <a:ext cx="1378226" cy="1047896"/>
            </a:xfrm>
            <a:prstGeom prst="parallelogram">
              <a:avLst/>
            </a:prstGeom>
            <a:solidFill>
              <a:srgbClr val="F6C5A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descr="Group success outline">
              <a:extLst>
                <a:ext uri="{FF2B5EF4-FFF2-40B4-BE49-F238E27FC236}">
                  <a16:creationId xmlns:a16="http://schemas.microsoft.com/office/drawing/2014/main" id="{E7C36E1F-E802-369A-06E4-64F0C2F27C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7590" y="224756"/>
              <a:ext cx="673832" cy="673832"/>
            </a:xfrm>
            <a:prstGeom prst="rect">
              <a:avLst/>
            </a:prstGeom>
          </p:spPr>
        </p:pic>
      </p:grpSp>
    </p:spTree>
    <p:extLst>
      <p:ext uri="{BB962C8B-B14F-4D97-AF65-F5344CB8AC3E}">
        <p14:creationId xmlns:p14="http://schemas.microsoft.com/office/powerpoint/2010/main" val="471757167"/>
      </p:ext>
    </p:extLst>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62F1B-25BB-B790-A96E-C8BBB943212E}"/>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EA5E4DD-717A-F5A1-6938-6C61CCC30B68}"/>
              </a:ext>
            </a:extLst>
          </p:cNvPr>
          <p:cNvGraphicFramePr>
            <a:graphicFrameLocks noGrp="1"/>
          </p:cNvGraphicFramePr>
          <p:nvPr>
            <p:extLst>
              <p:ext uri="{D42A27DB-BD31-4B8C-83A1-F6EECF244321}">
                <p14:modId xmlns:p14="http://schemas.microsoft.com/office/powerpoint/2010/main" val="356866686"/>
              </p:ext>
            </p:extLst>
          </p:nvPr>
        </p:nvGraphicFramePr>
        <p:xfrm>
          <a:off x="361395" y="1158237"/>
          <a:ext cx="11469607" cy="5649208"/>
        </p:xfrm>
        <a:graphic>
          <a:graphicData uri="http://schemas.openxmlformats.org/drawingml/2006/table">
            <a:tbl>
              <a:tblPr firstRow="1" bandRow="1">
                <a:tableStyleId>{912C8C85-51F0-491E-9774-3900AFEF0FD7}</a:tableStyleId>
              </a:tblPr>
              <a:tblGrid>
                <a:gridCol w="5885577">
                  <a:extLst>
                    <a:ext uri="{9D8B030D-6E8A-4147-A177-3AD203B41FA5}">
                      <a16:colId xmlns:a16="http://schemas.microsoft.com/office/drawing/2014/main" val="4136463093"/>
                    </a:ext>
                  </a:extLst>
                </a:gridCol>
                <a:gridCol w="2792015">
                  <a:extLst>
                    <a:ext uri="{9D8B030D-6E8A-4147-A177-3AD203B41FA5}">
                      <a16:colId xmlns:a16="http://schemas.microsoft.com/office/drawing/2014/main" val="530489406"/>
                    </a:ext>
                  </a:extLst>
                </a:gridCol>
                <a:gridCol w="2792015">
                  <a:extLst>
                    <a:ext uri="{9D8B030D-6E8A-4147-A177-3AD203B41FA5}">
                      <a16:colId xmlns:a16="http://schemas.microsoft.com/office/drawing/2014/main" val="3705037092"/>
                    </a:ext>
                  </a:extLst>
                </a:gridCol>
              </a:tblGrid>
              <a:tr h="3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Scope</a:t>
                      </a:r>
                      <a:endParaRPr lang="en-US" sz="1200" b="1" i="0" u="none" strike="noStrike" noProof="0">
                        <a:solidFill>
                          <a:srgbClr val="464646"/>
                        </a:solidFill>
                        <a:effectLst/>
                        <a:latin typeface="Arial"/>
                        <a:cs typeface="Arial"/>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noProof="0">
                        <a:solidFill>
                          <a:srgbClr val="464646"/>
                        </a:solidFill>
                        <a:effectLst/>
                        <a:latin typeface="Arial"/>
                        <a:cs typeface="Arial"/>
                      </a:endParaRPr>
                    </a:p>
                  </a:txBody>
                  <a:tcPr marL="180000" marR="121920" marT="72000" marB="108000" anchor="ctr">
                    <a:lnL w="12700">
                      <a:solidFill>
                        <a:schemeClr val="tx1"/>
                      </a:solidFill>
                    </a:lnL>
                    <a:lnR w="12700">
                      <a:solidFill>
                        <a:schemeClr val="tx1"/>
                      </a:solidFill>
                    </a:lnR>
                    <a:lnT w="12700">
                      <a:solidFill>
                        <a:schemeClr val="tx1"/>
                      </a:solidFill>
                    </a:lnT>
                    <a:lnB w="12700">
                      <a:solidFill>
                        <a:schemeClr val="tx1"/>
                      </a:solidFill>
                    </a:lnB>
                    <a:solidFill>
                      <a:srgbClr val="EEC7B0"/>
                    </a:solidFill>
                  </a:tcPr>
                </a:tc>
                <a:extLst>
                  <a:ext uri="{0D108BD9-81ED-4DB2-BD59-A6C34878D82A}">
                    <a16:rowId xmlns:a16="http://schemas.microsoft.com/office/drawing/2014/main" val="2948389664"/>
                  </a:ext>
                </a:extLst>
              </a:tr>
              <a:tr h="7319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noProof="0">
                          <a:solidFill>
                            <a:schemeClr val="tx1"/>
                          </a:solidFill>
                          <a:effectLst/>
                          <a:latin typeface="Arial" panose="020B0604020202020204" pitchFamily="34" charset="0"/>
                          <a:cs typeface="Arial" panose="020B0604020202020204" pitchFamily="34" charset="0"/>
                        </a:rPr>
                        <a:t>Shift from reactive, service-led care to a preventative, life-led approach that strengthens community support and reduces reliance on formal services.</a:t>
                      </a:r>
                      <a:endParaRPr lang="en-US" sz="1200" b="1"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marL="171450" lvl="0" indent="-171450" algn="l" fontAlgn="t">
                        <a:lnSpc>
                          <a:spcPct val="100000"/>
                        </a:lnSpc>
                        <a:buFont typeface="Arial" panose="020B0604020202020204" pitchFamily="34" charset="0"/>
                        <a:buChar char="•"/>
                      </a:pPr>
                      <a:r>
                        <a:rPr lang="en-GB" sz="1200" b="0" i="0" u="none" strike="noStrike" kern="1200">
                          <a:solidFill>
                            <a:schemeClr val="tx1"/>
                          </a:solidFill>
                          <a:effectLst/>
                          <a:latin typeface="Arial"/>
                          <a:ea typeface="+mn-ea"/>
                          <a:cs typeface="Arial"/>
                        </a:rPr>
                        <a:t>Transform day services into flexible, preventative pathways that build independence</a:t>
                      </a:r>
                    </a:p>
                    <a:p>
                      <a:pPr marL="171450" lvl="0" indent="-171450" algn="l">
                        <a:lnSpc>
                          <a:spcPct val="100000"/>
                        </a:lnSpc>
                        <a:buFont typeface="Arial" panose="020B0604020202020204" pitchFamily="34" charset="0"/>
                        <a:buChar char="•"/>
                      </a:pPr>
                      <a:r>
                        <a:rPr lang="en-GB" sz="1200" b="0" i="0" u="none" strike="noStrike" kern="1200" baseline="0" noProof="0">
                          <a:solidFill>
                            <a:srgbClr val="000000"/>
                          </a:solidFill>
                          <a:effectLst/>
                          <a:latin typeface="Arial"/>
                          <a:ea typeface="+mn-ea"/>
                          <a:cs typeface="Arial"/>
                        </a:rPr>
                        <a:t>Expand Direct Payments to increase choice and control, underpinned by strong governance</a:t>
                      </a:r>
                    </a:p>
                    <a:p>
                      <a:pPr marL="171450" lvl="0" indent="-171450" algn="l">
                        <a:lnSpc>
                          <a:spcPct val="100000"/>
                        </a:lnSpc>
                        <a:buFont typeface="Arial" panose="020B0604020202020204" pitchFamily="34" charset="0"/>
                        <a:buChar char="•"/>
                      </a:pPr>
                      <a:r>
                        <a:rPr lang="en-GB" sz="1200" b="0" i="0" u="none" strike="noStrike" kern="1200" baseline="0" noProof="0">
                          <a:solidFill>
                            <a:srgbClr val="000000"/>
                          </a:solidFill>
                          <a:effectLst/>
                          <a:latin typeface="Arial"/>
                          <a:ea typeface="+mn-ea"/>
                          <a:cs typeface="Arial"/>
                        </a:rPr>
                        <a:t>Deliver proactive, co-produced carer support and flexible respite through VCSE and digital solutions</a:t>
                      </a:r>
                    </a:p>
                    <a:p>
                      <a:pPr marL="171450" lvl="0" indent="-171450" algn="l">
                        <a:lnSpc>
                          <a:spcPct val="100000"/>
                        </a:lnSpc>
                        <a:buFont typeface="Arial" panose="020B0604020202020204" pitchFamily="34" charset="0"/>
                        <a:buChar char="•"/>
                      </a:pPr>
                      <a:r>
                        <a:rPr lang="en-GB" sz="1200" b="0" i="0" u="none" strike="noStrike" kern="1200" baseline="0" noProof="0">
                          <a:solidFill>
                            <a:srgbClr val="000000"/>
                          </a:solidFill>
                          <a:effectLst/>
                          <a:latin typeface="Arial"/>
                          <a:ea typeface="+mn-ea"/>
                          <a:cs typeface="Arial"/>
                        </a:rPr>
                        <a:t>Redesign the Information &amp; Advice front door to enable early triage, digital access, and community navigation</a:t>
                      </a:r>
                    </a:p>
                    <a:p>
                      <a:pPr marL="171450" lvl="0" indent="-171450" algn="l">
                        <a:lnSpc>
                          <a:spcPct val="100000"/>
                        </a:lnSpc>
                        <a:buFont typeface="Arial" panose="020B0604020202020204" pitchFamily="34" charset="0"/>
                        <a:buChar char="•"/>
                      </a:pPr>
                      <a:r>
                        <a:rPr lang="en-GB" sz="1200" b="0" i="0" u="none" strike="noStrike" kern="1200" baseline="0" noProof="0">
                          <a:solidFill>
                            <a:srgbClr val="000000"/>
                          </a:solidFill>
                          <a:effectLst/>
                          <a:latin typeface="Arial"/>
                          <a:ea typeface="+mn-ea"/>
                          <a:cs typeface="Arial"/>
                        </a:rPr>
                        <a:t>Strengthen partnership working and commissioning through shared data and system collaboration</a:t>
                      </a:r>
                    </a:p>
                    <a:p>
                      <a:pPr marL="171450" lvl="0" indent="-171450">
                        <a:lnSpc>
                          <a:spcPct val="100000"/>
                        </a:lnSpc>
                        <a:buFont typeface="Arial" panose="020B0604020202020204" pitchFamily="34" charset="0"/>
                        <a:buChar char="•"/>
                      </a:pPr>
                      <a:r>
                        <a:rPr lang="en-GB" sz="1200" b="0" i="0" u="none" strike="noStrike" kern="1200" baseline="0" noProof="0">
                          <a:solidFill>
                            <a:srgbClr val="000000"/>
                          </a:solidFill>
                          <a:effectLst/>
                          <a:latin typeface="Arial"/>
                          <a:ea typeface="+mn-ea"/>
                          <a:cs typeface="Arial"/>
                        </a:rPr>
                        <a:t>Build neighbourhood-based, asset-driven support to improve access to prevention and reduce demand</a:t>
                      </a: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171450" lvl="0" indent="-171450">
                        <a:lnSpc>
                          <a:spcPct val="100000"/>
                        </a:lnSpc>
                        <a:buFont typeface="Arial" panose="020B0604020202020204" pitchFamily="34" charset="0"/>
                        <a:buChar char="•"/>
                      </a:pPr>
                      <a:endParaRPr lang="en-GB"/>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084726230"/>
                  </a:ext>
                </a:extLst>
              </a:tr>
              <a:tr h="3559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noProof="0">
                          <a:solidFill>
                            <a:srgbClr val="464646"/>
                          </a:solidFill>
                          <a:effectLst/>
                          <a:latin typeface="Arial" panose="020B0604020202020204" pitchFamily="34" charset="0"/>
                          <a:ea typeface="+mn-ea"/>
                          <a:cs typeface="Arial" panose="020B0604020202020204" pitchFamily="34" charset="0"/>
                        </a:rPr>
                        <a:t>Current phase: Key activities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Deliverables and Milestones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u="none" strike="noStrike" kern="1200">
                        <a:solidFill>
                          <a:srgbClr val="464646"/>
                        </a:solidFill>
                        <a:effectLst/>
                        <a:latin typeface="Arial" panose="020B0604020202020204" pitchFamily="34" charset="0"/>
                        <a:ea typeface="+mn-ea"/>
                        <a:cs typeface="Arial" panose="020B0604020202020204" pitchFamily="34" charset="0"/>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rgbClr val="EEC7B0"/>
                    </a:solidFill>
                  </a:tcPr>
                </a:tc>
                <a:extLst>
                  <a:ext uri="{0D108BD9-81ED-4DB2-BD59-A6C34878D82A}">
                    <a16:rowId xmlns:a16="http://schemas.microsoft.com/office/drawing/2014/main" val="1007055473"/>
                  </a:ext>
                </a:extLst>
              </a:tr>
              <a:tr h="931463">
                <a:tc>
                  <a:txBody>
                    <a:bodyPr/>
                    <a:lstStyle/>
                    <a:p>
                      <a:pPr marL="171450" lvl="0" indent="-171450" algn="l">
                        <a:lnSpc>
                          <a:spcPct val="100000"/>
                        </a:lnSpc>
                        <a:buFont typeface="Arial" panose="020B0604020202020204" pitchFamily="34" charset="0"/>
                        <a:buChar char="•"/>
                      </a:pPr>
                      <a:r>
                        <a:rPr lang="en-GB" sz="1200" b="0" i="0" u="none" strike="noStrike" noProof="0">
                          <a:solidFill>
                            <a:schemeClr val="tx1"/>
                          </a:solidFill>
                          <a:effectLst/>
                          <a:latin typeface="Arial"/>
                          <a:cs typeface="Arial"/>
                        </a:rPr>
                        <a:t>Data &amp; discovery: analyse demand, cost, and lived experience insight</a:t>
                      </a:r>
                    </a:p>
                    <a:p>
                      <a:pPr marL="171450" lvl="0" indent="-171450" algn="l">
                        <a:lnSpc>
                          <a:spcPct val="100000"/>
                        </a:lnSpc>
                        <a:spcBef>
                          <a:spcPts val="0"/>
                        </a:spcBef>
                        <a:spcAft>
                          <a:spcPts val="0"/>
                        </a:spcAft>
                        <a:buFont typeface="Arial" panose="020B0604020202020204" pitchFamily="34" charset="0"/>
                        <a:buChar char="•"/>
                      </a:pPr>
                      <a:r>
                        <a:rPr lang="en-GB" sz="1200" b="0" i="0" u="none" strike="noStrike" baseline="0" noProof="0">
                          <a:solidFill>
                            <a:srgbClr val="000000"/>
                          </a:solidFill>
                          <a:effectLst/>
                          <a:latin typeface="Arial"/>
                          <a:cs typeface="Arial"/>
                        </a:rPr>
                        <a:t>Develop a data-led Prevention Framework aligned to neighbourhood health, targeting need and integrating system partners</a:t>
                      </a:r>
                    </a:p>
                    <a:p>
                      <a:pPr marL="171450" lvl="0" indent="-171450" algn="l">
                        <a:lnSpc>
                          <a:spcPct val="100000"/>
                        </a:lnSpc>
                        <a:spcBef>
                          <a:spcPts val="0"/>
                        </a:spcBef>
                        <a:spcAft>
                          <a:spcPts val="0"/>
                        </a:spcAft>
                        <a:buFont typeface="Arial" panose="020B0604020202020204" pitchFamily="34" charset="0"/>
                        <a:buChar char="•"/>
                      </a:pPr>
                      <a:r>
                        <a:rPr lang="en-GB" sz="1200" b="0" i="0" u="none" strike="noStrike" baseline="0" noProof="0">
                          <a:solidFill>
                            <a:srgbClr val="000000"/>
                          </a:solidFill>
                          <a:effectLst/>
                          <a:latin typeface="Arial"/>
                          <a:cs typeface="Arial"/>
                        </a:rPr>
                        <a:t>Define commissioning intentions and business cases for preventative pathways</a:t>
                      </a:r>
                    </a:p>
                    <a:p>
                      <a:pPr marL="171450" lvl="0" indent="-171450" algn="l">
                        <a:lnSpc>
                          <a:spcPct val="100000"/>
                        </a:lnSpc>
                        <a:spcBef>
                          <a:spcPts val="0"/>
                        </a:spcBef>
                        <a:spcAft>
                          <a:spcPts val="0"/>
                        </a:spcAft>
                        <a:buFont typeface="Arial" panose="020B0604020202020204" pitchFamily="34" charset="0"/>
                        <a:buChar char="•"/>
                      </a:pPr>
                      <a:r>
                        <a:rPr lang="en-GB" sz="1200" b="0" i="0" u="none" strike="noStrike" baseline="0" noProof="0">
                          <a:solidFill>
                            <a:srgbClr val="000000"/>
                          </a:solidFill>
                          <a:effectLst/>
                          <a:latin typeface="Arial"/>
                          <a:cs typeface="Arial"/>
                        </a:rPr>
                        <a:t>Co-produce community-based pathways and VCSE network model</a:t>
                      </a:r>
                    </a:p>
                    <a:p>
                      <a:pPr marL="171450" lvl="0" indent="-171450" algn="l">
                        <a:lnSpc>
                          <a:spcPct val="100000"/>
                        </a:lnSpc>
                        <a:spcBef>
                          <a:spcPts val="0"/>
                        </a:spcBef>
                        <a:spcAft>
                          <a:spcPts val="0"/>
                        </a:spcAft>
                        <a:buFont typeface="Arial" panose="020B0604020202020204" pitchFamily="34" charset="0"/>
                        <a:buChar char="•"/>
                      </a:pPr>
                      <a:r>
                        <a:rPr lang="en-GB" sz="1200" b="0" i="0" u="none" strike="noStrike" baseline="0" noProof="0">
                          <a:solidFill>
                            <a:srgbClr val="000000"/>
                          </a:solidFill>
                          <a:effectLst/>
                          <a:latin typeface="Arial"/>
                          <a:cs typeface="Arial"/>
                        </a:rPr>
                        <a:t>Mobilise early help pathways and delivery plans and identify opportunities for alignment to Neighbourhood Health plans</a:t>
                      </a:r>
                      <a:endParaRPr lang="en-GB"/>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marL="171450" lvl="0" indent="-171450" algn="l" defTabSz="914400">
                        <a:lnSpc>
                          <a:spcPct val="10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Prevention &amp; Early Help commissioning framework – June 2027</a:t>
                      </a:r>
                    </a:p>
                    <a:p>
                      <a:pPr marL="171450" lvl="0" indent="-171450" algn="l" defTabSz="914400">
                        <a:lnSpc>
                          <a:spcPct val="10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VCSE partnership and neighbourhood model – August – December 2026</a:t>
                      </a:r>
                    </a:p>
                    <a:p>
                      <a:pPr marL="171450" lvl="0" indent="-171450" algn="l" defTabSz="914400">
                        <a:lnSpc>
                          <a:spcPct val="10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Digital Information &amp; Advice front door and TEC-enabled approach – August – December 2026</a:t>
                      </a:r>
                    </a:p>
                    <a:p>
                      <a:pPr marL="171450" lvl="0" indent="-171450" algn="l" defTabSz="914400">
                        <a:lnSpc>
                          <a:spcPct val="10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Business cases and implementation plan – August 2026)</a:t>
                      </a: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171450" lvl="0" indent="-171450" algn="l" defTabSz="914400">
                        <a:lnSpc>
                          <a:spcPct val="100000"/>
                        </a:lnSpc>
                        <a:spcBef>
                          <a:spcPts val="0"/>
                        </a:spcBef>
                        <a:spcAft>
                          <a:spcPts val="0"/>
                        </a:spcAft>
                        <a:buFont typeface="Arial" panose="020B0604020202020204" pitchFamily="34" charset="0"/>
                        <a:buChar char="•"/>
                      </a:pP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80491539"/>
                  </a:ext>
                </a:extLst>
              </a:tr>
              <a:tr h="306400">
                <a:tc>
                  <a:txBody>
                    <a:bodyPr/>
                    <a:lstStyle/>
                    <a:p>
                      <a:pPr marL="0" lvl="0" indent="0" algn="l" defTabSz="914400" rtl="0" eaLnBrk="1" latinLnBrk="0" hangingPunct="1">
                        <a:lnSpc>
                          <a:spcPct val="10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Outcomes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gridSpan="2">
                  <a:txBody>
                    <a:bodyPr/>
                    <a:lstStyle/>
                    <a:p>
                      <a:pPr marL="0" marR="0" lvl="0" indent="0" algn="l" defTabSz="914400" rtl="0" eaLnBrk="1" fontAlgn="auto" latinLnBrk="0" hangingPunct="1">
                        <a:lnSpc>
                          <a:spcPct val="100000"/>
                        </a:lnSpc>
                        <a:spcBef>
                          <a:spcPts val="0"/>
                        </a:spcBef>
                        <a:spcAft>
                          <a:spcPts val="0"/>
                        </a:spcAft>
                        <a:buClr>
                          <a:srgbClr val="073001"/>
                        </a:buClr>
                        <a:buSzTx/>
                        <a:buFont typeface="Arial"/>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hMerge="1">
                  <a:txBody>
                    <a:bodyPr/>
                    <a:lstStyle/>
                    <a:p>
                      <a:pPr marL="0" marR="0" lvl="0" indent="0" algn="l" defTabSz="914400" rtl="0" eaLnBrk="1" fontAlgn="auto" latinLnBrk="0" hangingPunct="1">
                        <a:lnSpc>
                          <a:spcPct val="100000"/>
                        </a:lnSpc>
                        <a:spcBef>
                          <a:spcPts val="0"/>
                        </a:spcBef>
                        <a:spcAft>
                          <a:spcPts val="0"/>
                        </a:spcAft>
                        <a:buClr>
                          <a:srgbClr val="073001"/>
                        </a:buClr>
                        <a:buSzTx/>
                        <a:buFont typeface="Arial"/>
                        <a:buNone/>
                        <a:tabLst/>
                        <a:defRPr/>
                      </a:pP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a:solidFill>
                        <a:schemeClr val="tx1"/>
                      </a:solidFill>
                    </a:lnL>
                    <a:lnR w="12700">
                      <a:solidFill>
                        <a:schemeClr val="tx1"/>
                      </a:solidFill>
                    </a:lnR>
                    <a:lnT w="12700">
                      <a:solidFill>
                        <a:schemeClr val="tx1"/>
                      </a:solidFill>
                    </a:lnT>
                    <a:lnB w="12700">
                      <a:solidFill>
                        <a:schemeClr val="tx1"/>
                      </a:solidFill>
                    </a:lnB>
                    <a:solidFill>
                      <a:srgbClr val="EEC7B0"/>
                    </a:solidFill>
                  </a:tcPr>
                </a:tc>
                <a:extLst>
                  <a:ext uri="{0D108BD9-81ED-4DB2-BD59-A6C34878D82A}">
                    <a16:rowId xmlns:a16="http://schemas.microsoft.com/office/drawing/2014/main" val="2606489161"/>
                  </a:ext>
                </a:extLst>
              </a:tr>
              <a:tr h="747709">
                <a:tc>
                  <a:txBody>
                    <a:bodyPr/>
                    <a:lstStyle/>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Reduced reliance on statutory care and crisis intervention</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Increased use of community and preventative services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Improved independence, wellbeing and progression into community life</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0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Partnerships</a:t>
                      </a:r>
                    </a:p>
                    <a:p>
                      <a:pPr marL="171450" lvl="0" indent="-171450" algn="l">
                        <a:lnSpc>
                          <a:spcPct val="10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a:ea typeface="+mn-ea"/>
                          <a:cs typeface="Arial"/>
                        </a:rPr>
                        <a:t>VCFSE</a:t>
                      </a:r>
                    </a:p>
                    <a:p>
                      <a:pPr marL="171450" lvl="0" indent="-171450" algn="l">
                        <a:lnSpc>
                          <a:spcPct val="10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a:ea typeface="+mn-ea"/>
                          <a:cs typeface="Arial"/>
                        </a:rPr>
                        <a:t>Performance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00000"/>
                        </a:lnSpc>
                        <a:spcBef>
                          <a:spcPts val="0"/>
                        </a:spcBef>
                        <a:spcAft>
                          <a:spcPts val="0"/>
                        </a:spcAft>
                        <a:buClr>
                          <a:srgbClr val="000000"/>
                        </a:buClr>
                        <a:buFont typeface="Arial,Sans-Serif"/>
                        <a:buChar char="•"/>
                      </a:pPr>
                      <a:r>
                        <a:rPr lang="en-US" sz="1200" b="0" i="0" u="none" strike="noStrike" kern="1200" noProof="0">
                          <a:solidFill>
                            <a:schemeClr val="tx2"/>
                          </a:solidFill>
                          <a:effectLst/>
                          <a:latin typeface="Arial"/>
                          <a:ea typeface="+mn-ea"/>
                          <a:cs typeface="Arial"/>
                        </a:rPr>
                        <a:t>Direct Payments</a:t>
                      </a:r>
                      <a:endParaRPr lang="en-US" sz="1200" b="0" i="0" u="none" strike="noStrike" kern="1200" noProof="0">
                        <a:solidFill>
                          <a:srgbClr val="000000"/>
                        </a:solidFill>
                        <a:effectLst/>
                        <a:latin typeface="Arial"/>
                        <a:ea typeface="+mn-ea"/>
                        <a:cs typeface="Arial"/>
                      </a:endParaRPr>
                    </a:p>
                    <a:p>
                      <a:pPr marL="171450" lvl="0" indent="-171450" algn="l">
                        <a:lnSpc>
                          <a:spcPct val="100000"/>
                        </a:lnSpc>
                        <a:spcBef>
                          <a:spcPts val="0"/>
                        </a:spcBef>
                        <a:spcAft>
                          <a:spcPts val="0"/>
                        </a:spcAft>
                        <a:buClr>
                          <a:srgbClr val="000000"/>
                        </a:buClr>
                        <a:buFont typeface="Arial,Sans-Serif"/>
                        <a:buChar char="•"/>
                      </a:pPr>
                      <a:r>
                        <a:rPr lang="en-US" sz="1200" b="0" i="0" u="none" strike="noStrike" kern="1200" noProof="0">
                          <a:solidFill>
                            <a:schemeClr val="tx2"/>
                          </a:solidFill>
                          <a:effectLst/>
                          <a:latin typeface="Arial"/>
                          <a:ea typeface="+mn-ea"/>
                          <a:cs typeface="Arial"/>
                        </a:rPr>
                        <a:t>Carers</a:t>
                      </a:r>
                      <a:endParaRPr lang="en-US"/>
                    </a:p>
                  </a:txBody>
                  <a:tcPr marL="180000" marR="121920" marT="72000" marB="108000">
                    <a:lnL w="12700">
                      <a:solidFill>
                        <a:schemeClr val="bg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203790162"/>
                  </a:ext>
                </a:extLst>
              </a:tr>
            </a:tbl>
          </a:graphicData>
        </a:graphic>
      </p:graphicFrame>
      <p:sp>
        <p:nvSpPr>
          <p:cNvPr id="9" name="Google Shape;470;p82">
            <a:extLst>
              <a:ext uri="{FF2B5EF4-FFF2-40B4-BE49-F238E27FC236}">
                <a16:creationId xmlns:a16="http://schemas.microsoft.com/office/drawing/2014/main" id="{8F7CD6EB-64E9-13B1-C648-85117C0272DD}"/>
              </a:ext>
            </a:extLst>
          </p:cNvPr>
          <p:cNvSpPr/>
          <p:nvPr/>
        </p:nvSpPr>
        <p:spPr>
          <a:xfrm>
            <a:off x="0" y="231037"/>
            <a:ext cx="12192000" cy="628000"/>
          </a:xfrm>
          <a:prstGeom prst="rect">
            <a:avLst/>
          </a:prstGeom>
          <a:solidFill>
            <a:srgbClr val="EEC7B0"/>
          </a:solidFill>
          <a:ln>
            <a:noFill/>
          </a:ln>
        </p:spPr>
        <p:txBody>
          <a:bodyPr spcFirstLastPara="1" wrap="square" lIns="320000" tIns="162533" rIns="320000" bIns="162533" anchor="ctr" anchorCtr="0">
            <a:noAutofit/>
          </a:bodyPr>
          <a:lstStyle/>
          <a:p>
            <a:endParaRPr lang="en-US" sz="2400"/>
          </a:p>
        </p:txBody>
      </p:sp>
      <p:sp>
        <p:nvSpPr>
          <p:cNvPr id="10" name="Title 1">
            <a:extLst>
              <a:ext uri="{FF2B5EF4-FFF2-40B4-BE49-F238E27FC236}">
                <a16:creationId xmlns:a16="http://schemas.microsoft.com/office/drawing/2014/main" id="{1DC1E8EA-A63A-4034-FFAB-C564425F340F}"/>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1.1 Living Well Earlier (1 of 2)</a:t>
            </a:r>
            <a:endParaRPr lang="en-GB" sz="2500" b="1">
              <a:solidFill>
                <a:srgbClr val="464646"/>
              </a:solidFill>
              <a:latin typeface="Georgia" panose="02040502050405020303" pitchFamily="18" charset="0"/>
            </a:endParaRPr>
          </a:p>
        </p:txBody>
      </p:sp>
      <p:grpSp>
        <p:nvGrpSpPr>
          <p:cNvPr id="11" name="Group 10">
            <a:extLst>
              <a:ext uri="{FF2B5EF4-FFF2-40B4-BE49-F238E27FC236}">
                <a16:creationId xmlns:a16="http://schemas.microsoft.com/office/drawing/2014/main" id="{A2D93E46-4A61-D42C-F47D-011368D781C5}"/>
              </a:ext>
            </a:extLst>
          </p:cNvPr>
          <p:cNvGrpSpPr/>
          <p:nvPr/>
        </p:nvGrpSpPr>
        <p:grpSpPr>
          <a:xfrm>
            <a:off x="10295393" y="-3967"/>
            <a:ext cx="1378226" cy="1047896"/>
            <a:chOff x="10295393" y="-3967"/>
            <a:chExt cx="1378226" cy="1047896"/>
          </a:xfrm>
        </p:grpSpPr>
        <p:sp>
          <p:nvSpPr>
            <p:cNvPr id="12" name="Parallelogram 11">
              <a:extLst>
                <a:ext uri="{FF2B5EF4-FFF2-40B4-BE49-F238E27FC236}">
                  <a16:creationId xmlns:a16="http://schemas.microsoft.com/office/drawing/2014/main" id="{BB1ABD5A-778D-3F27-2DBF-EF85CF3138F2}"/>
                </a:ext>
              </a:extLst>
            </p:cNvPr>
            <p:cNvSpPr/>
            <p:nvPr/>
          </p:nvSpPr>
          <p:spPr>
            <a:xfrm flipH="1">
              <a:off x="10295393" y="-3967"/>
              <a:ext cx="1378226" cy="1047896"/>
            </a:xfrm>
            <a:prstGeom prst="parallelogram">
              <a:avLst/>
            </a:prstGeom>
            <a:solidFill>
              <a:srgbClr val="F6C5A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3" name="Graphic 12" descr="Group success outline">
              <a:extLst>
                <a:ext uri="{FF2B5EF4-FFF2-40B4-BE49-F238E27FC236}">
                  <a16:creationId xmlns:a16="http://schemas.microsoft.com/office/drawing/2014/main" id="{DAA78752-D668-E5B2-7714-2AC5BB344E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7590" y="224756"/>
              <a:ext cx="673832" cy="673832"/>
            </a:xfrm>
            <a:prstGeom prst="rect">
              <a:avLst/>
            </a:prstGeom>
          </p:spPr>
        </p:pic>
      </p:grpSp>
      <p:sp>
        <p:nvSpPr>
          <p:cNvPr id="6" name="TextBox 5">
            <a:extLst>
              <a:ext uri="{FF2B5EF4-FFF2-40B4-BE49-F238E27FC236}">
                <a16:creationId xmlns:a16="http://schemas.microsoft.com/office/drawing/2014/main" id="{66E51136-F84D-A3CF-716F-BF5228B867F8}"/>
              </a:ext>
            </a:extLst>
          </p:cNvPr>
          <p:cNvSpPr txBox="1"/>
          <p:nvPr/>
        </p:nvSpPr>
        <p:spPr>
          <a:xfrm>
            <a:off x="7442388" y="258371"/>
            <a:ext cx="32052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a:t>
            </a:r>
            <a:r>
              <a:rPr lang="en-GB" sz="1400">
                <a:solidFill>
                  <a:srgbClr val="464646"/>
                </a:solidFill>
                <a:latin typeface="Georgia" panose="02040502050405020303" pitchFamily="18" charset="0"/>
                <a:cs typeface="Arial" panose="020B0604020202020204" pitchFamily="34" charset="0"/>
              </a:rPr>
              <a:t>Director Service Development</a:t>
            </a: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Tree>
    <p:extLst>
      <p:ext uri="{BB962C8B-B14F-4D97-AF65-F5344CB8AC3E}">
        <p14:creationId xmlns:p14="http://schemas.microsoft.com/office/powerpoint/2010/main" val="2204302195"/>
      </p:ext>
    </p:extLst>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56B13-2F1A-F1EC-BFE9-85C4A4B14E9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7529683-43B5-CBF1-40E6-6FAC7CEFED3D}"/>
              </a:ext>
            </a:extLst>
          </p:cNvPr>
          <p:cNvGraphicFramePr>
            <a:graphicFrameLocks noGrp="1"/>
          </p:cNvGraphicFramePr>
          <p:nvPr>
            <p:extLst>
              <p:ext uri="{D42A27DB-BD31-4B8C-83A1-F6EECF244321}">
                <p14:modId xmlns:p14="http://schemas.microsoft.com/office/powerpoint/2010/main" val="119094196"/>
              </p:ext>
            </p:extLst>
          </p:nvPr>
        </p:nvGraphicFramePr>
        <p:xfrm>
          <a:off x="393095" y="1679718"/>
          <a:ext cx="11280524" cy="4141121"/>
        </p:xfrm>
        <a:graphic>
          <a:graphicData uri="http://schemas.openxmlformats.org/drawingml/2006/table">
            <a:tbl>
              <a:tblPr firstRow="1" bandRow="1">
                <a:tableStyleId>{912C8C85-51F0-491E-9774-3900AFEF0FD7}</a:tableStyleId>
              </a:tblPr>
              <a:tblGrid>
                <a:gridCol w="5150449">
                  <a:extLst>
                    <a:ext uri="{9D8B030D-6E8A-4147-A177-3AD203B41FA5}">
                      <a16:colId xmlns:a16="http://schemas.microsoft.com/office/drawing/2014/main" val="4136463093"/>
                    </a:ext>
                  </a:extLst>
                </a:gridCol>
                <a:gridCol w="6130075">
                  <a:extLst>
                    <a:ext uri="{9D8B030D-6E8A-4147-A177-3AD203B41FA5}">
                      <a16:colId xmlns:a16="http://schemas.microsoft.com/office/drawing/2014/main" val="530489406"/>
                    </a:ext>
                  </a:extLst>
                </a:gridCol>
              </a:tblGrid>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Delivery resources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u="none" strike="noStrike" noProof="0">
                          <a:solidFill>
                            <a:srgbClr val="464646"/>
                          </a:solidFill>
                          <a:effectLst/>
                          <a:latin typeface="Arial" panose="020B0604020202020204" pitchFamily="34" charset="0"/>
                          <a:cs typeface="Arial" panose="020B0604020202020204" pitchFamily="34" charset="0"/>
                        </a:rPr>
                        <a:t>Key risks and mitigations</a:t>
                      </a: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606489161"/>
                  </a:ext>
                </a:extLst>
              </a:tr>
              <a:tr h="747709">
                <a:tc>
                  <a:txBody>
                    <a:bodyPr/>
                    <a:lstStyle/>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C&amp;P commissioning team</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Change Delivery support (PM, BA, WoW Coach)</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Data and analytics support</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Finance support for developing business cases for investment</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 - investment</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VCSE capacity and visibility gaps → targeted market development + directory/TEC</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Reactive system behaviours persist → strong governance + commissioning levers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Benefits not realised early → clear prevention metrics (e.g. contacts diverted, DP uptake)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Key stakeholders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200" b="1" i="0" u="none" strike="noStrike" kern="1200" noProof="0">
                          <a:solidFill>
                            <a:srgbClr val="464646"/>
                          </a:solidFill>
                          <a:effectLst/>
                          <a:latin typeface="Arial" panose="020B0604020202020204" pitchFamily="34" charset="0"/>
                          <a:ea typeface="+mn-ea"/>
                          <a:cs typeface="Arial" panose="020B0604020202020204" pitchFamily="34" charset="0"/>
                        </a:rPr>
                        <a:t>Key interdependencies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863732852"/>
                  </a:ext>
                </a:extLst>
              </a:tr>
              <a:tr h="1107313">
                <a:tc>
                  <a:txBody>
                    <a:bodyPr/>
                    <a:lstStyle/>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VCSE / community organisations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Public Health and NHS partners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Citizens, carers and communities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Communities, Environment and Resident Services Directorate ​</a:t>
                      </a:r>
                    </a:p>
                    <a:p>
                      <a:pPr marL="171450" lvl="0" indent="-171450" algn="l">
                        <a:lnSpc>
                          <a:spcPct val="100000"/>
                        </a:lnSpc>
                        <a:buFont typeface="Arial" panose="020B0604020202020204" pitchFamily="34" charset="0"/>
                        <a:buChar char="•"/>
                      </a:pPr>
                      <a:endParaRPr lang="en-GB" sz="1200" b="0" i="0">
                        <a:solidFill>
                          <a:schemeClr val="tx1"/>
                        </a:solidFill>
                        <a:effectLst/>
                        <a:latin typeface="Arial"/>
                        <a:cs typeface="Arial"/>
                      </a:endParaRP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2"/>
                          </a:solidFill>
                          <a:effectLst/>
                          <a:latin typeface="Arial" panose="020B0604020202020204" pitchFamily="34" charset="0"/>
                          <a:ea typeface="+mn-ea"/>
                          <a:cs typeface="Arial" panose="020B0604020202020204" pitchFamily="34" charset="0"/>
                        </a:rPr>
                        <a:t>Enabling a System that Works (market shaping, brokerage)</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2"/>
                          </a:solidFill>
                          <a:effectLst/>
                          <a:latin typeface="Arial" panose="020B0604020202020204" pitchFamily="34" charset="0"/>
                          <a:ea typeface="+mn-ea"/>
                          <a:cs typeface="Arial" panose="020B0604020202020204" pitchFamily="34" charset="0"/>
                        </a:rPr>
                        <a:t>Performance &amp; Analytics (data, insight, measures)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2"/>
                          </a:solidFill>
                          <a:effectLst/>
                          <a:latin typeface="Arial" panose="020B0604020202020204" pitchFamily="34" charset="0"/>
                          <a:ea typeface="+mn-ea"/>
                          <a:cs typeface="Arial" panose="020B0604020202020204" pitchFamily="34" charset="0"/>
                        </a:rPr>
                        <a:t>Structures &amp; Workforce (neighbourhood working)</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2"/>
                          </a:solidFill>
                          <a:effectLst/>
                          <a:latin typeface="Arial" panose="020B0604020202020204" pitchFamily="34" charset="0"/>
                          <a:ea typeface="+mn-ea"/>
                          <a:cs typeface="Arial" panose="020B0604020202020204" pitchFamily="34" charset="0"/>
                        </a:rPr>
                        <a:t>Wider Neighbourhood health programme prevention strategies</a:t>
                      </a: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9507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Future phases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643799">
                <a:tc gridSpan="2">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a:solidFill>
                            <a:schemeClr val="tx1"/>
                          </a:solidFill>
                          <a:effectLst/>
                          <a:latin typeface="Arial" panose="020B0604020202020204" pitchFamily="34" charset="0"/>
                          <a:cs typeface="Arial" panose="020B0604020202020204" pitchFamily="34" charset="0"/>
                        </a:rPr>
                        <a:t>Scale prevention pathways and investment shift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a:solidFill>
                            <a:schemeClr val="tx1"/>
                          </a:solidFill>
                          <a:effectLst/>
                          <a:latin typeface="Arial" panose="020B0604020202020204" pitchFamily="34" charset="0"/>
                          <a:cs typeface="Arial" panose="020B0604020202020204" pitchFamily="34" charset="0"/>
                        </a:rPr>
                        <a:t>Embed long-term preventative commissioning model</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10" name="Google Shape;470;p82">
            <a:extLst>
              <a:ext uri="{FF2B5EF4-FFF2-40B4-BE49-F238E27FC236}">
                <a16:creationId xmlns:a16="http://schemas.microsoft.com/office/drawing/2014/main" id="{26568DD2-BF26-3CBE-932C-15EE36AEA6B0}"/>
              </a:ext>
            </a:extLst>
          </p:cNvPr>
          <p:cNvSpPr/>
          <p:nvPr/>
        </p:nvSpPr>
        <p:spPr>
          <a:xfrm>
            <a:off x="0" y="231037"/>
            <a:ext cx="12192000" cy="628000"/>
          </a:xfrm>
          <a:prstGeom prst="rect">
            <a:avLst/>
          </a:prstGeom>
          <a:solidFill>
            <a:srgbClr val="EEC7B0"/>
          </a:solidFill>
          <a:ln>
            <a:noFill/>
          </a:ln>
        </p:spPr>
        <p:txBody>
          <a:bodyPr spcFirstLastPara="1" wrap="square" lIns="320000" tIns="162533" rIns="320000" bIns="162533" anchor="ctr" anchorCtr="0">
            <a:noAutofit/>
          </a:bodyPr>
          <a:lstStyle/>
          <a:p>
            <a:endParaRPr lang="en-US" sz="2400"/>
          </a:p>
        </p:txBody>
      </p:sp>
      <p:sp>
        <p:nvSpPr>
          <p:cNvPr id="11" name="Title 1">
            <a:extLst>
              <a:ext uri="{FF2B5EF4-FFF2-40B4-BE49-F238E27FC236}">
                <a16:creationId xmlns:a16="http://schemas.microsoft.com/office/drawing/2014/main" id="{B0AED721-0DAB-94D0-D018-D24B90167A9D}"/>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1.1 Living Well Earlier (2 of 2)</a:t>
            </a:r>
            <a:endParaRPr lang="en-GB" sz="2500" b="1">
              <a:solidFill>
                <a:srgbClr val="464646"/>
              </a:solidFill>
              <a:latin typeface="Georgia" panose="02040502050405020303" pitchFamily="18" charset="0"/>
            </a:endParaRPr>
          </a:p>
        </p:txBody>
      </p:sp>
      <p:grpSp>
        <p:nvGrpSpPr>
          <p:cNvPr id="12" name="Group 11">
            <a:extLst>
              <a:ext uri="{FF2B5EF4-FFF2-40B4-BE49-F238E27FC236}">
                <a16:creationId xmlns:a16="http://schemas.microsoft.com/office/drawing/2014/main" id="{F2AB908B-4F96-C270-CDEE-BEF5DF9B8F66}"/>
              </a:ext>
            </a:extLst>
          </p:cNvPr>
          <p:cNvGrpSpPr/>
          <p:nvPr/>
        </p:nvGrpSpPr>
        <p:grpSpPr>
          <a:xfrm>
            <a:off x="10295393" y="-3967"/>
            <a:ext cx="1378226" cy="1047896"/>
            <a:chOff x="10295393" y="-3967"/>
            <a:chExt cx="1378226" cy="1047896"/>
          </a:xfrm>
        </p:grpSpPr>
        <p:sp>
          <p:nvSpPr>
            <p:cNvPr id="13" name="Parallelogram 12">
              <a:extLst>
                <a:ext uri="{FF2B5EF4-FFF2-40B4-BE49-F238E27FC236}">
                  <a16:creationId xmlns:a16="http://schemas.microsoft.com/office/drawing/2014/main" id="{8D142B7F-99D4-EBBE-50E5-778620CB14C4}"/>
                </a:ext>
              </a:extLst>
            </p:cNvPr>
            <p:cNvSpPr/>
            <p:nvPr/>
          </p:nvSpPr>
          <p:spPr>
            <a:xfrm flipH="1">
              <a:off x="10295393" y="-3967"/>
              <a:ext cx="1378226" cy="1047896"/>
            </a:xfrm>
            <a:prstGeom prst="parallelogram">
              <a:avLst/>
            </a:prstGeom>
            <a:solidFill>
              <a:srgbClr val="F6C5A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4" name="Graphic 13" descr="Group success outline">
              <a:extLst>
                <a:ext uri="{FF2B5EF4-FFF2-40B4-BE49-F238E27FC236}">
                  <a16:creationId xmlns:a16="http://schemas.microsoft.com/office/drawing/2014/main" id="{07E91DD2-7119-25D6-3453-DA639CF3CF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7590" y="224756"/>
              <a:ext cx="673832" cy="673832"/>
            </a:xfrm>
            <a:prstGeom prst="rect">
              <a:avLst/>
            </a:prstGeom>
          </p:spPr>
        </p:pic>
      </p:grpSp>
      <p:sp>
        <p:nvSpPr>
          <p:cNvPr id="15" name="Slide Number Placeholder 14">
            <a:extLst>
              <a:ext uri="{FF2B5EF4-FFF2-40B4-BE49-F238E27FC236}">
                <a16:creationId xmlns:a16="http://schemas.microsoft.com/office/drawing/2014/main" id="{89CE39EB-A0C3-62A7-9C31-AE76CBF6D839}"/>
              </a:ext>
            </a:extLst>
          </p:cNvPr>
          <p:cNvSpPr>
            <a:spLocks noGrp="1"/>
          </p:cNvSpPr>
          <p:nvPr>
            <p:ph type="sldNum" sz="quarter" idx="12"/>
          </p:nvPr>
        </p:nvSpPr>
        <p:spPr/>
        <p:txBody>
          <a:bodyPr/>
          <a:lstStyle/>
          <a:p>
            <a:fld id="{421E6436-FC94-440E-A289-1F38400188C8}" type="slidenum">
              <a:rPr lang="en-GB" smtClean="0"/>
              <a:t>40</a:t>
            </a:fld>
            <a:endParaRPr lang="en-GB"/>
          </a:p>
        </p:txBody>
      </p:sp>
      <p:sp>
        <p:nvSpPr>
          <p:cNvPr id="4" name="TextBox 3">
            <a:extLst>
              <a:ext uri="{FF2B5EF4-FFF2-40B4-BE49-F238E27FC236}">
                <a16:creationId xmlns:a16="http://schemas.microsoft.com/office/drawing/2014/main" id="{DDD1416E-EB7B-A455-08E0-90E44E88A174}"/>
              </a:ext>
            </a:extLst>
          </p:cNvPr>
          <p:cNvSpPr txBox="1"/>
          <p:nvPr/>
        </p:nvSpPr>
        <p:spPr>
          <a:xfrm>
            <a:off x="7442388" y="258371"/>
            <a:ext cx="32052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a:t>
            </a:r>
            <a:r>
              <a:rPr lang="en-GB" sz="1400">
                <a:solidFill>
                  <a:srgbClr val="464646"/>
                </a:solidFill>
                <a:latin typeface="Georgia" panose="02040502050405020303" pitchFamily="18" charset="0"/>
                <a:cs typeface="Arial" panose="020B0604020202020204" pitchFamily="34" charset="0"/>
              </a:rPr>
              <a:t>Director Service Development</a:t>
            </a: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Tree>
    <p:extLst>
      <p:ext uri="{BB962C8B-B14F-4D97-AF65-F5344CB8AC3E}">
        <p14:creationId xmlns:p14="http://schemas.microsoft.com/office/powerpoint/2010/main" val="4050045325"/>
      </p:ext>
    </p:extLst>
  </p:cSld>
  <p:clrMapOvr>
    <a:masterClrMapping/>
  </p:clrMapOvr>
  <p:transition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D0873-515B-58C2-39CD-69302712D0B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1807D13-1590-D1A5-5F6F-093F2D26E43A}"/>
              </a:ext>
            </a:extLst>
          </p:cNvPr>
          <p:cNvGraphicFramePr>
            <a:graphicFrameLocks noGrp="1"/>
          </p:cNvGraphicFramePr>
          <p:nvPr>
            <p:extLst>
              <p:ext uri="{D42A27DB-BD31-4B8C-83A1-F6EECF244321}">
                <p14:modId xmlns:p14="http://schemas.microsoft.com/office/powerpoint/2010/main" val="3755004279"/>
              </p:ext>
            </p:extLst>
          </p:nvPr>
        </p:nvGraphicFramePr>
        <p:xfrm>
          <a:off x="455738" y="1491459"/>
          <a:ext cx="11280524" cy="4837023"/>
        </p:xfrm>
        <a:graphic>
          <a:graphicData uri="http://schemas.openxmlformats.org/drawingml/2006/table">
            <a:tbl>
              <a:tblPr firstRow="1" bandRow="1">
                <a:tableStyleId>{912C8C85-51F0-491E-9774-3900AFEF0FD7}</a:tableStyleId>
              </a:tblPr>
              <a:tblGrid>
                <a:gridCol w="5786553">
                  <a:extLst>
                    <a:ext uri="{9D8B030D-6E8A-4147-A177-3AD203B41FA5}">
                      <a16:colId xmlns:a16="http://schemas.microsoft.com/office/drawing/2014/main" val="4136463093"/>
                    </a:ext>
                  </a:extLst>
                </a:gridCol>
                <a:gridCol w="5493971">
                  <a:extLst>
                    <a:ext uri="{9D8B030D-6E8A-4147-A177-3AD203B41FA5}">
                      <a16:colId xmlns:a16="http://schemas.microsoft.com/office/drawing/2014/main" val="530489406"/>
                    </a:ext>
                  </a:extLst>
                </a:gridCol>
              </a:tblGrid>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Scope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948389664"/>
                  </a:ext>
                </a:extLst>
              </a:tr>
              <a:tr h="585104">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GB" sz="1200" b="1" i="0" u="none" strike="noStrike" noProof="0">
                          <a:solidFill>
                            <a:schemeClr val="tx1"/>
                          </a:solidFill>
                          <a:effectLst/>
                          <a:latin typeface="Arial" panose="020B0604020202020204" pitchFamily="34" charset="0"/>
                          <a:cs typeface="Arial" panose="020B0604020202020204" pitchFamily="34" charset="0"/>
                        </a:rPr>
                        <a:t>Enable people to live at home with the right support, at the right time, reducing escalation into formal care.</a:t>
                      </a:r>
                      <a:endParaRPr lang="en-US" sz="1200" b="1"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Redesign </a:t>
                      </a:r>
                      <a:r>
                        <a:rPr lang="en-GB" sz="1200" b="1" i="0" u="none" strike="noStrike" noProof="0">
                          <a:solidFill>
                            <a:schemeClr val="tx1"/>
                          </a:solidFill>
                          <a:effectLst/>
                          <a:latin typeface="Arial" panose="020B0604020202020204" pitchFamily="34" charset="0"/>
                          <a:cs typeface="Arial" panose="020B0604020202020204" pitchFamily="34" charset="0"/>
                        </a:rPr>
                        <a:t>intermediate care </a:t>
                      </a:r>
                      <a:r>
                        <a:rPr lang="en-GB" sz="1200" b="0" i="0" u="none" strike="noStrike" noProof="0">
                          <a:solidFill>
                            <a:schemeClr val="tx1"/>
                          </a:solidFill>
                          <a:effectLst/>
                          <a:latin typeface="Arial" panose="020B0604020202020204" pitchFamily="34" charset="0"/>
                          <a:cs typeface="Arial" panose="020B0604020202020204" pitchFamily="34" charset="0"/>
                        </a:rPr>
                        <a:t>pathways into a joined-up neighbourhood model</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Develop a </a:t>
                      </a:r>
                      <a:r>
                        <a:rPr lang="en-GB" sz="1200" b="1" i="0" u="none" strike="noStrike" noProof="0">
                          <a:solidFill>
                            <a:schemeClr val="tx1"/>
                          </a:solidFill>
                          <a:effectLst/>
                          <a:latin typeface="Arial" panose="020B0604020202020204" pitchFamily="34" charset="0"/>
                          <a:cs typeface="Arial" panose="020B0604020202020204" pitchFamily="34" charset="0"/>
                        </a:rPr>
                        <a:t>new home care model </a:t>
                      </a:r>
                      <a:r>
                        <a:rPr lang="en-GB" sz="1200" b="0" i="0" u="none" strike="noStrike" noProof="0">
                          <a:solidFill>
                            <a:schemeClr val="tx1"/>
                          </a:solidFill>
                          <a:effectLst/>
                          <a:latin typeface="Arial" panose="020B0604020202020204" pitchFamily="34" charset="0"/>
                          <a:cs typeface="Arial" panose="020B0604020202020204" pitchFamily="34" charset="0"/>
                        </a:rPr>
                        <a:t>focused on independence, flexibility and outcomes</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Deliver </a:t>
                      </a:r>
                      <a:r>
                        <a:rPr lang="en-GB" sz="1200" b="1" i="0" u="none" strike="noStrike" noProof="0">
                          <a:solidFill>
                            <a:schemeClr val="tx1"/>
                          </a:solidFill>
                          <a:effectLst/>
                          <a:latin typeface="Arial" panose="020B0604020202020204" pitchFamily="34" charset="0"/>
                          <a:cs typeface="Arial" panose="020B0604020202020204" pitchFamily="34" charset="0"/>
                        </a:rPr>
                        <a:t>strategic accommodation </a:t>
                      </a:r>
                      <a:r>
                        <a:rPr lang="en-GB" sz="1200" b="0" i="0" u="none" strike="noStrike" noProof="0">
                          <a:solidFill>
                            <a:schemeClr val="tx1"/>
                          </a:solidFill>
                          <a:effectLst/>
                          <a:latin typeface="Arial" panose="020B0604020202020204" pitchFamily="34" charset="0"/>
                          <a:cs typeface="Arial" panose="020B0604020202020204" pitchFamily="34" charset="0"/>
                        </a:rPr>
                        <a:t>planning and pathway alignment</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Embed </a:t>
                      </a:r>
                      <a:r>
                        <a:rPr lang="en-GB" sz="1200" b="1" i="0" u="none" strike="noStrike" noProof="0">
                          <a:solidFill>
                            <a:schemeClr val="tx1"/>
                          </a:solidFill>
                          <a:effectLst/>
                          <a:latin typeface="Arial" panose="020B0604020202020204" pitchFamily="34" charset="0"/>
                          <a:cs typeface="Arial" panose="020B0604020202020204" pitchFamily="34" charset="0"/>
                        </a:rPr>
                        <a:t>technology, equipment and enablement </a:t>
                      </a:r>
                      <a:r>
                        <a:rPr lang="en-GB" sz="1200" b="0" i="0" u="none" strike="noStrike" noProof="0">
                          <a:solidFill>
                            <a:schemeClr val="tx1"/>
                          </a:solidFill>
                          <a:effectLst/>
                          <a:latin typeface="Arial" panose="020B0604020202020204" pitchFamily="34" charset="0"/>
                          <a:cs typeface="Arial" panose="020B0604020202020204" pitchFamily="34" charset="0"/>
                        </a:rPr>
                        <a:t>as core offer</a:t>
                      </a: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4726230"/>
                  </a:ext>
                </a:extLst>
              </a:tr>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Current phase: Key activities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Deliverables and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1007055473"/>
                  </a:ext>
                </a:extLst>
              </a:tr>
              <a:tr h="931463">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Review current home care, reablement and discharge pathways </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Develop commissioning options and contract model redesign</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Deliver accommodation needs assessment (June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Engage providers and align system partners</a:t>
                      </a: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New home care and intermediate care model discovery phase report – September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Accommodation strategy and pathway plan - August/September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Commissioning and procurement approach – September 2027</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TEC and enablement integration – December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Key milestones: June 2026 → Sept 2027 delivery phases</a:t>
                      </a: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0491539"/>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Outcomes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606489161"/>
                  </a:ext>
                </a:extLst>
              </a:tr>
              <a:tr h="747709">
                <a:tc>
                  <a:txBody>
                    <a:bodyPr/>
                    <a:lstStyle/>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Reduced delays and improved flow from hospital to home</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Increased independence and reduced ongoing care demand</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Reduced admissions and reliance on residential care</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Clear accommodation pathways and improved market stability</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1" u="none" strike="noStrike" kern="1200" noProof="0">
                          <a:solidFill>
                            <a:schemeClr val="tx2"/>
                          </a:solidFill>
                          <a:effectLst/>
                          <a:latin typeface="Arial" panose="020B0604020202020204" pitchFamily="34" charset="0"/>
                          <a:ea typeface="+mn-ea"/>
                          <a:cs typeface="Arial" panose="020B0604020202020204" pitchFamily="34" charset="0"/>
                        </a:rPr>
                        <a:t>Intermediate care</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1" u="none" strike="noStrike" kern="1200" noProof="0">
                          <a:solidFill>
                            <a:schemeClr val="tx2"/>
                          </a:solidFill>
                          <a:effectLst/>
                          <a:latin typeface="Arial" panose="020B0604020202020204" pitchFamily="34" charset="0"/>
                          <a:ea typeface="+mn-ea"/>
                          <a:cs typeface="Arial" panose="020B0604020202020204" pitchFamily="34" charset="0"/>
                        </a:rPr>
                        <a:t>Transfers of Care / Discharge</a:t>
                      </a:r>
                    </a:p>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11" name="Google Shape;470;p82">
            <a:extLst>
              <a:ext uri="{FF2B5EF4-FFF2-40B4-BE49-F238E27FC236}">
                <a16:creationId xmlns:a16="http://schemas.microsoft.com/office/drawing/2014/main" id="{C49F6C1F-F764-7AF4-FE58-B502B5CA2741}"/>
              </a:ext>
            </a:extLst>
          </p:cNvPr>
          <p:cNvSpPr/>
          <p:nvPr/>
        </p:nvSpPr>
        <p:spPr>
          <a:xfrm>
            <a:off x="0" y="231037"/>
            <a:ext cx="12192000" cy="628000"/>
          </a:xfrm>
          <a:prstGeom prst="rect">
            <a:avLst/>
          </a:prstGeom>
          <a:solidFill>
            <a:srgbClr val="EEC7B0"/>
          </a:solidFill>
          <a:ln>
            <a:noFill/>
          </a:ln>
        </p:spPr>
        <p:txBody>
          <a:bodyPr spcFirstLastPara="1" wrap="square" lIns="320000" tIns="162533" rIns="320000" bIns="162533" anchor="ctr" anchorCtr="0">
            <a:noAutofit/>
          </a:bodyPr>
          <a:lstStyle/>
          <a:p>
            <a:endParaRPr lang="en-US" sz="2400"/>
          </a:p>
        </p:txBody>
      </p:sp>
      <p:sp>
        <p:nvSpPr>
          <p:cNvPr id="12" name="Title 1">
            <a:extLst>
              <a:ext uri="{FF2B5EF4-FFF2-40B4-BE49-F238E27FC236}">
                <a16:creationId xmlns:a16="http://schemas.microsoft.com/office/drawing/2014/main" id="{114BD962-1761-2ACE-9321-D75D9FF24DB1}"/>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1.2 Living Well at Home (1 of 2)</a:t>
            </a:r>
            <a:endParaRPr lang="en-GB" sz="2500" b="1">
              <a:solidFill>
                <a:srgbClr val="464646"/>
              </a:solidFill>
              <a:latin typeface="Georgia" panose="02040502050405020303" pitchFamily="18" charset="0"/>
            </a:endParaRPr>
          </a:p>
        </p:txBody>
      </p:sp>
      <p:grpSp>
        <p:nvGrpSpPr>
          <p:cNvPr id="13" name="Group 12">
            <a:extLst>
              <a:ext uri="{FF2B5EF4-FFF2-40B4-BE49-F238E27FC236}">
                <a16:creationId xmlns:a16="http://schemas.microsoft.com/office/drawing/2014/main" id="{6C1ADD12-A896-8C42-3978-23F42B8B51E5}"/>
              </a:ext>
            </a:extLst>
          </p:cNvPr>
          <p:cNvGrpSpPr/>
          <p:nvPr/>
        </p:nvGrpSpPr>
        <p:grpSpPr>
          <a:xfrm>
            <a:off x="10295393" y="-3967"/>
            <a:ext cx="1378226" cy="1047896"/>
            <a:chOff x="10295393" y="-3967"/>
            <a:chExt cx="1378226" cy="1047896"/>
          </a:xfrm>
        </p:grpSpPr>
        <p:sp>
          <p:nvSpPr>
            <p:cNvPr id="14" name="Parallelogram 13">
              <a:extLst>
                <a:ext uri="{FF2B5EF4-FFF2-40B4-BE49-F238E27FC236}">
                  <a16:creationId xmlns:a16="http://schemas.microsoft.com/office/drawing/2014/main" id="{51F179C8-4893-E8D5-E5D1-186792BE29C4}"/>
                </a:ext>
              </a:extLst>
            </p:cNvPr>
            <p:cNvSpPr/>
            <p:nvPr/>
          </p:nvSpPr>
          <p:spPr>
            <a:xfrm flipH="1">
              <a:off x="10295393" y="-3967"/>
              <a:ext cx="1378226" cy="1047896"/>
            </a:xfrm>
            <a:prstGeom prst="parallelogram">
              <a:avLst/>
            </a:prstGeom>
            <a:solidFill>
              <a:srgbClr val="F6C5A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5" name="Graphic 14" descr="Group success outline">
              <a:extLst>
                <a:ext uri="{FF2B5EF4-FFF2-40B4-BE49-F238E27FC236}">
                  <a16:creationId xmlns:a16="http://schemas.microsoft.com/office/drawing/2014/main" id="{47A1FA8F-294F-49E9-C3D0-355E1B9274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7590" y="224756"/>
              <a:ext cx="673832" cy="673832"/>
            </a:xfrm>
            <a:prstGeom prst="rect">
              <a:avLst/>
            </a:prstGeom>
          </p:spPr>
        </p:pic>
      </p:grpSp>
      <p:sp>
        <p:nvSpPr>
          <p:cNvPr id="4" name="TextBox 3">
            <a:extLst>
              <a:ext uri="{FF2B5EF4-FFF2-40B4-BE49-F238E27FC236}">
                <a16:creationId xmlns:a16="http://schemas.microsoft.com/office/drawing/2014/main" id="{76A6B215-C18F-29C7-ADB2-07090F9F0520}"/>
              </a:ext>
            </a:extLst>
          </p:cNvPr>
          <p:cNvSpPr txBox="1"/>
          <p:nvPr/>
        </p:nvSpPr>
        <p:spPr>
          <a:xfrm>
            <a:off x="7442388" y="258371"/>
            <a:ext cx="32052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a:t>
            </a:r>
            <a:r>
              <a:rPr lang="en-GB" sz="1400">
                <a:solidFill>
                  <a:srgbClr val="464646"/>
                </a:solidFill>
                <a:latin typeface="Georgia" panose="02040502050405020303" pitchFamily="18" charset="0"/>
                <a:cs typeface="Arial" panose="020B0604020202020204" pitchFamily="34" charset="0"/>
              </a:rPr>
              <a:t>Director Service Development</a:t>
            </a: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Tree>
    <p:extLst>
      <p:ext uri="{BB962C8B-B14F-4D97-AF65-F5344CB8AC3E}">
        <p14:creationId xmlns:p14="http://schemas.microsoft.com/office/powerpoint/2010/main" val="3602666107"/>
      </p:ext>
    </p:extLst>
  </p:cSld>
  <p:clrMapOvr>
    <a:masterClrMapping/>
  </p:clrMapOvr>
  <p:transition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81AA7-55EA-E391-456D-D3AF7B674B69}"/>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068BBE7-7EE7-5302-BECD-AD413EB2E85D}"/>
              </a:ext>
            </a:extLst>
          </p:cNvPr>
          <p:cNvGraphicFramePr>
            <a:graphicFrameLocks noGrp="1"/>
          </p:cNvGraphicFramePr>
          <p:nvPr>
            <p:extLst>
              <p:ext uri="{D42A27DB-BD31-4B8C-83A1-F6EECF244321}">
                <p14:modId xmlns:p14="http://schemas.microsoft.com/office/powerpoint/2010/main" val="847753082"/>
              </p:ext>
            </p:extLst>
          </p:nvPr>
        </p:nvGraphicFramePr>
        <p:xfrm>
          <a:off x="455738" y="1666271"/>
          <a:ext cx="11280524" cy="4111150"/>
        </p:xfrm>
        <a:graphic>
          <a:graphicData uri="http://schemas.openxmlformats.org/drawingml/2006/table">
            <a:tbl>
              <a:tblPr firstRow="1" bandRow="1">
                <a:tableStyleId>{912C8C85-51F0-491E-9774-3900AFEF0FD7}</a:tableStyleId>
              </a:tblPr>
              <a:tblGrid>
                <a:gridCol w="5786553">
                  <a:extLst>
                    <a:ext uri="{9D8B030D-6E8A-4147-A177-3AD203B41FA5}">
                      <a16:colId xmlns:a16="http://schemas.microsoft.com/office/drawing/2014/main" val="4136463093"/>
                    </a:ext>
                  </a:extLst>
                </a:gridCol>
                <a:gridCol w="5493971">
                  <a:extLst>
                    <a:ext uri="{9D8B030D-6E8A-4147-A177-3AD203B41FA5}">
                      <a16:colId xmlns:a16="http://schemas.microsoft.com/office/drawing/2014/main" val="530489406"/>
                    </a:ext>
                  </a:extLst>
                </a:gridCol>
              </a:tblGrid>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Delivery resources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u="none" strike="noStrike" noProof="0">
                          <a:solidFill>
                            <a:srgbClr val="464646"/>
                          </a:solidFill>
                          <a:effectLst/>
                          <a:latin typeface="Arial" panose="020B0604020202020204" pitchFamily="34" charset="0"/>
                          <a:cs typeface="Arial" panose="020B0604020202020204" pitchFamily="34" charset="0"/>
                        </a:rPr>
                        <a:t>Key risks and mitigations</a:t>
                      </a: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606489161"/>
                  </a:ext>
                </a:extLst>
              </a:tr>
              <a:tr h="747709">
                <a:tc>
                  <a:txBody>
                    <a:bodyPr/>
                    <a:lstStyle/>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C&amp;P commissioning team</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Change Delivery support (PM, BA, WoW Coach)</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Data and analytics support</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Finance support for developing business cases for investment</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 - investment</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Fragmented pathways persist → integrated neighbourhood model</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Provider market fragility → contract redesign + engagement</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Demand/capacity mismatch → improved data and modelling</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Key stakeholders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200" b="1" i="0" u="none" strike="noStrike" kern="1200" noProof="0">
                          <a:solidFill>
                            <a:srgbClr val="464646"/>
                          </a:solidFill>
                          <a:effectLst/>
                          <a:latin typeface="Arial" panose="020B0604020202020204" pitchFamily="34" charset="0"/>
                          <a:ea typeface="+mn-ea"/>
                          <a:cs typeface="Arial" panose="020B0604020202020204" pitchFamily="34" charset="0"/>
                        </a:rPr>
                        <a:t>Key interdependencies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863732852"/>
                  </a:ext>
                </a:extLst>
              </a:tr>
              <a:tr h="1107313">
                <a:tc>
                  <a:txBody>
                    <a:bodyPr/>
                    <a:lstStyle/>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Providers (home care, supported living, etc.)</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Brokerage and operational teams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Housing and health partners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2"/>
                          </a:solidFill>
                          <a:effectLst/>
                          <a:latin typeface="Arial" panose="020B0604020202020204" pitchFamily="34" charset="0"/>
                          <a:ea typeface="+mn-ea"/>
                          <a:cs typeface="Arial" panose="020B0604020202020204" pitchFamily="34" charset="0"/>
                        </a:rPr>
                        <a:t>Living Well Earlier (prevention)</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2"/>
                          </a:solidFill>
                          <a:effectLst/>
                          <a:latin typeface="Arial" panose="020B0604020202020204" pitchFamily="34" charset="0"/>
                          <a:ea typeface="+mn-ea"/>
                          <a:cs typeface="Arial" panose="020B0604020202020204" pitchFamily="34" charset="0"/>
                        </a:rPr>
                        <a:t>Living Well with Complexity (specialist pathways)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2"/>
                          </a:solidFill>
                          <a:effectLst/>
                          <a:latin typeface="Arial" panose="020B0604020202020204" pitchFamily="34" charset="0"/>
                          <a:ea typeface="+mn-ea"/>
                          <a:cs typeface="Arial" panose="020B0604020202020204" pitchFamily="34" charset="0"/>
                        </a:rPr>
                        <a:t>Enabling a System that Works (contracts, brokerage)</a:t>
                      </a: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9507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Future phases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643799">
                <a:tc gridSpan="2">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a:solidFill>
                            <a:schemeClr val="tx1"/>
                          </a:solidFill>
                          <a:effectLst/>
                          <a:latin typeface="Arial" panose="020B0604020202020204" pitchFamily="34" charset="0"/>
                          <a:cs typeface="Arial" panose="020B0604020202020204" pitchFamily="34" charset="0"/>
                        </a:rPr>
                        <a:t>Procurement and mobilisation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a:solidFill>
                            <a:schemeClr val="tx1"/>
                          </a:solidFill>
                          <a:effectLst/>
                          <a:latin typeface="Arial" panose="020B0604020202020204" pitchFamily="34" charset="0"/>
                          <a:cs typeface="Arial" panose="020B0604020202020204" pitchFamily="34" charset="0"/>
                        </a:rPr>
                        <a:t>Ongoing market development and quality improvement</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3" name="Google Shape;470;p82">
            <a:extLst>
              <a:ext uri="{FF2B5EF4-FFF2-40B4-BE49-F238E27FC236}">
                <a16:creationId xmlns:a16="http://schemas.microsoft.com/office/drawing/2014/main" id="{7EE73302-010D-59FC-3401-0AA1E93502D4}"/>
              </a:ext>
            </a:extLst>
          </p:cNvPr>
          <p:cNvSpPr/>
          <p:nvPr/>
        </p:nvSpPr>
        <p:spPr>
          <a:xfrm>
            <a:off x="0" y="231037"/>
            <a:ext cx="12192000" cy="628000"/>
          </a:xfrm>
          <a:prstGeom prst="rect">
            <a:avLst/>
          </a:prstGeom>
          <a:solidFill>
            <a:srgbClr val="EEC7B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4C9D708E-EF66-4AEA-16B4-60A2E7591A96}"/>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1.2 Living Well at Home (2 of 2)</a:t>
            </a:r>
            <a:endParaRPr lang="en-GB" sz="2500" b="1">
              <a:solidFill>
                <a:srgbClr val="464646"/>
              </a:solidFill>
              <a:latin typeface="Georgia" panose="02040502050405020303" pitchFamily="18" charset="0"/>
            </a:endParaRPr>
          </a:p>
        </p:txBody>
      </p:sp>
      <p:grpSp>
        <p:nvGrpSpPr>
          <p:cNvPr id="7" name="Group 6">
            <a:extLst>
              <a:ext uri="{FF2B5EF4-FFF2-40B4-BE49-F238E27FC236}">
                <a16:creationId xmlns:a16="http://schemas.microsoft.com/office/drawing/2014/main" id="{BB3BD4E7-9E4A-86B8-60E6-D1BC28D95F11}"/>
              </a:ext>
            </a:extLst>
          </p:cNvPr>
          <p:cNvGrpSpPr/>
          <p:nvPr/>
        </p:nvGrpSpPr>
        <p:grpSpPr>
          <a:xfrm>
            <a:off x="10295393" y="-3967"/>
            <a:ext cx="1378226" cy="1047896"/>
            <a:chOff x="10295393" y="-3967"/>
            <a:chExt cx="1378226" cy="1047896"/>
          </a:xfrm>
        </p:grpSpPr>
        <p:sp>
          <p:nvSpPr>
            <p:cNvPr id="8" name="Parallelogram 7">
              <a:extLst>
                <a:ext uri="{FF2B5EF4-FFF2-40B4-BE49-F238E27FC236}">
                  <a16:creationId xmlns:a16="http://schemas.microsoft.com/office/drawing/2014/main" id="{C31A3F75-1F37-F635-BD9F-AD0D79E4580F}"/>
                </a:ext>
              </a:extLst>
            </p:cNvPr>
            <p:cNvSpPr/>
            <p:nvPr/>
          </p:nvSpPr>
          <p:spPr>
            <a:xfrm flipH="1">
              <a:off x="10295393" y="-3967"/>
              <a:ext cx="1378226" cy="1047896"/>
            </a:xfrm>
            <a:prstGeom prst="parallelogram">
              <a:avLst/>
            </a:prstGeom>
            <a:solidFill>
              <a:srgbClr val="F6C5A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descr="Group success outline">
              <a:extLst>
                <a:ext uri="{FF2B5EF4-FFF2-40B4-BE49-F238E27FC236}">
                  <a16:creationId xmlns:a16="http://schemas.microsoft.com/office/drawing/2014/main" id="{C9E780FC-BACA-C92D-C0B5-6DBCB6F9F4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7590" y="224756"/>
              <a:ext cx="673832" cy="673832"/>
            </a:xfrm>
            <a:prstGeom prst="rect">
              <a:avLst/>
            </a:prstGeom>
          </p:spPr>
        </p:pic>
      </p:grpSp>
      <p:sp>
        <p:nvSpPr>
          <p:cNvPr id="11" name="Slide Number Placeholder 10">
            <a:extLst>
              <a:ext uri="{FF2B5EF4-FFF2-40B4-BE49-F238E27FC236}">
                <a16:creationId xmlns:a16="http://schemas.microsoft.com/office/drawing/2014/main" id="{DA37A9D2-60E9-E486-B227-4A3568203C47}"/>
              </a:ext>
            </a:extLst>
          </p:cNvPr>
          <p:cNvSpPr>
            <a:spLocks noGrp="1"/>
          </p:cNvSpPr>
          <p:nvPr>
            <p:ph type="sldNum" sz="quarter" idx="12"/>
          </p:nvPr>
        </p:nvSpPr>
        <p:spPr/>
        <p:txBody>
          <a:bodyPr/>
          <a:lstStyle/>
          <a:p>
            <a:fld id="{421E6436-FC94-440E-A289-1F38400188C8}" type="slidenum">
              <a:rPr lang="en-GB" smtClean="0"/>
              <a:t>42</a:t>
            </a:fld>
            <a:endParaRPr lang="en-GB"/>
          </a:p>
        </p:txBody>
      </p:sp>
      <p:sp>
        <p:nvSpPr>
          <p:cNvPr id="6" name="TextBox 5">
            <a:extLst>
              <a:ext uri="{FF2B5EF4-FFF2-40B4-BE49-F238E27FC236}">
                <a16:creationId xmlns:a16="http://schemas.microsoft.com/office/drawing/2014/main" id="{0502D890-5B8E-A7EF-65DE-D1833C0BF7A9}"/>
              </a:ext>
            </a:extLst>
          </p:cNvPr>
          <p:cNvSpPr txBox="1"/>
          <p:nvPr/>
        </p:nvSpPr>
        <p:spPr>
          <a:xfrm>
            <a:off x="7442388" y="258371"/>
            <a:ext cx="32052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a:t>
            </a:r>
            <a:r>
              <a:rPr lang="en-GB" sz="1400">
                <a:solidFill>
                  <a:srgbClr val="464646"/>
                </a:solidFill>
                <a:latin typeface="Georgia" panose="02040502050405020303" pitchFamily="18" charset="0"/>
                <a:cs typeface="Arial" panose="020B0604020202020204" pitchFamily="34" charset="0"/>
              </a:rPr>
              <a:t>Director Service Development</a:t>
            </a: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Tree>
    <p:extLst>
      <p:ext uri="{BB962C8B-B14F-4D97-AF65-F5344CB8AC3E}">
        <p14:creationId xmlns:p14="http://schemas.microsoft.com/office/powerpoint/2010/main" val="1092124450"/>
      </p:ext>
    </p:extLst>
  </p:cSld>
  <p:clrMapOvr>
    <a:masterClrMapping/>
  </p:clrMapOvr>
  <p:transition advClick="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93B22-D6E7-6485-4EFC-52D39647BBF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7C1AD47-A041-A445-5439-084C4E808EAD}"/>
              </a:ext>
            </a:extLst>
          </p:cNvPr>
          <p:cNvGraphicFramePr>
            <a:graphicFrameLocks noGrp="1"/>
          </p:cNvGraphicFramePr>
          <p:nvPr>
            <p:extLst>
              <p:ext uri="{D42A27DB-BD31-4B8C-83A1-F6EECF244321}">
                <p14:modId xmlns:p14="http://schemas.microsoft.com/office/powerpoint/2010/main" val="598929744"/>
              </p:ext>
            </p:extLst>
          </p:nvPr>
        </p:nvGraphicFramePr>
        <p:xfrm>
          <a:off x="359030" y="1760408"/>
          <a:ext cx="11280524" cy="4050639"/>
        </p:xfrm>
        <a:graphic>
          <a:graphicData uri="http://schemas.openxmlformats.org/drawingml/2006/table">
            <a:tbl>
              <a:tblPr firstRow="1" bandRow="1">
                <a:tableStyleId>{912C8C85-51F0-491E-9774-3900AFEF0FD7}</a:tableStyleId>
              </a:tblPr>
              <a:tblGrid>
                <a:gridCol w="5786553">
                  <a:extLst>
                    <a:ext uri="{9D8B030D-6E8A-4147-A177-3AD203B41FA5}">
                      <a16:colId xmlns:a16="http://schemas.microsoft.com/office/drawing/2014/main" val="4136463093"/>
                    </a:ext>
                  </a:extLst>
                </a:gridCol>
                <a:gridCol w="5493971">
                  <a:extLst>
                    <a:ext uri="{9D8B030D-6E8A-4147-A177-3AD203B41FA5}">
                      <a16:colId xmlns:a16="http://schemas.microsoft.com/office/drawing/2014/main" val="530489406"/>
                    </a:ext>
                  </a:extLst>
                </a:gridCol>
              </a:tblGrid>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Scope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948389664"/>
                  </a:ext>
                </a:extLst>
              </a:tr>
              <a:tr h="585104">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GB" sz="1200" b="1" i="0" u="none" strike="noStrike" noProof="0">
                          <a:solidFill>
                            <a:schemeClr val="tx1"/>
                          </a:solidFill>
                          <a:effectLst/>
                          <a:latin typeface="Arial" panose="020B0604020202020204" pitchFamily="34" charset="0"/>
                          <a:cs typeface="Arial" panose="020B0604020202020204" pitchFamily="34" charset="0"/>
                        </a:rPr>
                        <a:t>Deliver strengths-based, progression and recovery-focused support that improves outcomes and reduces reliance on high-cost care.</a:t>
                      </a:r>
                      <a:endParaRPr lang="en-US" sz="1200" b="1"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Develop strategic accommodation and support models for complex needs</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Reduce out-of-area and residential placements</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Implement progression and recovery pathways and step-down models</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Improve transitions and co-produced support for young people</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Strengthen system commissioning with health and partners</a:t>
                      </a: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4726230"/>
                  </a:ext>
                </a:extLst>
              </a:tr>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Current phase: Key activities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Deliverables and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1007055473"/>
                  </a:ext>
                </a:extLst>
              </a:tr>
              <a:tr h="931463">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Analyse demand, pathways and high-cost placements</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Develop commissioning intentions (1, 3, 5 years)</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Design progression pathways and step-down models</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Establish co-produced transitions pilot</a:t>
                      </a: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Complex needs commissioning strategy findings report – September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Pathway redesign and progression model report – September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Transitions pilot and service models project established – August 2026</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0491539"/>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Outcomes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606489161"/>
                  </a:ext>
                </a:extLst>
              </a:tr>
              <a:tr h="747709">
                <a:tc>
                  <a:txBody>
                    <a:bodyPr/>
                    <a:lstStyle/>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More people supported locally in least restrictive settings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Reduction in high-cost and out-of-area placements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Improved independence and better outcomes for people with complex needs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Transfers of Care / Discharge</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CYP to Adults transitions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People living with severe and multiple disadvantage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5" name="Google Shape;470;p82">
            <a:extLst>
              <a:ext uri="{FF2B5EF4-FFF2-40B4-BE49-F238E27FC236}">
                <a16:creationId xmlns:a16="http://schemas.microsoft.com/office/drawing/2014/main" id="{C405A75A-BCF3-C98A-AA21-A290FC4DDE80}"/>
              </a:ext>
            </a:extLst>
          </p:cNvPr>
          <p:cNvSpPr/>
          <p:nvPr/>
        </p:nvSpPr>
        <p:spPr>
          <a:xfrm>
            <a:off x="0" y="231037"/>
            <a:ext cx="12192000" cy="628000"/>
          </a:xfrm>
          <a:prstGeom prst="rect">
            <a:avLst/>
          </a:prstGeom>
          <a:solidFill>
            <a:srgbClr val="EEC7B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19DD2C1A-A506-150B-1241-FF6C0B829717}"/>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1.3 Living Well with Complex Care Needs (1 of 2)</a:t>
            </a:r>
            <a:endParaRPr lang="en-GB" sz="2500" b="1">
              <a:solidFill>
                <a:srgbClr val="464646"/>
              </a:solidFill>
              <a:latin typeface="Georgia" panose="02040502050405020303" pitchFamily="18" charset="0"/>
            </a:endParaRPr>
          </a:p>
        </p:txBody>
      </p:sp>
      <p:grpSp>
        <p:nvGrpSpPr>
          <p:cNvPr id="7" name="Group 6">
            <a:extLst>
              <a:ext uri="{FF2B5EF4-FFF2-40B4-BE49-F238E27FC236}">
                <a16:creationId xmlns:a16="http://schemas.microsoft.com/office/drawing/2014/main" id="{119466AE-8BA6-C32B-F37E-EED99C0E9B7B}"/>
              </a:ext>
            </a:extLst>
          </p:cNvPr>
          <p:cNvGrpSpPr/>
          <p:nvPr/>
        </p:nvGrpSpPr>
        <p:grpSpPr>
          <a:xfrm>
            <a:off x="10295393" y="-3967"/>
            <a:ext cx="1378226" cy="1047896"/>
            <a:chOff x="10295393" y="-3967"/>
            <a:chExt cx="1378226" cy="1047896"/>
          </a:xfrm>
        </p:grpSpPr>
        <p:sp>
          <p:nvSpPr>
            <p:cNvPr id="8" name="Parallelogram 7">
              <a:extLst>
                <a:ext uri="{FF2B5EF4-FFF2-40B4-BE49-F238E27FC236}">
                  <a16:creationId xmlns:a16="http://schemas.microsoft.com/office/drawing/2014/main" id="{63D16293-0C13-D3AB-2289-47B01CF0053D}"/>
                </a:ext>
              </a:extLst>
            </p:cNvPr>
            <p:cNvSpPr/>
            <p:nvPr/>
          </p:nvSpPr>
          <p:spPr>
            <a:xfrm flipH="1">
              <a:off x="10295393" y="-3967"/>
              <a:ext cx="1378226" cy="1047896"/>
            </a:xfrm>
            <a:prstGeom prst="parallelogram">
              <a:avLst/>
            </a:prstGeom>
            <a:solidFill>
              <a:srgbClr val="F6C5A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descr="Group success outline">
              <a:extLst>
                <a:ext uri="{FF2B5EF4-FFF2-40B4-BE49-F238E27FC236}">
                  <a16:creationId xmlns:a16="http://schemas.microsoft.com/office/drawing/2014/main" id="{53C07F36-68A0-1F51-74AD-E1C4A30CBE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7590" y="224756"/>
              <a:ext cx="673832" cy="673832"/>
            </a:xfrm>
            <a:prstGeom prst="rect">
              <a:avLst/>
            </a:prstGeom>
          </p:spPr>
        </p:pic>
      </p:grpSp>
      <p:sp>
        <p:nvSpPr>
          <p:cNvPr id="11" name="TextBox 10">
            <a:extLst>
              <a:ext uri="{FF2B5EF4-FFF2-40B4-BE49-F238E27FC236}">
                <a16:creationId xmlns:a16="http://schemas.microsoft.com/office/drawing/2014/main" id="{F0159BFA-83FE-2E81-2C63-231FEB575DE2}"/>
              </a:ext>
            </a:extLst>
          </p:cNvPr>
          <p:cNvSpPr txBox="1"/>
          <p:nvPr/>
        </p:nvSpPr>
        <p:spPr>
          <a:xfrm>
            <a:off x="7442388" y="258371"/>
            <a:ext cx="32052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a:t>
            </a:r>
            <a:r>
              <a:rPr lang="en-GB" sz="1400">
                <a:solidFill>
                  <a:srgbClr val="464646"/>
                </a:solidFill>
                <a:latin typeface="Georgia" panose="02040502050405020303" pitchFamily="18" charset="0"/>
                <a:cs typeface="Arial" panose="020B0604020202020204" pitchFamily="34" charset="0"/>
              </a:rPr>
              <a:t>Director Service Development</a:t>
            </a: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Tree>
    <p:extLst>
      <p:ext uri="{BB962C8B-B14F-4D97-AF65-F5344CB8AC3E}">
        <p14:creationId xmlns:p14="http://schemas.microsoft.com/office/powerpoint/2010/main" val="3411627330"/>
      </p:ext>
    </p:extLst>
  </p:cSld>
  <p:clrMapOvr>
    <a:masterClrMapping/>
  </p:clrMapOvr>
  <p:transition advClick="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C4405-6DB1-47FE-98A9-F4B7951FEC85}"/>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90C7086-84FE-3AD6-089A-09650BA91382}"/>
              </a:ext>
            </a:extLst>
          </p:cNvPr>
          <p:cNvGraphicFramePr>
            <a:graphicFrameLocks noGrp="1"/>
          </p:cNvGraphicFramePr>
          <p:nvPr>
            <p:extLst>
              <p:ext uri="{D42A27DB-BD31-4B8C-83A1-F6EECF244321}">
                <p14:modId xmlns:p14="http://schemas.microsoft.com/office/powerpoint/2010/main" val="3865550023"/>
              </p:ext>
            </p:extLst>
          </p:nvPr>
        </p:nvGraphicFramePr>
        <p:xfrm>
          <a:off x="393095" y="1787295"/>
          <a:ext cx="11280524" cy="3745390"/>
        </p:xfrm>
        <a:graphic>
          <a:graphicData uri="http://schemas.openxmlformats.org/drawingml/2006/table">
            <a:tbl>
              <a:tblPr firstRow="1" bandRow="1">
                <a:tableStyleId>{912C8C85-51F0-491E-9774-3900AFEF0FD7}</a:tableStyleId>
              </a:tblPr>
              <a:tblGrid>
                <a:gridCol w="5786553">
                  <a:extLst>
                    <a:ext uri="{9D8B030D-6E8A-4147-A177-3AD203B41FA5}">
                      <a16:colId xmlns:a16="http://schemas.microsoft.com/office/drawing/2014/main" val="4136463093"/>
                    </a:ext>
                  </a:extLst>
                </a:gridCol>
                <a:gridCol w="5493971">
                  <a:extLst>
                    <a:ext uri="{9D8B030D-6E8A-4147-A177-3AD203B41FA5}">
                      <a16:colId xmlns:a16="http://schemas.microsoft.com/office/drawing/2014/main" val="530489406"/>
                    </a:ext>
                  </a:extLst>
                </a:gridCol>
              </a:tblGrid>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Delivery resources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u="none" strike="noStrike" noProof="0">
                          <a:solidFill>
                            <a:srgbClr val="464646"/>
                          </a:solidFill>
                          <a:effectLst/>
                          <a:latin typeface="Arial" panose="020B0604020202020204" pitchFamily="34" charset="0"/>
                          <a:cs typeface="Arial" panose="020B0604020202020204" pitchFamily="34" charset="0"/>
                        </a:rPr>
                        <a:t>Key risks and mitigations</a:t>
                      </a: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606489161"/>
                  </a:ext>
                </a:extLst>
              </a:tr>
              <a:tr h="747709">
                <a:tc>
                  <a:txBody>
                    <a:bodyPr/>
                    <a:lstStyle/>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C&amp;P commissioning team</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Change Delivery support (PM, BA, WoW Coach)</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2"/>
                          </a:solidFill>
                          <a:effectLst/>
                          <a:latin typeface="Arial" panose="020B0604020202020204" pitchFamily="34" charset="0"/>
                          <a:ea typeface="+mn-ea"/>
                          <a:cs typeface="Arial" panose="020B0604020202020204" pitchFamily="34" charset="0"/>
                        </a:rPr>
                        <a:t>Lack of suitable provision → targeted market development</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2"/>
                          </a:solidFill>
                          <a:effectLst/>
                          <a:latin typeface="Arial" panose="020B0604020202020204" pitchFamily="34" charset="0"/>
                          <a:ea typeface="+mn-ea"/>
                          <a:cs typeface="Arial" panose="020B0604020202020204" pitchFamily="34" charset="0"/>
                        </a:rPr>
                        <a:t>Crisis-led placements continue → earlier planning + pathway redesign</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2"/>
                          </a:solidFill>
                          <a:effectLst/>
                          <a:latin typeface="Arial" panose="020B0604020202020204" pitchFamily="34" charset="0"/>
                          <a:ea typeface="+mn-ea"/>
                          <a:cs typeface="Arial" panose="020B0604020202020204" pitchFamily="34" charset="0"/>
                        </a:rPr>
                        <a:t>System fragmentation → joint commissioning and governance</a:t>
                      </a: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Key stakeholders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200" b="1" i="0" u="none" strike="noStrike" kern="1200" noProof="0">
                          <a:solidFill>
                            <a:srgbClr val="464646"/>
                          </a:solidFill>
                          <a:effectLst/>
                          <a:latin typeface="Arial" panose="020B0604020202020204" pitchFamily="34" charset="0"/>
                          <a:ea typeface="+mn-ea"/>
                          <a:cs typeface="Arial" panose="020B0604020202020204" pitchFamily="34" charset="0"/>
                        </a:rPr>
                        <a:t>Key interdependencies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863732852"/>
                  </a:ext>
                </a:extLst>
              </a:tr>
              <a:tr h="1107313">
                <a:tc>
                  <a:txBody>
                    <a:bodyPr/>
                    <a:lstStyle/>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Health partners, housing, providers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Adult operational teams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CYP and transitions services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Citizens and families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2"/>
                          </a:solidFill>
                          <a:effectLst/>
                          <a:latin typeface="Arial" panose="020B0604020202020204" pitchFamily="34" charset="0"/>
                          <a:ea typeface="+mn-ea"/>
                          <a:cs typeface="Arial" panose="020B0604020202020204" pitchFamily="34" charset="0"/>
                        </a:rPr>
                        <a:t>Living Well at Home (pathways)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2"/>
                          </a:solidFill>
                          <a:effectLst/>
                          <a:latin typeface="Arial" panose="020B0604020202020204" pitchFamily="34" charset="0"/>
                          <a:ea typeface="+mn-ea"/>
                          <a:cs typeface="Arial" panose="020B0604020202020204" pitchFamily="34" charset="0"/>
                        </a:rPr>
                        <a:t>Enabling a System that Works (market shaping)</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2"/>
                          </a:solidFill>
                          <a:effectLst/>
                          <a:latin typeface="Arial" panose="020B0604020202020204" pitchFamily="34" charset="0"/>
                          <a:ea typeface="+mn-ea"/>
                          <a:cs typeface="Arial" panose="020B0604020202020204" pitchFamily="34" charset="0"/>
                        </a:rPr>
                        <a:t>TOM: Performance &amp; Analytics (demand modelling)</a:t>
                      </a: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9507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Future phases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643799">
                <a:tc gridSpan="2">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a:solidFill>
                            <a:schemeClr val="tx1"/>
                          </a:solidFill>
                          <a:effectLst/>
                          <a:latin typeface="Arial" panose="020B0604020202020204" pitchFamily="34" charset="0"/>
                          <a:cs typeface="Arial" panose="020B0604020202020204" pitchFamily="34" charset="0"/>
                        </a:rPr>
                        <a:t>Delivery and scaling of redesigned pathways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a:solidFill>
                            <a:schemeClr val="tx1"/>
                          </a:solidFill>
                          <a:effectLst/>
                          <a:latin typeface="Arial" panose="020B0604020202020204" pitchFamily="34" charset="0"/>
                          <a:cs typeface="Arial" panose="020B0604020202020204" pitchFamily="34" charset="0"/>
                        </a:rPr>
                        <a:t>Long-term market reshaping</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3" name="Google Shape;470;p82">
            <a:extLst>
              <a:ext uri="{FF2B5EF4-FFF2-40B4-BE49-F238E27FC236}">
                <a16:creationId xmlns:a16="http://schemas.microsoft.com/office/drawing/2014/main" id="{8A5A7765-B607-662A-070C-11F55D55F546}"/>
              </a:ext>
            </a:extLst>
          </p:cNvPr>
          <p:cNvSpPr/>
          <p:nvPr/>
        </p:nvSpPr>
        <p:spPr>
          <a:xfrm>
            <a:off x="0" y="231037"/>
            <a:ext cx="12192000" cy="628000"/>
          </a:xfrm>
          <a:prstGeom prst="rect">
            <a:avLst/>
          </a:prstGeom>
          <a:solidFill>
            <a:srgbClr val="EEC7B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A4AFEBF3-42D3-2F11-0BF1-7F20D76BFEE4}"/>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1.3 Living Well with Complex Care Needs (2 of 2)</a:t>
            </a:r>
            <a:endParaRPr lang="en-GB" sz="2500" b="1">
              <a:solidFill>
                <a:srgbClr val="464646"/>
              </a:solidFill>
              <a:latin typeface="Georgia" panose="02040502050405020303" pitchFamily="18" charset="0"/>
            </a:endParaRPr>
          </a:p>
        </p:txBody>
      </p:sp>
      <p:grpSp>
        <p:nvGrpSpPr>
          <p:cNvPr id="7" name="Group 6">
            <a:extLst>
              <a:ext uri="{FF2B5EF4-FFF2-40B4-BE49-F238E27FC236}">
                <a16:creationId xmlns:a16="http://schemas.microsoft.com/office/drawing/2014/main" id="{9AA45156-E927-623A-F6A2-8846BFA85DCC}"/>
              </a:ext>
            </a:extLst>
          </p:cNvPr>
          <p:cNvGrpSpPr/>
          <p:nvPr/>
        </p:nvGrpSpPr>
        <p:grpSpPr>
          <a:xfrm>
            <a:off x="10295393" y="-3967"/>
            <a:ext cx="1378226" cy="1047896"/>
            <a:chOff x="10295393" y="-3967"/>
            <a:chExt cx="1378226" cy="1047896"/>
          </a:xfrm>
        </p:grpSpPr>
        <p:sp>
          <p:nvSpPr>
            <p:cNvPr id="8" name="Parallelogram 7">
              <a:extLst>
                <a:ext uri="{FF2B5EF4-FFF2-40B4-BE49-F238E27FC236}">
                  <a16:creationId xmlns:a16="http://schemas.microsoft.com/office/drawing/2014/main" id="{826C6AEB-89A8-122B-DC58-59B41F5FF830}"/>
                </a:ext>
              </a:extLst>
            </p:cNvPr>
            <p:cNvSpPr/>
            <p:nvPr/>
          </p:nvSpPr>
          <p:spPr>
            <a:xfrm flipH="1">
              <a:off x="10295393" y="-3967"/>
              <a:ext cx="1378226" cy="1047896"/>
            </a:xfrm>
            <a:prstGeom prst="parallelogram">
              <a:avLst/>
            </a:prstGeom>
            <a:solidFill>
              <a:srgbClr val="F6C5A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descr="Group success outline">
              <a:extLst>
                <a:ext uri="{FF2B5EF4-FFF2-40B4-BE49-F238E27FC236}">
                  <a16:creationId xmlns:a16="http://schemas.microsoft.com/office/drawing/2014/main" id="{33F8B9F3-9C9E-5AAA-16EA-B5053A583C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7590" y="224756"/>
              <a:ext cx="673832" cy="673832"/>
            </a:xfrm>
            <a:prstGeom prst="rect">
              <a:avLst/>
            </a:prstGeom>
          </p:spPr>
        </p:pic>
      </p:grpSp>
      <p:sp>
        <p:nvSpPr>
          <p:cNvPr id="11" name="Slide Number Placeholder 10">
            <a:extLst>
              <a:ext uri="{FF2B5EF4-FFF2-40B4-BE49-F238E27FC236}">
                <a16:creationId xmlns:a16="http://schemas.microsoft.com/office/drawing/2014/main" id="{CBF80D50-2525-7047-F556-DBAB301D4268}"/>
              </a:ext>
            </a:extLst>
          </p:cNvPr>
          <p:cNvSpPr>
            <a:spLocks noGrp="1"/>
          </p:cNvSpPr>
          <p:nvPr>
            <p:ph type="sldNum" sz="quarter" idx="12"/>
          </p:nvPr>
        </p:nvSpPr>
        <p:spPr/>
        <p:txBody>
          <a:bodyPr/>
          <a:lstStyle/>
          <a:p>
            <a:fld id="{421E6436-FC94-440E-A289-1F38400188C8}" type="slidenum">
              <a:rPr lang="en-GB" smtClean="0"/>
              <a:t>44</a:t>
            </a:fld>
            <a:endParaRPr lang="en-GB"/>
          </a:p>
        </p:txBody>
      </p:sp>
      <p:sp>
        <p:nvSpPr>
          <p:cNvPr id="12" name="TextBox 11">
            <a:extLst>
              <a:ext uri="{FF2B5EF4-FFF2-40B4-BE49-F238E27FC236}">
                <a16:creationId xmlns:a16="http://schemas.microsoft.com/office/drawing/2014/main" id="{44E0677D-03CC-F1CE-C381-A784725525C6}"/>
              </a:ext>
            </a:extLst>
          </p:cNvPr>
          <p:cNvSpPr txBox="1"/>
          <p:nvPr/>
        </p:nvSpPr>
        <p:spPr>
          <a:xfrm>
            <a:off x="7442388" y="258371"/>
            <a:ext cx="32052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a:t>
            </a:r>
            <a:r>
              <a:rPr lang="en-GB" sz="1400">
                <a:solidFill>
                  <a:srgbClr val="464646"/>
                </a:solidFill>
                <a:latin typeface="Georgia" panose="02040502050405020303" pitchFamily="18" charset="0"/>
                <a:cs typeface="Arial" panose="020B0604020202020204" pitchFamily="34" charset="0"/>
              </a:rPr>
              <a:t>Director Service Development</a:t>
            </a: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Tree>
    <p:extLst>
      <p:ext uri="{BB962C8B-B14F-4D97-AF65-F5344CB8AC3E}">
        <p14:creationId xmlns:p14="http://schemas.microsoft.com/office/powerpoint/2010/main" val="389556304"/>
      </p:ext>
    </p:extLst>
  </p:cSld>
  <p:clrMapOvr>
    <a:masterClrMapping/>
  </p:clrMapOvr>
  <p:transition advClick="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7817E-6DFA-F5BD-7F84-C78EE85DA55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E882548-19C9-BDCB-5EA7-AFA785CA7FBB}"/>
              </a:ext>
            </a:extLst>
          </p:cNvPr>
          <p:cNvGraphicFramePr>
            <a:graphicFrameLocks noGrp="1"/>
          </p:cNvGraphicFramePr>
          <p:nvPr>
            <p:extLst>
              <p:ext uri="{D42A27DB-BD31-4B8C-83A1-F6EECF244321}">
                <p14:modId xmlns:p14="http://schemas.microsoft.com/office/powerpoint/2010/main" val="259232863"/>
              </p:ext>
            </p:extLst>
          </p:nvPr>
        </p:nvGraphicFramePr>
        <p:xfrm>
          <a:off x="455738" y="1746953"/>
          <a:ext cx="11280524" cy="4032351"/>
        </p:xfrm>
        <a:graphic>
          <a:graphicData uri="http://schemas.openxmlformats.org/drawingml/2006/table">
            <a:tbl>
              <a:tblPr firstRow="1" bandRow="1">
                <a:tableStyleId>{912C8C85-51F0-491E-9774-3900AFEF0FD7}</a:tableStyleId>
              </a:tblPr>
              <a:tblGrid>
                <a:gridCol w="5786553">
                  <a:extLst>
                    <a:ext uri="{9D8B030D-6E8A-4147-A177-3AD203B41FA5}">
                      <a16:colId xmlns:a16="http://schemas.microsoft.com/office/drawing/2014/main" val="4136463093"/>
                    </a:ext>
                  </a:extLst>
                </a:gridCol>
                <a:gridCol w="5493971">
                  <a:extLst>
                    <a:ext uri="{9D8B030D-6E8A-4147-A177-3AD203B41FA5}">
                      <a16:colId xmlns:a16="http://schemas.microsoft.com/office/drawing/2014/main" val="530489406"/>
                    </a:ext>
                  </a:extLst>
                </a:gridCol>
              </a:tblGrid>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Scope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948389664"/>
                  </a:ext>
                </a:extLst>
              </a:tr>
              <a:tr h="585104">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GB" sz="1200" b="1" i="0" u="none" strike="noStrike" noProof="0">
                          <a:solidFill>
                            <a:schemeClr val="tx1"/>
                          </a:solidFill>
                          <a:effectLst/>
                          <a:latin typeface="Arial" panose="020B0604020202020204" pitchFamily="34" charset="0"/>
                          <a:cs typeface="Arial" panose="020B0604020202020204" pitchFamily="34" charset="0"/>
                        </a:rPr>
                        <a:t>Stabilise, sustain and transform the market, enabling better outcomes through stronger commissioning, governance and partnerships.</a:t>
                      </a:r>
                      <a:endParaRPr lang="en-US" sz="1200" b="1"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Implement consistent pricing, contract and financial frameworks</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Strengthen QA, contract management and governance</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Develop market intelligence, demand and capacity insight</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Improve brokerage, provider engagement and system design</a:t>
                      </a: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4726230"/>
                  </a:ext>
                </a:extLst>
              </a:tr>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Current phase: Key activities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Deliverables and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1007055473"/>
                  </a:ext>
                </a:extLst>
              </a:tr>
              <a:tr h="931463">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chemeClr val="tx1"/>
                          </a:solidFill>
                          <a:effectLst/>
                          <a:latin typeface="Arial" panose="020B0604020202020204" pitchFamily="34" charset="0"/>
                          <a:cs typeface="Arial" panose="020B0604020202020204" pitchFamily="34" charset="0"/>
                        </a:rPr>
                        <a:t>Deliver market analysis and position statement</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Develop pricing model and contract frameworks</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Establish QA and governance approach</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Progress brokerage redesign and provider engagement</a:t>
                      </a: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Market Analysis and Market Position Statement – September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Pricing and contract model implementation – November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QA and contract management framework – November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Brokerage model and provider engagement framework – March 2027</a:t>
                      </a: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0491539"/>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Outcomes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606489161"/>
                  </a:ext>
                </a:extLst>
              </a:tr>
              <a:tr h="747709">
                <a:tc>
                  <a:txBody>
                    <a:bodyPr/>
                    <a:lstStyle/>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Reduced spot purchasing and improved value for money</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Improved risk visibility and quality assurance</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Better demand/capacity insight and decision-making</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Stronger provider relationships and market resilience</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Shaping the market</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VCFSE sector</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Partnerships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5" name="Google Shape;470;p82">
            <a:extLst>
              <a:ext uri="{FF2B5EF4-FFF2-40B4-BE49-F238E27FC236}">
                <a16:creationId xmlns:a16="http://schemas.microsoft.com/office/drawing/2014/main" id="{E14699B2-FABB-A6DC-DFAD-DC735F24F5E1}"/>
              </a:ext>
            </a:extLst>
          </p:cNvPr>
          <p:cNvSpPr/>
          <p:nvPr/>
        </p:nvSpPr>
        <p:spPr>
          <a:xfrm>
            <a:off x="0" y="231037"/>
            <a:ext cx="12192000" cy="628000"/>
          </a:xfrm>
          <a:prstGeom prst="rect">
            <a:avLst/>
          </a:prstGeom>
          <a:solidFill>
            <a:srgbClr val="EEC7B0"/>
          </a:solidFill>
          <a:ln>
            <a:noFill/>
          </a:ln>
        </p:spPr>
        <p:txBody>
          <a:bodyPr spcFirstLastPara="1" wrap="square" lIns="320000" tIns="162533" rIns="320000" bIns="162533" anchor="ctr" anchorCtr="0">
            <a:noAutofit/>
          </a:bodyPr>
          <a:lstStyle/>
          <a:p>
            <a:endParaRPr lang="en-US" sz="2400"/>
          </a:p>
        </p:txBody>
      </p:sp>
      <p:sp>
        <p:nvSpPr>
          <p:cNvPr id="7" name="Title 1">
            <a:extLst>
              <a:ext uri="{FF2B5EF4-FFF2-40B4-BE49-F238E27FC236}">
                <a16:creationId xmlns:a16="http://schemas.microsoft.com/office/drawing/2014/main" id="{AE1A137B-9A83-4223-9F80-E9D0E53B84EF}"/>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1.4 Enabling a System that Works (1 of 2)</a:t>
            </a:r>
            <a:endParaRPr lang="en-GB" sz="2500" b="1">
              <a:solidFill>
                <a:srgbClr val="464646"/>
              </a:solidFill>
              <a:latin typeface="Georgia" panose="02040502050405020303" pitchFamily="18" charset="0"/>
            </a:endParaRPr>
          </a:p>
        </p:txBody>
      </p:sp>
      <p:grpSp>
        <p:nvGrpSpPr>
          <p:cNvPr id="8" name="Group 7">
            <a:extLst>
              <a:ext uri="{FF2B5EF4-FFF2-40B4-BE49-F238E27FC236}">
                <a16:creationId xmlns:a16="http://schemas.microsoft.com/office/drawing/2014/main" id="{7899C9EE-8F1C-8193-405E-3F0D88D5473C}"/>
              </a:ext>
            </a:extLst>
          </p:cNvPr>
          <p:cNvGrpSpPr/>
          <p:nvPr/>
        </p:nvGrpSpPr>
        <p:grpSpPr>
          <a:xfrm>
            <a:off x="10295393" y="-3967"/>
            <a:ext cx="1378226" cy="1047896"/>
            <a:chOff x="10295393" y="-3967"/>
            <a:chExt cx="1378226" cy="1047896"/>
          </a:xfrm>
        </p:grpSpPr>
        <p:sp>
          <p:nvSpPr>
            <p:cNvPr id="9" name="Parallelogram 8">
              <a:extLst>
                <a:ext uri="{FF2B5EF4-FFF2-40B4-BE49-F238E27FC236}">
                  <a16:creationId xmlns:a16="http://schemas.microsoft.com/office/drawing/2014/main" id="{738208D4-27EA-7AC2-E39A-C6F73A390BD1}"/>
                </a:ext>
              </a:extLst>
            </p:cNvPr>
            <p:cNvSpPr/>
            <p:nvPr/>
          </p:nvSpPr>
          <p:spPr>
            <a:xfrm flipH="1">
              <a:off x="10295393" y="-3967"/>
              <a:ext cx="1378226" cy="1047896"/>
            </a:xfrm>
            <a:prstGeom prst="parallelogram">
              <a:avLst/>
            </a:prstGeom>
            <a:solidFill>
              <a:srgbClr val="F6C5A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0" name="Graphic 9" descr="Group success outline">
              <a:extLst>
                <a:ext uri="{FF2B5EF4-FFF2-40B4-BE49-F238E27FC236}">
                  <a16:creationId xmlns:a16="http://schemas.microsoft.com/office/drawing/2014/main" id="{44DEE23D-2064-6D6E-B3C2-28365271E7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7590" y="224756"/>
              <a:ext cx="673832" cy="673832"/>
            </a:xfrm>
            <a:prstGeom prst="rect">
              <a:avLst/>
            </a:prstGeom>
          </p:spPr>
        </p:pic>
      </p:grpSp>
      <p:sp>
        <p:nvSpPr>
          <p:cNvPr id="12" name="Slide Number Placeholder 11">
            <a:extLst>
              <a:ext uri="{FF2B5EF4-FFF2-40B4-BE49-F238E27FC236}">
                <a16:creationId xmlns:a16="http://schemas.microsoft.com/office/drawing/2014/main" id="{6F3C8DA8-DCE3-1304-077B-A20B9385536B}"/>
              </a:ext>
            </a:extLst>
          </p:cNvPr>
          <p:cNvSpPr>
            <a:spLocks noGrp="1"/>
          </p:cNvSpPr>
          <p:nvPr>
            <p:ph type="sldNum" sz="quarter" idx="12"/>
          </p:nvPr>
        </p:nvSpPr>
        <p:spPr/>
        <p:txBody>
          <a:bodyPr/>
          <a:lstStyle/>
          <a:p>
            <a:fld id="{421E6436-FC94-440E-A289-1F38400188C8}" type="slidenum">
              <a:rPr lang="en-GB" smtClean="0"/>
              <a:t>45</a:t>
            </a:fld>
            <a:endParaRPr lang="en-GB"/>
          </a:p>
        </p:txBody>
      </p:sp>
      <p:sp>
        <p:nvSpPr>
          <p:cNvPr id="6" name="TextBox 5">
            <a:extLst>
              <a:ext uri="{FF2B5EF4-FFF2-40B4-BE49-F238E27FC236}">
                <a16:creationId xmlns:a16="http://schemas.microsoft.com/office/drawing/2014/main" id="{769A42EA-EA3A-C9DB-D813-E3927DBE241F}"/>
              </a:ext>
            </a:extLst>
          </p:cNvPr>
          <p:cNvSpPr txBox="1"/>
          <p:nvPr/>
        </p:nvSpPr>
        <p:spPr>
          <a:xfrm>
            <a:off x="7442388" y="258371"/>
            <a:ext cx="32052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a:t>
            </a:r>
            <a:r>
              <a:rPr lang="en-GB" sz="1400">
                <a:solidFill>
                  <a:srgbClr val="464646"/>
                </a:solidFill>
                <a:latin typeface="Georgia" panose="02040502050405020303" pitchFamily="18" charset="0"/>
                <a:cs typeface="Arial" panose="020B0604020202020204" pitchFamily="34" charset="0"/>
              </a:rPr>
              <a:t>Director Commissioning</a:t>
            </a: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Tree>
    <p:extLst>
      <p:ext uri="{BB962C8B-B14F-4D97-AF65-F5344CB8AC3E}">
        <p14:creationId xmlns:p14="http://schemas.microsoft.com/office/powerpoint/2010/main" val="559602900"/>
      </p:ext>
    </p:extLst>
  </p:cSld>
  <p:clrMapOvr>
    <a:masterClrMapping/>
  </p:clrMapOvr>
  <p:transition advClick="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4964D-C887-6877-C82F-6709F0D434A2}"/>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F2C8ECF-12BA-28FD-25AF-649EA4FD0670}"/>
              </a:ext>
            </a:extLst>
          </p:cNvPr>
          <p:cNvGraphicFramePr>
            <a:graphicFrameLocks noGrp="1"/>
          </p:cNvGraphicFramePr>
          <p:nvPr>
            <p:extLst>
              <p:ext uri="{D42A27DB-BD31-4B8C-83A1-F6EECF244321}">
                <p14:modId xmlns:p14="http://schemas.microsoft.com/office/powerpoint/2010/main" val="3685643392"/>
              </p:ext>
            </p:extLst>
          </p:nvPr>
        </p:nvGraphicFramePr>
        <p:xfrm>
          <a:off x="455738" y="1827636"/>
          <a:ext cx="11280524" cy="3928270"/>
        </p:xfrm>
        <a:graphic>
          <a:graphicData uri="http://schemas.openxmlformats.org/drawingml/2006/table">
            <a:tbl>
              <a:tblPr firstRow="1" bandRow="1">
                <a:tableStyleId>{912C8C85-51F0-491E-9774-3900AFEF0FD7}</a:tableStyleId>
              </a:tblPr>
              <a:tblGrid>
                <a:gridCol w="5786553">
                  <a:extLst>
                    <a:ext uri="{9D8B030D-6E8A-4147-A177-3AD203B41FA5}">
                      <a16:colId xmlns:a16="http://schemas.microsoft.com/office/drawing/2014/main" val="4136463093"/>
                    </a:ext>
                  </a:extLst>
                </a:gridCol>
                <a:gridCol w="5493971">
                  <a:extLst>
                    <a:ext uri="{9D8B030D-6E8A-4147-A177-3AD203B41FA5}">
                      <a16:colId xmlns:a16="http://schemas.microsoft.com/office/drawing/2014/main" val="530489406"/>
                    </a:ext>
                  </a:extLst>
                </a:gridCol>
              </a:tblGrid>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Delivery resources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u="none" strike="noStrike" noProof="0">
                          <a:solidFill>
                            <a:srgbClr val="464646"/>
                          </a:solidFill>
                          <a:effectLst/>
                          <a:latin typeface="Arial" panose="020B0604020202020204" pitchFamily="34" charset="0"/>
                          <a:cs typeface="Arial" panose="020B0604020202020204" pitchFamily="34" charset="0"/>
                        </a:rPr>
                        <a:t>Key risks and mitigations</a:t>
                      </a: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606489161"/>
                  </a:ext>
                </a:extLst>
              </a:tr>
              <a:tr h="747709">
                <a:tc>
                  <a:txBody>
                    <a:bodyPr/>
                    <a:lstStyle/>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C&amp;P commissioning team</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Change Delivery support (PM, BA, WoW Coach)</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Analysis &amp; Insight (A&amp;I)</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Fragmented system and inconsistent practice → standardised frameworks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Limited data and insight → shared intelligence and dashboards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Provider market instability → structured engagement + incentives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Key stakeholders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200" b="1" i="0" u="none" strike="noStrike" kern="1200" noProof="0">
                          <a:solidFill>
                            <a:srgbClr val="464646"/>
                          </a:solidFill>
                          <a:effectLst/>
                          <a:latin typeface="Arial" panose="020B0604020202020204" pitchFamily="34" charset="0"/>
                          <a:ea typeface="+mn-ea"/>
                          <a:cs typeface="Arial" panose="020B0604020202020204" pitchFamily="34" charset="0"/>
                        </a:rPr>
                        <a:t>Key interdependencies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863732852"/>
                  </a:ext>
                </a:extLst>
              </a:tr>
              <a:tr h="1107313">
                <a:tc>
                  <a:txBody>
                    <a:bodyPr/>
                    <a:lstStyle/>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Providers and market partners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Brokerage, finance, operations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Public Health, housing, system partners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All C&amp;P programmes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TOM: Performance &amp; Analytics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Corporate transformation (CSIP, finance, governance)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9507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Future phases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643799">
                <a:tc gridSpan="2">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a:solidFill>
                            <a:schemeClr val="tx1"/>
                          </a:solidFill>
                          <a:effectLst/>
                          <a:latin typeface="Arial" panose="020B0604020202020204" pitchFamily="34" charset="0"/>
                          <a:cs typeface="Arial" panose="020B0604020202020204" pitchFamily="34" charset="0"/>
                        </a:rPr>
                        <a:t>Full implementation of operating model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a:solidFill>
                            <a:schemeClr val="tx1"/>
                          </a:solidFill>
                          <a:effectLst/>
                          <a:latin typeface="Arial" panose="020B0604020202020204" pitchFamily="34" charset="0"/>
                          <a:cs typeface="Arial" panose="020B0604020202020204" pitchFamily="34" charset="0"/>
                        </a:rPr>
                        <a:t>Continuous optimisation of market and commissioning system</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3" name="Google Shape;470;p82">
            <a:extLst>
              <a:ext uri="{FF2B5EF4-FFF2-40B4-BE49-F238E27FC236}">
                <a16:creationId xmlns:a16="http://schemas.microsoft.com/office/drawing/2014/main" id="{4391EDA1-3DE9-5DB2-90B5-461CCA0F55DA}"/>
              </a:ext>
            </a:extLst>
          </p:cNvPr>
          <p:cNvSpPr/>
          <p:nvPr/>
        </p:nvSpPr>
        <p:spPr>
          <a:xfrm>
            <a:off x="0" y="231037"/>
            <a:ext cx="12192000" cy="628000"/>
          </a:xfrm>
          <a:prstGeom prst="rect">
            <a:avLst/>
          </a:prstGeom>
          <a:solidFill>
            <a:srgbClr val="EEC7B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AE5F69CF-53AD-AE29-DA78-D830336C6FCF}"/>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1.4 Enabling a System that Works (2 of 2)</a:t>
            </a:r>
            <a:endParaRPr lang="en-GB" sz="2500" b="1">
              <a:solidFill>
                <a:srgbClr val="464646"/>
              </a:solidFill>
              <a:latin typeface="Georgia" panose="02040502050405020303" pitchFamily="18" charset="0"/>
            </a:endParaRPr>
          </a:p>
        </p:txBody>
      </p:sp>
      <p:grpSp>
        <p:nvGrpSpPr>
          <p:cNvPr id="7" name="Group 6">
            <a:extLst>
              <a:ext uri="{FF2B5EF4-FFF2-40B4-BE49-F238E27FC236}">
                <a16:creationId xmlns:a16="http://schemas.microsoft.com/office/drawing/2014/main" id="{A7C6FB85-976B-2BDB-6210-8AB4973818A7}"/>
              </a:ext>
            </a:extLst>
          </p:cNvPr>
          <p:cNvGrpSpPr/>
          <p:nvPr/>
        </p:nvGrpSpPr>
        <p:grpSpPr>
          <a:xfrm>
            <a:off x="10295393" y="-3967"/>
            <a:ext cx="1378226" cy="1047896"/>
            <a:chOff x="10295393" y="-3967"/>
            <a:chExt cx="1378226" cy="1047896"/>
          </a:xfrm>
        </p:grpSpPr>
        <p:sp>
          <p:nvSpPr>
            <p:cNvPr id="8" name="Parallelogram 7">
              <a:extLst>
                <a:ext uri="{FF2B5EF4-FFF2-40B4-BE49-F238E27FC236}">
                  <a16:creationId xmlns:a16="http://schemas.microsoft.com/office/drawing/2014/main" id="{AABEC4CE-F077-C464-9422-5DF0409C22D6}"/>
                </a:ext>
              </a:extLst>
            </p:cNvPr>
            <p:cNvSpPr/>
            <p:nvPr/>
          </p:nvSpPr>
          <p:spPr>
            <a:xfrm flipH="1">
              <a:off x="10295393" y="-3967"/>
              <a:ext cx="1378226" cy="1047896"/>
            </a:xfrm>
            <a:prstGeom prst="parallelogram">
              <a:avLst/>
            </a:prstGeom>
            <a:solidFill>
              <a:srgbClr val="F6C5A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descr="Group success outline">
              <a:extLst>
                <a:ext uri="{FF2B5EF4-FFF2-40B4-BE49-F238E27FC236}">
                  <a16:creationId xmlns:a16="http://schemas.microsoft.com/office/drawing/2014/main" id="{4EBAF214-567D-6DF2-B79A-844DB6EF41F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7590" y="224756"/>
              <a:ext cx="673832" cy="673832"/>
            </a:xfrm>
            <a:prstGeom prst="rect">
              <a:avLst/>
            </a:prstGeom>
          </p:spPr>
        </p:pic>
      </p:grpSp>
      <p:sp>
        <p:nvSpPr>
          <p:cNvPr id="10" name="TextBox 9">
            <a:extLst>
              <a:ext uri="{FF2B5EF4-FFF2-40B4-BE49-F238E27FC236}">
                <a16:creationId xmlns:a16="http://schemas.microsoft.com/office/drawing/2014/main" id="{2A964B1A-D0A8-13C4-4C5E-D881FBF5C6CC}"/>
              </a:ext>
            </a:extLst>
          </p:cNvPr>
          <p:cNvSpPr txBox="1"/>
          <p:nvPr/>
        </p:nvSpPr>
        <p:spPr>
          <a:xfrm>
            <a:off x="7503459" y="300062"/>
            <a:ext cx="295408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Director Commissioning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
        <p:nvSpPr>
          <p:cNvPr id="11" name="Slide Number Placeholder 10">
            <a:extLst>
              <a:ext uri="{FF2B5EF4-FFF2-40B4-BE49-F238E27FC236}">
                <a16:creationId xmlns:a16="http://schemas.microsoft.com/office/drawing/2014/main" id="{478D038F-3D8A-7091-03BD-E27437FC2164}"/>
              </a:ext>
            </a:extLst>
          </p:cNvPr>
          <p:cNvSpPr>
            <a:spLocks noGrp="1"/>
          </p:cNvSpPr>
          <p:nvPr>
            <p:ph type="sldNum" sz="quarter" idx="12"/>
          </p:nvPr>
        </p:nvSpPr>
        <p:spPr/>
        <p:txBody>
          <a:bodyPr/>
          <a:lstStyle/>
          <a:p>
            <a:fld id="{421E6436-FC94-440E-A289-1F38400188C8}" type="slidenum">
              <a:rPr lang="en-GB" smtClean="0"/>
              <a:t>46</a:t>
            </a:fld>
            <a:endParaRPr lang="en-GB"/>
          </a:p>
        </p:txBody>
      </p:sp>
    </p:spTree>
    <p:extLst>
      <p:ext uri="{BB962C8B-B14F-4D97-AF65-F5344CB8AC3E}">
        <p14:creationId xmlns:p14="http://schemas.microsoft.com/office/powerpoint/2010/main" val="2585181325"/>
      </p:ext>
    </p:extLst>
  </p:cSld>
  <p:clrMapOvr>
    <a:masterClrMapping/>
  </p:clrMapOvr>
  <p:transition advClick="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4FE12-48B3-3985-B12A-D165743FFEE9}"/>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DB11CDB-4122-895D-8E4B-A7CC82DEC396}"/>
              </a:ext>
            </a:extLst>
          </p:cNvPr>
          <p:cNvGraphicFramePr>
            <a:graphicFrameLocks noGrp="1"/>
          </p:cNvGraphicFramePr>
          <p:nvPr>
            <p:extLst>
              <p:ext uri="{D42A27DB-BD31-4B8C-83A1-F6EECF244321}">
                <p14:modId xmlns:p14="http://schemas.microsoft.com/office/powerpoint/2010/main" val="978863689"/>
              </p:ext>
            </p:extLst>
          </p:nvPr>
        </p:nvGraphicFramePr>
        <p:xfrm>
          <a:off x="9832" y="1040661"/>
          <a:ext cx="12192000" cy="5772487"/>
        </p:xfrm>
        <a:graphic>
          <a:graphicData uri="http://schemas.openxmlformats.org/drawingml/2006/table">
            <a:tbl>
              <a:tblPr firstRow="1" bandRow="1">
                <a:tableStyleId>{912C8C85-51F0-491E-9774-3900AFEF0FD7}</a:tableStyleId>
              </a:tblPr>
              <a:tblGrid>
                <a:gridCol w="5905088">
                  <a:extLst>
                    <a:ext uri="{9D8B030D-6E8A-4147-A177-3AD203B41FA5}">
                      <a16:colId xmlns:a16="http://schemas.microsoft.com/office/drawing/2014/main" val="4136463093"/>
                    </a:ext>
                  </a:extLst>
                </a:gridCol>
                <a:gridCol w="1857480">
                  <a:extLst>
                    <a:ext uri="{9D8B030D-6E8A-4147-A177-3AD203B41FA5}">
                      <a16:colId xmlns:a16="http://schemas.microsoft.com/office/drawing/2014/main" val="530489406"/>
                    </a:ext>
                  </a:extLst>
                </a:gridCol>
                <a:gridCol w="4429432">
                  <a:extLst>
                    <a:ext uri="{9D8B030D-6E8A-4147-A177-3AD203B41FA5}">
                      <a16:colId xmlns:a16="http://schemas.microsoft.com/office/drawing/2014/main" val="3713261467"/>
                    </a:ext>
                  </a:extLst>
                </a:gridCol>
              </a:tblGrid>
              <a:tr h="342451">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000" b="1" i="0" u="none" strike="noStrike" noProof="0">
                          <a:solidFill>
                            <a:schemeClr val="tx1"/>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gridSpan="2">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000" b="1" i="0" u="none" strike="noStrike" noProof="0">
                          <a:solidFill>
                            <a:schemeClr val="tx1"/>
                          </a:solidFill>
                          <a:effectLst/>
                          <a:latin typeface="Arial" panose="020B0604020202020204" pitchFamily="34" charset="0"/>
                          <a:cs typeface="Arial" panose="020B0604020202020204" pitchFamily="34" charset="0"/>
                        </a:rPr>
                        <a:t>Scope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hMerge="1">
                  <a:txBody>
                    <a:bodyPr/>
                    <a:lstStyle/>
                    <a:p>
                      <a:endParaRPr lang="en-GB"/>
                    </a:p>
                  </a:txBody>
                  <a:tcPr/>
                </a:tc>
                <a:extLst>
                  <a:ext uri="{0D108BD9-81ED-4DB2-BD59-A6C34878D82A}">
                    <a16:rowId xmlns:a16="http://schemas.microsoft.com/office/drawing/2014/main" val="2948389664"/>
                  </a:ext>
                </a:extLst>
              </a:tr>
              <a:tr h="1361540">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GB" sz="1000" b="1" i="0" u="none" strike="noStrike" noProof="0">
                          <a:solidFill>
                            <a:schemeClr val="tx1"/>
                          </a:solidFill>
                          <a:effectLst/>
                          <a:latin typeface="Arial" panose="020B0604020202020204" pitchFamily="34" charset="0"/>
                          <a:cs typeface="Arial" panose="020B0604020202020204" pitchFamily="34" charset="0"/>
                        </a:rPr>
                        <a:t>To ensure continuous improvement and consistent quality in Adult Social Care, so people receive better support through an embedded culture of learning and accountability. </a:t>
                      </a:r>
                    </a:p>
                    <a:p>
                      <a:pPr marL="0" marR="0" lvl="0" indent="0" algn="l" defTabSz="914400" rtl="0" eaLnBrk="1" fontAlgn="auto" latinLnBrk="0" hangingPunct="1">
                        <a:lnSpc>
                          <a:spcPct val="110000"/>
                        </a:lnSpc>
                        <a:spcBef>
                          <a:spcPts val="0"/>
                        </a:spcBef>
                        <a:spcAft>
                          <a:spcPts val="0"/>
                        </a:spcAft>
                        <a:buClrTx/>
                        <a:buSzTx/>
                        <a:buFontTx/>
                        <a:buNone/>
                        <a:tabLst/>
                        <a:defRPr/>
                      </a:pPr>
                      <a:r>
                        <a:rPr lang="en-GB" sz="1000" b="1" i="0" u="none" strike="noStrike" noProof="0">
                          <a:solidFill>
                            <a:schemeClr val="tx1"/>
                          </a:solidFill>
                          <a:effectLst/>
                          <a:latin typeface="Arial" panose="020B0604020202020204" pitchFamily="34" charset="0"/>
                          <a:cs typeface="Arial" panose="020B0604020202020204" pitchFamily="34" charset="0"/>
                        </a:rPr>
                        <a:t>This includes ensuring that core systems, processes and tools are designed around practice, enabling staff to work effectively and record meaningful information that supports high-quality care and decision-making.</a:t>
                      </a:r>
                      <a:endParaRPr lang="en-US" sz="1000" b="1"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000" b="0" i="0" u="none" strike="noStrike" noProof="0">
                          <a:solidFill>
                            <a:schemeClr val="tx1"/>
                          </a:solidFill>
                          <a:effectLst/>
                          <a:latin typeface="Arial" panose="020B0604020202020204" pitchFamily="34" charset="0"/>
                          <a:cs typeface="Arial" panose="020B0604020202020204" pitchFamily="34" charset="0"/>
                        </a:rPr>
                        <a:t>Practice standards, framework and pathways (what “good” looks like)</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000" b="0" i="0" u="none" strike="noStrike" noProof="0">
                          <a:solidFill>
                            <a:schemeClr val="tx1"/>
                          </a:solidFill>
                          <a:effectLst/>
                          <a:latin typeface="Arial" panose="020B0604020202020204" pitchFamily="34" charset="0"/>
                          <a:cs typeface="Arial" panose="020B0604020202020204" pitchFamily="34" charset="0"/>
                        </a:rPr>
                        <a:t>Quality Assurance Framework (audit, review, challenge and learning loops)</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000" b="0" i="0" u="none" strike="noStrike" noProof="0">
                          <a:solidFill>
                            <a:schemeClr val="tx1"/>
                          </a:solidFill>
                          <a:effectLst/>
                          <a:latin typeface="Arial" panose="020B0604020202020204" pitchFamily="34" charset="0"/>
                          <a:cs typeface="Arial" panose="020B0604020202020204" pitchFamily="34" charset="0"/>
                        </a:rPr>
                        <a:t>Workforce capability, development and Continuous Professional Development (skills, supervision, leadership)</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000" b="0" i="0" u="none" strike="noStrike" noProof="0">
                          <a:solidFill>
                            <a:schemeClr val="tx1"/>
                          </a:solidFill>
                          <a:effectLst/>
                          <a:latin typeface="Arial" panose="020B0604020202020204" pitchFamily="34" charset="0"/>
                          <a:cs typeface="Arial" panose="020B0604020202020204" pitchFamily="34" charset="0"/>
                        </a:rPr>
                        <a:t>Performance management linked to quality and outcomes (not just activity)</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000" b="0" i="0" u="none" strike="noStrike" noProof="0">
                          <a:solidFill>
                            <a:schemeClr val="tx1"/>
                          </a:solidFill>
                          <a:effectLst/>
                          <a:latin typeface="Arial" panose="020B0604020202020204" pitchFamily="34" charset="0"/>
                          <a:cs typeface="Arial" panose="020B0604020202020204" pitchFamily="34" charset="0"/>
                        </a:rPr>
                        <a:t>Continuous improvement approach (feedback → insight → improvement → embedding)</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000" b="0" i="0" u="none" strike="noStrike" noProof="0">
                          <a:solidFill>
                            <a:schemeClr val="tx1"/>
                          </a:solidFill>
                          <a:effectLst/>
                          <a:latin typeface="Arial" panose="020B0604020202020204" pitchFamily="34" charset="0"/>
                          <a:cs typeface="Arial" panose="020B0604020202020204" pitchFamily="34" charset="0"/>
                        </a:rPr>
                        <a:t>Alignment to Strategy principles and outcomes across practice</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000" b="0" i="0" u="none" strike="noStrike" noProof="0">
                          <a:solidFill>
                            <a:schemeClr val="tx1"/>
                          </a:solidFill>
                          <a:effectLst/>
                          <a:latin typeface="Arial"/>
                          <a:cs typeface="Arial"/>
                        </a:rPr>
                        <a:t>Practice-led system and process design (ensuring Liquidlogic / ContrOCC and wider tools are aligned to practice, reduce duplication and support good decision-making)</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tc>
                <a:extLst>
                  <a:ext uri="{0D108BD9-81ED-4DB2-BD59-A6C34878D82A}">
                    <a16:rowId xmlns:a16="http://schemas.microsoft.com/office/drawing/2014/main" val="3084726230"/>
                  </a:ext>
                </a:extLst>
              </a:tr>
              <a:tr h="342451">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GB" sz="1000" b="1" i="0" u="none" strike="noStrike" noProof="0">
                          <a:solidFill>
                            <a:schemeClr val="tx1"/>
                          </a:solidFill>
                          <a:effectLst/>
                          <a:latin typeface="Arial" panose="020B0604020202020204" pitchFamily="34" charset="0"/>
                          <a:cs typeface="Arial" panose="020B0604020202020204" pitchFamily="34" charset="0"/>
                        </a:rPr>
                        <a:t>Current phase – Discovery &amp; Definition: Key activities</a:t>
                      </a:r>
                      <a:endParaRPr lang="en-US" sz="1000" b="1"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gridSpan="2">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000" b="1" i="0" u="none" strike="noStrike" noProof="0">
                          <a:solidFill>
                            <a:schemeClr val="tx1"/>
                          </a:solidFill>
                          <a:effectLst/>
                          <a:latin typeface="Arial" panose="020B0604020202020204" pitchFamily="34" charset="0"/>
                          <a:cs typeface="Arial" panose="020B0604020202020204" pitchFamily="34" charset="0"/>
                        </a:rPr>
                        <a:t>Deliverables and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hMerge="1">
                  <a:txBody>
                    <a:bodyPr/>
                    <a:lstStyle/>
                    <a:p>
                      <a:endParaRPr lang="en-GB"/>
                    </a:p>
                  </a:txBody>
                  <a:tcPr/>
                </a:tc>
                <a:extLst>
                  <a:ext uri="{0D108BD9-81ED-4DB2-BD59-A6C34878D82A}">
                    <a16:rowId xmlns:a16="http://schemas.microsoft.com/office/drawing/2014/main" val="1007055473"/>
                  </a:ext>
                </a:extLst>
              </a:tr>
              <a:tr h="1728872">
                <a:tc>
                  <a:txBody>
                    <a:bodyPr/>
                    <a:lstStyle/>
                    <a:p>
                      <a:pPr marL="171450" lvl="0" indent="-171450" algn="l" defTabSz="914400">
                        <a:lnSpc>
                          <a:spcPct val="100000"/>
                        </a:lnSpc>
                        <a:spcBef>
                          <a:spcPts val="0"/>
                        </a:spcBef>
                        <a:spcAft>
                          <a:spcPts val="0"/>
                        </a:spcAft>
                        <a:buFont typeface="Arial" panose="020B0604020202020204" pitchFamily="34" charset="0"/>
                        <a:buChar char="•"/>
                      </a:pPr>
                      <a:r>
                        <a:rPr lang="en-GB" sz="1000" b="0" i="0" u="none" strike="noStrike" noProof="0">
                          <a:solidFill>
                            <a:schemeClr val="tx1"/>
                          </a:solidFill>
                          <a:effectLst/>
                          <a:latin typeface="Arial" panose="020B0604020202020204" pitchFamily="34" charset="0"/>
                          <a:cs typeface="Arial" panose="020B0604020202020204" pitchFamily="34" charset="0"/>
                        </a:rPr>
                        <a:t>Baseline current Quality Assurance (QA), practice development and performance approaches across ASC</a:t>
                      </a:r>
                    </a:p>
                    <a:p>
                      <a:pPr marL="171450" lvl="0" indent="-171450" algn="l" defTabSz="914400">
                        <a:lnSpc>
                          <a:spcPct val="100000"/>
                        </a:lnSpc>
                        <a:spcBef>
                          <a:spcPts val="0"/>
                        </a:spcBef>
                        <a:spcAft>
                          <a:spcPts val="0"/>
                        </a:spcAft>
                        <a:buFont typeface="Arial" panose="020B0604020202020204" pitchFamily="34" charset="0"/>
                        <a:buChar char="•"/>
                      </a:pPr>
                      <a:r>
                        <a:rPr lang="en-GB" sz="1000" b="0" i="0" u="none" strike="noStrike" noProof="0">
                          <a:solidFill>
                            <a:schemeClr val="tx1"/>
                          </a:solidFill>
                          <a:effectLst/>
                          <a:latin typeface="Arial" panose="020B0604020202020204" pitchFamily="34" charset="0"/>
                          <a:cs typeface="Arial" panose="020B0604020202020204" pitchFamily="34" charset="0"/>
                        </a:rPr>
                        <a:t>Identify duplication, gaps and inconsistency in QA and workforce development</a:t>
                      </a:r>
                    </a:p>
                    <a:p>
                      <a:pPr marL="171450" lvl="0" indent="-171450" algn="l" defTabSz="914400">
                        <a:lnSpc>
                          <a:spcPct val="100000"/>
                        </a:lnSpc>
                        <a:spcBef>
                          <a:spcPts val="0"/>
                        </a:spcBef>
                        <a:spcAft>
                          <a:spcPts val="0"/>
                        </a:spcAft>
                        <a:buFont typeface="Arial" panose="020B0604020202020204" pitchFamily="34" charset="0"/>
                        <a:buChar char="•"/>
                      </a:pPr>
                      <a:r>
                        <a:rPr lang="en-GB" sz="1000" b="0" i="0" u="none" strike="noStrike" noProof="0">
                          <a:solidFill>
                            <a:schemeClr val="tx1"/>
                          </a:solidFill>
                          <a:effectLst/>
                          <a:latin typeface="Arial" panose="020B0604020202020204" pitchFamily="34" charset="0"/>
                          <a:cs typeface="Arial" panose="020B0604020202020204" pitchFamily="34" charset="0"/>
                        </a:rPr>
                        <a:t>Define core principles for practice, QA and continuous improvement (Strategy-aligned)</a:t>
                      </a:r>
                    </a:p>
                    <a:p>
                      <a:pPr marL="171450" lvl="0" indent="-171450" algn="l" defTabSz="914400">
                        <a:lnSpc>
                          <a:spcPct val="100000"/>
                        </a:lnSpc>
                        <a:spcBef>
                          <a:spcPts val="0"/>
                        </a:spcBef>
                        <a:spcAft>
                          <a:spcPts val="0"/>
                        </a:spcAft>
                        <a:buFont typeface="Arial" panose="020B0604020202020204" pitchFamily="34" charset="0"/>
                        <a:buChar char="•"/>
                      </a:pPr>
                      <a:r>
                        <a:rPr lang="en-GB" sz="1000" b="0" i="0" u="none" strike="noStrike" noProof="0">
                          <a:solidFill>
                            <a:schemeClr val="tx1"/>
                          </a:solidFill>
                          <a:effectLst/>
                          <a:latin typeface="Arial" panose="020B0604020202020204" pitchFamily="34" charset="0"/>
                          <a:cs typeface="Arial" panose="020B0604020202020204" pitchFamily="34" charset="0"/>
                        </a:rPr>
                        <a:t>Develop and test initial QA and practice framework options</a:t>
                      </a:r>
                    </a:p>
                    <a:p>
                      <a:pPr marL="171450" lvl="0" indent="-171450" algn="l" defTabSz="914400">
                        <a:lnSpc>
                          <a:spcPct val="100000"/>
                        </a:lnSpc>
                        <a:spcBef>
                          <a:spcPts val="0"/>
                        </a:spcBef>
                        <a:spcAft>
                          <a:spcPts val="0"/>
                        </a:spcAft>
                        <a:buFont typeface="Arial" panose="020B0604020202020204" pitchFamily="34" charset="0"/>
                        <a:buChar char="•"/>
                      </a:pPr>
                      <a:r>
                        <a:rPr lang="en-GB" sz="1000" b="0" i="0" u="none" strike="noStrike" noProof="0">
                          <a:solidFill>
                            <a:schemeClr val="tx1"/>
                          </a:solidFill>
                          <a:effectLst/>
                          <a:latin typeface="Arial" panose="020B0604020202020204" pitchFamily="34" charset="0"/>
                          <a:cs typeface="Arial" panose="020B0604020202020204" pitchFamily="34" charset="0"/>
                        </a:rPr>
                        <a:t>Map links to performance, workforce and commissioning to ensure alignment</a:t>
                      </a:r>
                    </a:p>
                    <a:p>
                      <a:pPr marL="171450" lvl="0" indent="-171450" algn="l" defTabSz="914400">
                        <a:lnSpc>
                          <a:spcPct val="100000"/>
                        </a:lnSpc>
                        <a:spcBef>
                          <a:spcPts val="0"/>
                        </a:spcBef>
                        <a:spcAft>
                          <a:spcPts val="0"/>
                        </a:spcAft>
                        <a:buFont typeface="Arial" panose="020B0604020202020204" pitchFamily="34" charset="0"/>
                        <a:buChar char="•"/>
                      </a:pPr>
                      <a:r>
                        <a:rPr lang="en-GB" sz="1000" b="0" i="0" u="none" strike="noStrike" noProof="0">
                          <a:solidFill>
                            <a:schemeClr val="tx1"/>
                          </a:solidFill>
                          <a:effectLst/>
                          <a:latin typeface="Arial" panose="020B0604020202020204" pitchFamily="34" charset="0"/>
                          <a:cs typeface="Arial" panose="020B0604020202020204" pitchFamily="34" charset="0"/>
                        </a:rPr>
                        <a:t>Identify key enablers (data, leadership, OD, governance)</a:t>
                      </a:r>
                    </a:p>
                    <a:p>
                      <a:pPr marL="171450" lvl="0" indent="-171450" algn="l" defTabSz="914400">
                        <a:lnSpc>
                          <a:spcPct val="100000"/>
                        </a:lnSpc>
                        <a:spcBef>
                          <a:spcPts val="0"/>
                        </a:spcBef>
                        <a:spcAft>
                          <a:spcPts val="0"/>
                        </a:spcAft>
                        <a:buFont typeface="Arial" panose="020B0604020202020204" pitchFamily="34" charset="0"/>
                        <a:buChar char="•"/>
                      </a:pPr>
                      <a:r>
                        <a:rPr lang="en-US" sz="1000" b="0" i="0" u="none" strike="noStrike" noProof="0">
                          <a:solidFill>
                            <a:schemeClr val="tx1"/>
                          </a:solidFill>
                          <a:effectLst/>
                          <a:latin typeface="Arial" panose="020B0604020202020204" pitchFamily="34" charset="0"/>
                          <a:cs typeface="Arial" panose="020B0604020202020204" pitchFamily="34" charset="0"/>
                        </a:rPr>
                        <a:t>Review how current systems and processes support (or hinder) good practice across pathways</a:t>
                      </a:r>
                    </a:p>
                    <a:p>
                      <a:pPr marL="171450" lvl="0" indent="-171450" algn="l" defTabSz="914400">
                        <a:lnSpc>
                          <a:spcPct val="100000"/>
                        </a:lnSpc>
                        <a:spcBef>
                          <a:spcPts val="0"/>
                        </a:spcBef>
                        <a:spcAft>
                          <a:spcPts val="0"/>
                        </a:spcAft>
                        <a:buFont typeface="Arial" panose="020B0604020202020204" pitchFamily="34" charset="0"/>
                        <a:buChar char="•"/>
                      </a:pPr>
                      <a:r>
                        <a:rPr lang="en-US" sz="1000" b="0" i="0" u="none" strike="noStrike" noProof="0">
                          <a:solidFill>
                            <a:schemeClr val="tx1"/>
                          </a:solidFill>
                          <a:effectLst/>
                          <a:latin typeface="Arial" panose="020B0604020202020204" pitchFamily="34" charset="0"/>
                          <a:cs typeface="Arial" panose="020B0604020202020204" pitchFamily="34" charset="0"/>
                        </a:rPr>
                        <a:t>Identify opportunities to simplify workflows, reduce duplication and improve recording quality</a:t>
                      </a:r>
                    </a:p>
                    <a:p>
                      <a:pPr marL="171450" lvl="0" indent="-171450" algn="l" defTabSz="914400">
                        <a:lnSpc>
                          <a:spcPct val="100000"/>
                        </a:lnSpc>
                        <a:spcBef>
                          <a:spcPts val="0"/>
                        </a:spcBef>
                        <a:spcAft>
                          <a:spcPts val="0"/>
                        </a:spcAft>
                        <a:buFont typeface="Arial" panose="020B0604020202020204" pitchFamily="34" charset="0"/>
                        <a:buChar char="•"/>
                      </a:pPr>
                      <a:r>
                        <a:rPr lang="en-US" sz="1000" b="0" i="0" u="none" strike="noStrike" noProof="0">
                          <a:solidFill>
                            <a:schemeClr val="tx1"/>
                          </a:solidFill>
                          <a:effectLst/>
                          <a:latin typeface="Arial"/>
                          <a:cs typeface="Arial"/>
                        </a:rPr>
                        <a:t>Define priority system/process changes required to support the practice framework (aligned to BetterGov discovery)</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marL="0" lvl="0" indent="0" algn="l" defTabSz="914400">
                        <a:lnSpc>
                          <a:spcPct val="100000"/>
                        </a:lnSpc>
                        <a:spcBef>
                          <a:spcPts val="0"/>
                        </a:spcBef>
                        <a:spcAft>
                          <a:spcPts val="0"/>
                        </a:spcAft>
                        <a:buNone/>
                      </a:pPr>
                      <a:r>
                        <a:rPr lang="en-GB" sz="1000" b="1" i="0" u="none" strike="noStrike" noProof="0">
                          <a:solidFill>
                            <a:schemeClr val="tx1"/>
                          </a:solidFill>
                          <a:effectLst/>
                          <a:latin typeface="Arial" panose="020B0604020202020204" pitchFamily="34" charset="0"/>
                          <a:cs typeface="Arial" panose="020B0604020202020204" pitchFamily="34" charset="0"/>
                        </a:rPr>
                        <a:t>Phase 1</a:t>
                      </a:r>
                    </a:p>
                    <a:p>
                      <a:pPr marL="0" lvl="0" indent="0" algn="l" defTabSz="914400">
                        <a:lnSpc>
                          <a:spcPct val="100000"/>
                        </a:lnSpc>
                        <a:spcBef>
                          <a:spcPts val="0"/>
                        </a:spcBef>
                        <a:spcAft>
                          <a:spcPts val="0"/>
                        </a:spcAft>
                        <a:buNone/>
                      </a:pPr>
                      <a:r>
                        <a:rPr lang="en-GB" sz="1000" b="0" i="0" u="none" strike="noStrike" noProof="0">
                          <a:solidFill>
                            <a:schemeClr val="tx1"/>
                          </a:solidFill>
                          <a:effectLst/>
                          <a:latin typeface="Arial" panose="020B0604020202020204" pitchFamily="34" charset="0"/>
                          <a:cs typeface="Arial" panose="020B0604020202020204" pitchFamily="34" charset="0"/>
                        </a:rPr>
                        <a:t>Quality Assurance (QA) Policy agreed and published – July 2026</a:t>
                      </a:r>
                    </a:p>
                    <a:p>
                      <a:pPr marL="0" lvl="0" indent="0" algn="l" defTabSz="914400">
                        <a:lnSpc>
                          <a:spcPct val="100000"/>
                        </a:lnSpc>
                        <a:spcBef>
                          <a:spcPts val="0"/>
                        </a:spcBef>
                        <a:spcAft>
                          <a:spcPts val="0"/>
                        </a:spcAft>
                        <a:buNone/>
                      </a:pPr>
                      <a:r>
                        <a:rPr lang="en-GB" sz="1000" b="0" i="0" u="none" strike="noStrike" noProof="0">
                          <a:solidFill>
                            <a:schemeClr val="tx1"/>
                          </a:solidFill>
                          <a:effectLst/>
                          <a:latin typeface="Arial" panose="020B0604020202020204" pitchFamily="34" charset="0"/>
                          <a:cs typeface="Arial" panose="020B0604020202020204" pitchFamily="34" charset="0"/>
                        </a:rPr>
                        <a:t>Practice Framework defined and signed off – July 2026</a:t>
                      </a:r>
                    </a:p>
                    <a:p>
                      <a:pPr marL="0" lvl="0" indent="0" algn="l" defTabSz="914400">
                        <a:lnSpc>
                          <a:spcPct val="100000"/>
                        </a:lnSpc>
                        <a:spcBef>
                          <a:spcPts val="0"/>
                        </a:spcBef>
                        <a:spcAft>
                          <a:spcPts val="0"/>
                        </a:spcAft>
                        <a:buNone/>
                      </a:pPr>
                      <a:r>
                        <a:rPr lang="en-GB" sz="1000" b="0" i="0" u="none" strike="noStrike" noProof="0">
                          <a:solidFill>
                            <a:schemeClr val="tx1"/>
                          </a:solidFill>
                          <a:effectLst/>
                          <a:latin typeface="Arial" panose="020B0604020202020204" pitchFamily="34" charset="0"/>
                          <a:cs typeface="Arial" panose="020B0604020202020204" pitchFamily="34" charset="0"/>
                        </a:rPr>
                        <a:t>Practice Standards developed and ready for rollout – July 2026</a:t>
                      </a:r>
                    </a:p>
                    <a:p>
                      <a:pPr marL="0" lvl="0" indent="0" algn="l" defTabSz="914400">
                        <a:lnSpc>
                          <a:spcPct val="100000"/>
                        </a:lnSpc>
                        <a:spcBef>
                          <a:spcPts val="0"/>
                        </a:spcBef>
                        <a:spcAft>
                          <a:spcPts val="0"/>
                        </a:spcAft>
                        <a:buNone/>
                      </a:pPr>
                      <a:r>
                        <a:rPr lang="en-GB" sz="1000" b="0" i="0" u="none" strike="noStrike" noProof="0">
                          <a:solidFill>
                            <a:schemeClr val="tx1"/>
                          </a:solidFill>
                          <a:effectLst/>
                          <a:latin typeface="Arial" panose="020B0604020202020204" pitchFamily="34" charset="0"/>
                          <a:cs typeface="Arial" panose="020B0604020202020204" pitchFamily="34" charset="0"/>
                        </a:rPr>
                        <a:t>QA Audit Tool designed and initial rollout complete – July 2026</a:t>
                      </a:r>
                    </a:p>
                    <a:p>
                      <a:pPr marL="0" lvl="0" indent="0" algn="l" defTabSz="914400">
                        <a:lnSpc>
                          <a:spcPct val="100000"/>
                        </a:lnSpc>
                        <a:spcBef>
                          <a:spcPts val="0"/>
                        </a:spcBef>
                        <a:spcAft>
                          <a:spcPts val="0"/>
                        </a:spcAft>
                        <a:buNone/>
                      </a:pPr>
                      <a:r>
                        <a:rPr lang="en-GB" sz="1000" b="0" i="0" u="none" strike="noStrike" noProof="0">
                          <a:solidFill>
                            <a:schemeClr val="tx1"/>
                          </a:solidFill>
                          <a:effectLst/>
                          <a:latin typeface="Arial" panose="020B0604020202020204" pitchFamily="34" charset="0"/>
                          <a:cs typeface="Arial" panose="020B0604020202020204" pitchFamily="34" charset="0"/>
                        </a:rPr>
                        <a:t>Learning &amp; Development (L&amp;D) offer (phase 1) launched –</a:t>
                      </a:r>
                    </a:p>
                    <a:p>
                      <a:pPr marL="0" lvl="0" indent="0" algn="l" defTabSz="914400">
                        <a:lnSpc>
                          <a:spcPct val="100000"/>
                        </a:lnSpc>
                        <a:spcBef>
                          <a:spcPts val="0"/>
                        </a:spcBef>
                        <a:spcAft>
                          <a:spcPts val="0"/>
                        </a:spcAft>
                        <a:buNone/>
                      </a:pPr>
                      <a:r>
                        <a:rPr lang="en-GB" sz="1000" b="0" i="0" u="none" strike="noStrike" noProof="0">
                          <a:solidFill>
                            <a:schemeClr val="tx1"/>
                          </a:solidFill>
                          <a:effectLst/>
                          <a:latin typeface="Arial" panose="020B0604020202020204" pitchFamily="34" charset="0"/>
                          <a:cs typeface="Arial" panose="020B0604020202020204" pitchFamily="34" charset="0"/>
                        </a:rPr>
                        <a:t>“What Matters” assessment and new Support Plan agreed and implemented into practice approach – October  2026</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tc>
                <a:extLst>
                  <a:ext uri="{0D108BD9-81ED-4DB2-BD59-A6C34878D82A}">
                    <a16:rowId xmlns:a16="http://schemas.microsoft.com/office/drawing/2014/main" val="3980491539"/>
                  </a:ext>
                </a:extLst>
              </a:tr>
              <a:tr h="382619">
                <a:tc>
                  <a:txBody>
                    <a:bodyPr/>
                    <a:lstStyle/>
                    <a:p>
                      <a:pPr marL="0" lvl="0" indent="0" algn="l" defTabSz="914400" rtl="0" eaLnBrk="1" latinLnBrk="0" hangingPunct="1">
                        <a:lnSpc>
                          <a:spcPct val="110000"/>
                        </a:lnSpc>
                        <a:spcBef>
                          <a:spcPts val="0"/>
                        </a:spcBef>
                        <a:spcAft>
                          <a:spcPts val="0"/>
                        </a:spcAft>
                        <a:buNone/>
                      </a:pPr>
                      <a:r>
                        <a:rPr lang="en-GB" sz="1000" b="1" i="0" u="none" strike="noStrike" kern="1200">
                          <a:solidFill>
                            <a:schemeClr val="tx1"/>
                          </a:solidFill>
                          <a:effectLst/>
                          <a:latin typeface="Arial" panose="020B0604020202020204" pitchFamily="34" charset="0"/>
                          <a:ea typeface="+mn-ea"/>
                          <a:cs typeface="Arial" panose="020B0604020202020204" pitchFamily="34" charset="0"/>
                        </a:rPr>
                        <a:t>Outcomes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gridSpan="2">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000" b="1" i="0" u="none" strike="noStrike" noProof="0">
                          <a:solidFill>
                            <a:schemeClr val="tx1"/>
                          </a:solidFill>
                          <a:effectLst/>
                          <a:latin typeface="Arial" panose="020B0604020202020204" pitchFamily="34" charset="0"/>
                          <a:cs typeface="Arial" panose="020B0604020202020204" pitchFamily="34" charset="0"/>
                        </a:rPr>
                        <a:t>CQC alignment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hMerge="1">
                  <a:txBody>
                    <a:bodyPr/>
                    <a:lstStyle/>
                    <a:p>
                      <a:endParaRPr lang="en-GB"/>
                    </a:p>
                  </a:txBody>
                  <a:tcPr/>
                </a:tc>
                <a:extLst>
                  <a:ext uri="{0D108BD9-81ED-4DB2-BD59-A6C34878D82A}">
                    <a16:rowId xmlns:a16="http://schemas.microsoft.com/office/drawing/2014/main" val="2606489161"/>
                  </a:ext>
                </a:extLst>
              </a:tr>
              <a:tr h="1065242">
                <a:tc>
                  <a:txBody>
                    <a:bodyPr/>
                    <a:lstStyle/>
                    <a:p>
                      <a:pPr marL="171450" lvl="0" indent="-171450" algn="l" rtl="0">
                        <a:lnSpc>
                          <a:spcPct val="100000"/>
                        </a:lnSpc>
                        <a:buFont typeface="Arial" panose="020B0604020202020204" pitchFamily="34" charset="0"/>
                        <a:buChar char="•"/>
                      </a:pPr>
                      <a:r>
                        <a:rPr lang="en-GB" sz="1000" b="0" i="0">
                          <a:solidFill>
                            <a:schemeClr val="tx1"/>
                          </a:solidFill>
                          <a:effectLst/>
                          <a:latin typeface="Arial" panose="020B0604020202020204" pitchFamily="34" charset="0"/>
                          <a:cs typeface="Arial" panose="020B0604020202020204" pitchFamily="34" charset="0"/>
                        </a:rPr>
                        <a:t>Consistent, high-quality and relational practice across ASC</a:t>
                      </a:r>
                    </a:p>
                    <a:p>
                      <a:pPr marL="171450" lvl="0" indent="-171450" algn="l" rtl="0">
                        <a:lnSpc>
                          <a:spcPct val="100000"/>
                        </a:lnSpc>
                        <a:buFont typeface="Arial" panose="020B0604020202020204" pitchFamily="34" charset="0"/>
                        <a:buChar char="•"/>
                      </a:pPr>
                      <a:r>
                        <a:rPr lang="en-GB" sz="1000" b="0" i="0">
                          <a:solidFill>
                            <a:schemeClr val="tx1"/>
                          </a:solidFill>
                          <a:effectLst/>
                          <a:latin typeface="Arial" panose="020B0604020202020204" pitchFamily="34" charset="0"/>
                          <a:cs typeface="Arial" panose="020B0604020202020204" pitchFamily="34" charset="0"/>
                        </a:rPr>
                        <a:t>Clear understanding of what “good” looks like and how it is measured</a:t>
                      </a:r>
                    </a:p>
                    <a:p>
                      <a:pPr marL="171450" lvl="0" indent="-171450" algn="l" rtl="0">
                        <a:lnSpc>
                          <a:spcPct val="100000"/>
                        </a:lnSpc>
                        <a:buFont typeface="Arial" panose="020B0604020202020204" pitchFamily="34" charset="0"/>
                        <a:buChar char="•"/>
                      </a:pPr>
                      <a:r>
                        <a:rPr lang="en-GB" sz="1000" b="0" i="0">
                          <a:solidFill>
                            <a:schemeClr val="tx1"/>
                          </a:solidFill>
                          <a:effectLst/>
                          <a:latin typeface="Arial" panose="020B0604020202020204" pitchFamily="34" charset="0"/>
                          <a:cs typeface="Arial" panose="020B0604020202020204" pitchFamily="34" charset="0"/>
                        </a:rPr>
                        <a:t>Improved workforce capability, confidence and accountability</a:t>
                      </a:r>
                    </a:p>
                    <a:p>
                      <a:pPr marL="171450" lvl="0" indent="-171450" algn="l" rtl="0">
                        <a:lnSpc>
                          <a:spcPct val="100000"/>
                        </a:lnSpc>
                        <a:buFont typeface="Arial" panose="020B0604020202020204" pitchFamily="34" charset="0"/>
                        <a:buChar char="•"/>
                      </a:pPr>
                      <a:r>
                        <a:rPr lang="en-GB" sz="1000" b="0" i="0">
                          <a:solidFill>
                            <a:schemeClr val="tx1"/>
                          </a:solidFill>
                          <a:effectLst/>
                          <a:latin typeface="Arial" panose="020B0604020202020204" pitchFamily="34" charset="0"/>
                          <a:cs typeface="Arial" panose="020B0604020202020204" pitchFamily="34" charset="0"/>
                        </a:rPr>
                        <a:t>Stronger link between performance, quality and outcomes</a:t>
                      </a:r>
                    </a:p>
                    <a:p>
                      <a:pPr marL="171450" lvl="0" indent="-171450" algn="l" rtl="0">
                        <a:lnSpc>
                          <a:spcPct val="100000"/>
                        </a:lnSpc>
                        <a:buFont typeface="Arial" panose="020B0604020202020204" pitchFamily="34" charset="0"/>
                        <a:buChar char="•"/>
                      </a:pPr>
                      <a:r>
                        <a:rPr lang="en-GB" sz="1000" b="0" i="0">
                          <a:solidFill>
                            <a:schemeClr val="tx1"/>
                          </a:solidFill>
                          <a:effectLst/>
                          <a:latin typeface="Arial" panose="020B0604020202020204" pitchFamily="34" charset="0"/>
                          <a:cs typeface="Arial" panose="020B0604020202020204" pitchFamily="34" charset="0"/>
                        </a:rPr>
                        <a:t>Embedded culture of continuous learning and improvement</a:t>
                      </a:r>
                    </a:p>
                    <a:p>
                      <a:pPr marL="171450" lvl="0" indent="-171450" algn="l" rtl="0">
                        <a:lnSpc>
                          <a:spcPct val="100000"/>
                        </a:lnSpc>
                        <a:buFont typeface="Arial" panose="020B0604020202020204" pitchFamily="34" charset="0"/>
                        <a:buChar char="•"/>
                      </a:pPr>
                      <a:r>
                        <a:rPr lang="en-GB" sz="1000" b="0" i="0">
                          <a:solidFill>
                            <a:schemeClr val="tx1"/>
                          </a:solidFill>
                          <a:effectLst/>
                          <a:latin typeface="Arial" panose="020B0604020202020204" pitchFamily="34" charset="0"/>
                          <a:cs typeface="Arial" panose="020B0604020202020204" pitchFamily="34" charset="0"/>
                        </a:rPr>
                        <a:t>Systems and processes that support relational practice, reduce administrative burden and improve the quality of information recorded</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000" b="0" u="none" strike="noStrike" kern="1200" noProof="0">
                          <a:solidFill>
                            <a:schemeClr val="tx1"/>
                          </a:solidFill>
                          <a:effectLst/>
                          <a:latin typeface="Arial" panose="020B0604020202020204" pitchFamily="34" charset="0"/>
                          <a:ea typeface="+mn-ea"/>
                          <a:cs typeface="Arial" panose="020B0604020202020204" pitchFamily="34" charset="0"/>
                        </a:rPr>
                        <a:t>Assessments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000" b="0" u="none" strike="noStrike" kern="1200" noProof="0">
                          <a:solidFill>
                            <a:schemeClr val="tx1"/>
                          </a:solidFill>
                          <a:effectLst/>
                          <a:latin typeface="Arial" panose="020B0604020202020204" pitchFamily="34" charset="0"/>
                          <a:ea typeface="+mn-ea"/>
                          <a:cs typeface="Arial" panose="020B0604020202020204" pitchFamily="34" charset="0"/>
                        </a:rPr>
                        <a:t>Practice Improvement</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000" b="0" u="none" strike="noStrike" kern="1200" noProof="0">
                          <a:solidFill>
                            <a:schemeClr val="tx1"/>
                          </a:solidFill>
                          <a:effectLst/>
                          <a:latin typeface="Arial" panose="020B0604020202020204" pitchFamily="34" charset="0"/>
                          <a:ea typeface="+mn-ea"/>
                          <a:cs typeface="Arial" panose="020B0604020202020204" pitchFamily="34" charset="0"/>
                        </a:rPr>
                        <a:t>Carers</a:t>
                      </a:r>
                    </a:p>
                    <a:p>
                      <a:pPr marL="0" lvl="0" indent="0" algn="l">
                        <a:lnSpc>
                          <a:spcPct val="110000"/>
                        </a:lnSpc>
                        <a:spcBef>
                          <a:spcPts val="0"/>
                        </a:spcBef>
                        <a:spcAft>
                          <a:spcPts val="0"/>
                        </a:spcAft>
                        <a:buClr>
                          <a:srgbClr val="073001"/>
                        </a:buClr>
                        <a:buNone/>
                      </a:pPr>
                      <a:endParaRPr lang="en-US" sz="1000" b="0" u="none" strike="noStrike" kern="1200" noProof="0">
                        <a:solidFill>
                          <a:schemeClr val="tx1"/>
                        </a:solidFill>
                        <a:effectLst/>
                        <a:latin typeface="Arial"/>
                        <a:ea typeface="+mn-ea"/>
                        <a:cs typeface="Arial"/>
                      </a:endParaRPr>
                    </a:p>
                    <a:p>
                      <a:pPr marL="0" lvl="0" indent="0" algn="l">
                        <a:lnSpc>
                          <a:spcPct val="110000"/>
                        </a:lnSpc>
                        <a:spcBef>
                          <a:spcPts val="0"/>
                        </a:spcBef>
                        <a:spcAft>
                          <a:spcPts val="0"/>
                        </a:spcAft>
                        <a:buClr>
                          <a:srgbClr val="073001"/>
                        </a:buClr>
                        <a:buNone/>
                      </a:pPr>
                      <a:endParaRPr lang="en-US" sz="1000" b="0" u="none" strike="noStrike" kern="1200" noProof="0">
                        <a:solidFill>
                          <a:schemeClr val="tx1"/>
                        </a:solidFill>
                        <a:effectLst/>
                        <a:latin typeface="Arial"/>
                        <a:ea typeface="+mn-ea"/>
                        <a:cs typeface="Arial"/>
                      </a:endParaRPr>
                    </a:p>
                    <a:p>
                      <a:pPr marL="0" lvl="0" indent="0" algn="l">
                        <a:lnSpc>
                          <a:spcPct val="110000"/>
                        </a:lnSpc>
                        <a:spcBef>
                          <a:spcPts val="0"/>
                        </a:spcBef>
                        <a:spcAft>
                          <a:spcPts val="0"/>
                        </a:spcAft>
                        <a:buClr>
                          <a:srgbClr val="073001"/>
                        </a:buClr>
                        <a:buFont typeface="Arial"/>
                        <a:buNone/>
                      </a:pPr>
                      <a:endParaRPr lang="en-US" sz="1000" b="0" u="none" strike="noStrike" kern="1200" noProof="0">
                        <a:solidFill>
                          <a:schemeClr val="tx1"/>
                        </a:solidFill>
                        <a:effectLst/>
                        <a:latin typeface="Arial" panose="020B0604020202020204" pitchFamily="34" charset="0"/>
                        <a:ea typeface="+mn-ea"/>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000" b="0" u="none" strike="noStrike" kern="1200" noProof="0">
                          <a:solidFill>
                            <a:schemeClr val="tx1"/>
                          </a:solidFill>
                          <a:effectLst/>
                          <a:latin typeface="Arial" panose="020B0604020202020204" pitchFamily="34" charset="0"/>
                          <a:ea typeface="+mn-ea"/>
                          <a:cs typeface="Arial" panose="020B0604020202020204" pitchFamily="34" charset="0"/>
                        </a:rPr>
                        <a:t>Mental Health</a:t>
                      </a:r>
                    </a:p>
                    <a:p>
                      <a:pPr marL="0" marR="0" lvl="0" indent="0" algn="l" defTabSz="914400" rtl="0" eaLnBrk="1" fontAlgn="auto" latinLnBrk="0" hangingPunct="1">
                        <a:lnSpc>
                          <a:spcPct val="110000"/>
                        </a:lnSpc>
                        <a:spcBef>
                          <a:spcPts val="0"/>
                        </a:spcBef>
                        <a:spcAft>
                          <a:spcPts val="0"/>
                        </a:spcAft>
                        <a:buClr>
                          <a:srgbClr val="073001"/>
                        </a:buClr>
                        <a:buSzTx/>
                        <a:buNone/>
                        <a:tabLst/>
                        <a:defRPr/>
                      </a:pPr>
                      <a:endParaRPr lang="en-US" sz="1000" b="0" u="none" strike="noStrike" kern="1200" noProof="0">
                        <a:solidFill>
                          <a:schemeClr val="tx1"/>
                        </a:solidFill>
                        <a:effectLst/>
                        <a:latin typeface="Arial"/>
                        <a:ea typeface="+mn-ea"/>
                        <a:cs typeface="Arial"/>
                      </a:endParaRPr>
                    </a:p>
                    <a:p>
                      <a:pPr marL="0" lvl="0" indent="0" algn="l">
                        <a:lnSpc>
                          <a:spcPct val="110000"/>
                        </a:lnSpc>
                        <a:spcBef>
                          <a:spcPts val="0"/>
                        </a:spcBef>
                        <a:spcAft>
                          <a:spcPts val="0"/>
                        </a:spcAft>
                        <a:buClr>
                          <a:srgbClr val="073001"/>
                        </a:buClr>
                        <a:buFont typeface="Arial"/>
                        <a:buNone/>
                      </a:pPr>
                      <a:endParaRPr lang="en-US" sz="1000" b="0" u="none" strike="noStrike" kern="1200" noProof="0">
                        <a:solidFill>
                          <a:schemeClr val="tx1"/>
                        </a:solidFill>
                        <a:effectLst/>
                        <a:latin typeface="Arial" panose="020B0604020202020204" pitchFamily="34" charset="0"/>
                        <a:ea typeface="+mn-ea"/>
                        <a:cs typeface="Arial" panose="020B0604020202020204" pitchFamily="34" charset="0"/>
                      </a:endParaRPr>
                    </a:p>
                  </a:txBody>
                  <a:tcPr marL="180000" marR="121920" marT="72000" marB="108000">
                    <a:lnL w="381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3" name="Google Shape;470;p82">
            <a:extLst>
              <a:ext uri="{FF2B5EF4-FFF2-40B4-BE49-F238E27FC236}">
                <a16:creationId xmlns:a16="http://schemas.microsoft.com/office/drawing/2014/main" id="{4A397463-0549-E3B7-23AC-0D3A76913BD1}"/>
              </a:ext>
            </a:extLst>
          </p:cNvPr>
          <p:cNvSpPr/>
          <p:nvPr/>
        </p:nvSpPr>
        <p:spPr>
          <a:xfrm>
            <a:off x="0" y="136908"/>
            <a:ext cx="12192000" cy="804218"/>
          </a:xfrm>
          <a:prstGeom prst="rect">
            <a:avLst/>
          </a:prstGeom>
          <a:solidFill>
            <a:srgbClr val="EEC7B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6339334D-1976-E024-B5BA-E24E33C96AA2}"/>
              </a:ext>
            </a:extLst>
          </p:cNvPr>
          <p:cNvSpPr txBox="1">
            <a:spLocks/>
          </p:cNvSpPr>
          <p:nvPr/>
        </p:nvSpPr>
        <p:spPr>
          <a:xfrm>
            <a:off x="359030" y="244302"/>
            <a:ext cx="5466237"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000">
                <a:solidFill>
                  <a:srgbClr val="464646"/>
                </a:solidFill>
                <a:latin typeface="Georgia" panose="02040502050405020303" pitchFamily="18" charset="0"/>
                <a:ea typeface="Georgia"/>
                <a:cs typeface="Arial" panose="020B0604020202020204" pitchFamily="34" charset="0"/>
                <a:sym typeface="Georgia"/>
              </a:rPr>
              <a:t>1.5 Practice Improvement and Workforce Development (1 of 2)</a:t>
            </a:r>
            <a:endParaRPr lang="en-GB" sz="2000">
              <a:solidFill>
                <a:srgbClr val="464646"/>
              </a:solidFill>
              <a:latin typeface="Georgia" panose="02040502050405020303" pitchFamily="18" charset="0"/>
              <a:ea typeface="Georgia"/>
              <a:cs typeface="Arial" panose="020B0604020202020204" pitchFamily="34" charset="0"/>
            </a:endParaRPr>
          </a:p>
        </p:txBody>
      </p:sp>
      <p:grpSp>
        <p:nvGrpSpPr>
          <p:cNvPr id="7" name="Group 6">
            <a:extLst>
              <a:ext uri="{FF2B5EF4-FFF2-40B4-BE49-F238E27FC236}">
                <a16:creationId xmlns:a16="http://schemas.microsoft.com/office/drawing/2014/main" id="{B4621AE1-21FA-3AE1-DEF0-C36CA6B21D6F}"/>
              </a:ext>
            </a:extLst>
          </p:cNvPr>
          <p:cNvGrpSpPr/>
          <p:nvPr/>
        </p:nvGrpSpPr>
        <p:grpSpPr>
          <a:xfrm>
            <a:off x="10295393" y="-3967"/>
            <a:ext cx="1378226" cy="1047896"/>
            <a:chOff x="10295393" y="-3967"/>
            <a:chExt cx="1378226" cy="1047896"/>
          </a:xfrm>
        </p:grpSpPr>
        <p:sp>
          <p:nvSpPr>
            <p:cNvPr id="8" name="Parallelogram 7">
              <a:extLst>
                <a:ext uri="{FF2B5EF4-FFF2-40B4-BE49-F238E27FC236}">
                  <a16:creationId xmlns:a16="http://schemas.microsoft.com/office/drawing/2014/main" id="{71D367FB-D8EA-91EF-CE14-5F198FBF6A22}"/>
                </a:ext>
              </a:extLst>
            </p:cNvPr>
            <p:cNvSpPr/>
            <p:nvPr/>
          </p:nvSpPr>
          <p:spPr>
            <a:xfrm flipH="1">
              <a:off x="10295393" y="-3967"/>
              <a:ext cx="1378226" cy="1047896"/>
            </a:xfrm>
            <a:prstGeom prst="parallelogram">
              <a:avLst/>
            </a:prstGeom>
            <a:solidFill>
              <a:srgbClr val="F6C5A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descr="Group success outline">
              <a:extLst>
                <a:ext uri="{FF2B5EF4-FFF2-40B4-BE49-F238E27FC236}">
                  <a16:creationId xmlns:a16="http://schemas.microsoft.com/office/drawing/2014/main" id="{7D1A22E4-37B1-94CF-0D33-CA230EEC81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7590" y="224756"/>
              <a:ext cx="673832" cy="673832"/>
            </a:xfrm>
            <a:prstGeom prst="rect">
              <a:avLst/>
            </a:prstGeom>
          </p:spPr>
        </p:pic>
      </p:grpSp>
      <p:sp>
        <p:nvSpPr>
          <p:cNvPr id="10" name="TextBox 9">
            <a:extLst>
              <a:ext uri="{FF2B5EF4-FFF2-40B4-BE49-F238E27FC236}">
                <a16:creationId xmlns:a16="http://schemas.microsoft.com/office/drawing/2014/main" id="{E1AC8892-4753-58E2-1115-D309271E0FCF}"/>
              </a:ext>
            </a:extLst>
          </p:cNvPr>
          <p:cNvSpPr txBox="1"/>
          <p:nvPr/>
        </p:nvSpPr>
        <p:spPr>
          <a:xfrm>
            <a:off x="7442388" y="258371"/>
            <a:ext cx="32052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a:t>
            </a:r>
            <a:r>
              <a:rPr lang="en-GB" sz="1400">
                <a:solidFill>
                  <a:srgbClr val="464646"/>
                </a:solidFill>
                <a:latin typeface="Georgia" panose="02040502050405020303" pitchFamily="18" charset="0"/>
                <a:cs typeface="Arial" panose="020B0604020202020204" pitchFamily="34" charset="0"/>
              </a:rPr>
              <a:t>Director Service Development</a:t>
            </a: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Tree>
    <p:extLst>
      <p:ext uri="{BB962C8B-B14F-4D97-AF65-F5344CB8AC3E}">
        <p14:creationId xmlns:p14="http://schemas.microsoft.com/office/powerpoint/2010/main" val="4114535503"/>
      </p:ext>
    </p:extLst>
  </p:cSld>
  <p:clrMapOvr>
    <a:masterClrMapping/>
  </p:clrMapOvr>
  <p:transition advClick="0"/>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74AC6-8BD3-F2BF-F2B6-DA3EC5C5690A}"/>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6364F32-D93F-FA8E-DB56-58F9A253539B}"/>
              </a:ext>
            </a:extLst>
          </p:cNvPr>
          <p:cNvGraphicFramePr>
            <a:graphicFrameLocks noGrp="1"/>
          </p:cNvGraphicFramePr>
          <p:nvPr>
            <p:extLst>
              <p:ext uri="{D42A27DB-BD31-4B8C-83A1-F6EECF244321}">
                <p14:modId xmlns:p14="http://schemas.microsoft.com/office/powerpoint/2010/main" val="1199514874"/>
              </p:ext>
            </p:extLst>
          </p:nvPr>
        </p:nvGraphicFramePr>
        <p:xfrm>
          <a:off x="518380" y="1447481"/>
          <a:ext cx="11155239" cy="5359849"/>
        </p:xfrm>
        <a:graphic>
          <a:graphicData uri="http://schemas.openxmlformats.org/drawingml/2006/table">
            <a:tbl>
              <a:tblPr firstRow="1" bandRow="1">
                <a:tableStyleId>{912C8C85-51F0-491E-9774-3900AFEF0FD7}</a:tableStyleId>
              </a:tblPr>
              <a:tblGrid>
                <a:gridCol w="4409640">
                  <a:extLst>
                    <a:ext uri="{9D8B030D-6E8A-4147-A177-3AD203B41FA5}">
                      <a16:colId xmlns:a16="http://schemas.microsoft.com/office/drawing/2014/main" val="4136463093"/>
                    </a:ext>
                  </a:extLst>
                </a:gridCol>
                <a:gridCol w="6745599">
                  <a:extLst>
                    <a:ext uri="{9D8B030D-6E8A-4147-A177-3AD203B41FA5}">
                      <a16:colId xmlns:a16="http://schemas.microsoft.com/office/drawing/2014/main" val="530489406"/>
                    </a:ext>
                  </a:extLst>
                </a:gridCol>
              </a:tblGrid>
              <a:tr h="379180">
                <a:tc>
                  <a:txBody>
                    <a:bodyPr/>
                    <a:lstStyle/>
                    <a:p>
                      <a:pPr marL="0" lvl="0" indent="0" algn="l" defTabSz="914400" rtl="0" eaLnBrk="1" latinLnBrk="0" hangingPunct="1">
                        <a:lnSpc>
                          <a:spcPct val="110000"/>
                        </a:lnSpc>
                        <a:spcBef>
                          <a:spcPts val="0"/>
                        </a:spcBef>
                        <a:spcAft>
                          <a:spcPts val="0"/>
                        </a:spcAft>
                        <a:buNone/>
                      </a:pPr>
                      <a:r>
                        <a:rPr lang="en-GB" sz="1000" b="1" i="0" u="none" strike="noStrike" kern="1200">
                          <a:solidFill>
                            <a:schemeClr val="tx1"/>
                          </a:solidFill>
                          <a:effectLst/>
                          <a:latin typeface="Arial" panose="020B0604020202020204" pitchFamily="34" charset="0"/>
                          <a:ea typeface="+mn-ea"/>
                          <a:cs typeface="Arial" panose="020B0604020202020204" pitchFamily="34" charset="0"/>
                        </a:rPr>
                        <a:t>Delivery resources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000" b="1" u="none" strike="noStrike" noProof="0">
                          <a:solidFill>
                            <a:schemeClr val="tx1"/>
                          </a:solidFill>
                          <a:effectLst/>
                          <a:latin typeface="Arial" panose="020B0604020202020204" pitchFamily="34" charset="0"/>
                          <a:cs typeface="Arial" panose="020B0604020202020204" pitchFamily="34" charset="0"/>
                        </a:rPr>
                        <a:t>Key risks and mitigations</a:t>
                      </a:r>
                      <a:endParaRPr lang="en-US" sz="1000" b="1"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606489161"/>
                  </a:ext>
                </a:extLst>
              </a:tr>
              <a:tr h="1642680">
                <a:tc>
                  <a:txBody>
                    <a:bodyPr/>
                    <a:lstStyle/>
                    <a:p>
                      <a:pPr lvl="0" algn="l" rtl="0">
                        <a:lnSpc>
                          <a:spcPct val="100000"/>
                        </a:lnSpc>
                        <a:buNone/>
                      </a:pPr>
                      <a:r>
                        <a:rPr lang="en-GB" sz="1000" b="0" i="0">
                          <a:solidFill>
                            <a:schemeClr val="tx1"/>
                          </a:solidFill>
                          <a:effectLst/>
                          <a:latin typeface="Arial" panose="020B0604020202020204" pitchFamily="34" charset="0"/>
                          <a:cs typeface="Arial" panose="020B0604020202020204" pitchFamily="34" charset="0"/>
                        </a:rPr>
                        <a:t>Core delivery team (QA, workforce development, OD, performance)</a:t>
                      </a:r>
                    </a:p>
                    <a:p>
                      <a:pPr lvl="0" algn="l" rtl="0">
                        <a:lnSpc>
                          <a:spcPct val="100000"/>
                        </a:lnSpc>
                        <a:buNone/>
                      </a:pPr>
                      <a:r>
                        <a:rPr lang="en-GB" sz="1000" b="0" i="0">
                          <a:solidFill>
                            <a:schemeClr val="tx1"/>
                          </a:solidFill>
                          <a:effectLst/>
                          <a:latin typeface="Arial" panose="020B0604020202020204" pitchFamily="34" charset="0"/>
                          <a:cs typeface="Arial" panose="020B0604020202020204" pitchFamily="34" charset="0"/>
                        </a:rPr>
                        <a:t>Heads of Service and operational leads</a:t>
                      </a:r>
                    </a:p>
                    <a:p>
                      <a:pPr lvl="0" algn="l" rtl="0">
                        <a:lnSpc>
                          <a:spcPct val="100000"/>
                        </a:lnSpc>
                        <a:buNone/>
                      </a:pPr>
                      <a:r>
                        <a:rPr lang="en-GB" sz="1000" b="0" i="0">
                          <a:solidFill>
                            <a:schemeClr val="tx1"/>
                          </a:solidFill>
                          <a:effectLst/>
                          <a:latin typeface="Arial" panose="020B0604020202020204" pitchFamily="34" charset="0"/>
                          <a:cs typeface="Arial" panose="020B0604020202020204" pitchFamily="34" charset="0"/>
                        </a:rPr>
                        <a:t>Support from HR, OD, Performance &amp; Analytics and governance functions</a:t>
                      </a:r>
                    </a:p>
                    <a:p>
                      <a:pPr lvl="0" algn="l" rtl="0">
                        <a:lnSpc>
                          <a:spcPct val="100000"/>
                        </a:lnSpc>
                        <a:buNone/>
                      </a:pPr>
                      <a:r>
                        <a:rPr lang="en-GB" sz="1000" b="0" i="0">
                          <a:solidFill>
                            <a:schemeClr val="tx1"/>
                          </a:solidFill>
                          <a:effectLst/>
                          <a:latin typeface="Arial" panose="020B0604020202020204" pitchFamily="34" charset="0"/>
                          <a:cs typeface="Arial" panose="020B0604020202020204" pitchFamily="34" charset="0"/>
                        </a:rPr>
                        <a:t>Programme management and improvement support</a:t>
                      </a:r>
                    </a:p>
                    <a:p>
                      <a:pPr lvl="0" algn="l" rtl="0">
                        <a:lnSpc>
                          <a:spcPct val="100000"/>
                        </a:lnSpc>
                        <a:buNone/>
                      </a:pPr>
                      <a:endParaRPr lang="en-GB" sz="1000" b="0" i="0">
                        <a:solidFill>
                          <a:schemeClr val="tx1"/>
                        </a:solidFill>
                        <a:effectLst/>
                        <a:latin typeface="Arial" panose="020B0604020202020204" pitchFamily="34" charset="0"/>
                        <a:cs typeface="Arial" panose="020B0604020202020204" pitchFamily="34" charset="0"/>
                      </a:endParaRPr>
                    </a:p>
                    <a:p>
                      <a:pPr lvl="0" algn="l" rtl="0">
                        <a:lnSpc>
                          <a:spcPct val="100000"/>
                        </a:lnSpc>
                        <a:buNone/>
                      </a:pPr>
                      <a:r>
                        <a:rPr lang="en-GB" sz="1000" b="0" i="0">
                          <a:solidFill>
                            <a:schemeClr val="tx1"/>
                          </a:solidFill>
                          <a:effectLst/>
                          <a:latin typeface="Arial" panose="020B0604020202020204" pitchFamily="34" charset="0"/>
                          <a:cs typeface="Arial" panose="020B0604020202020204" pitchFamily="34" charset="0"/>
                        </a:rPr>
                        <a:t>£ – to be confirmed (training / OD / capacity requirements)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000" b="0" u="none" strike="noStrike" kern="1200" noProof="0">
                          <a:solidFill>
                            <a:schemeClr val="tx1"/>
                          </a:solidFill>
                          <a:effectLst/>
                          <a:latin typeface="Arial" panose="020B0604020202020204" pitchFamily="34" charset="0"/>
                          <a:ea typeface="+mn-ea"/>
                          <a:cs typeface="Arial" panose="020B0604020202020204" pitchFamily="34" charset="0"/>
                        </a:rPr>
                        <a:t>Limited workforce / OD / QA capacity→ Mitigation: Prioritise critical components, phased delivery, task &amp; finish groups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000" b="0" u="none" strike="noStrike" kern="1200" noProof="0">
                          <a:solidFill>
                            <a:schemeClr val="tx1"/>
                          </a:solidFill>
                          <a:effectLst/>
                          <a:latin typeface="Arial" panose="020B0604020202020204" pitchFamily="34" charset="0"/>
                          <a:ea typeface="+mn-ea"/>
                          <a:cs typeface="Arial" panose="020B0604020202020204" pitchFamily="34" charset="0"/>
                        </a:rPr>
                        <a:t>Lack of clarity on “what good looks like” across services→ Mitigation: Co-produce standards, align Practice Improvement and Workforce Development and Strategy principles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000" b="0" u="none" strike="noStrike" kern="1200" noProof="0">
                          <a:solidFill>
                            <a:schemeClr val="tx1"/>
                          </a:solidFill>
                          <a:effectLst/>
                          <a:latin typeface="Arial" panose="020B0604020202020204" pitchFamily="34" charset="0"/>
                          <a:ea typeface="+mn-ea"/>
                          <a:cs typeface="Arial" panose="020B0604020202020204" pitchFamily="34" charset="0"/>
                        </a:rPr>
                        <a:t>Disconnect between performance and quality→ Mitigation: Align QA framework with metrics and Performance &amp; Analytics programme</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000" b="0" u="none" strike="noStrike" kern="1200" noProof="0">
                          <a:solidFill>
                            <a:schemeClr val="tx1"/>
                          </a:solidFill>
                          <a:effectLst/>
                          <a:latin typeface="Arial" panose="020B0604020202020204" pitchFamily="34" charset="0"/>
                          <a:ea typeface="+mn-ea"/>
                          <a:cs typeface="Arial" panose="020B0604020202020204" pitchFamily="34" charset="0"/>
                        </a:rPr>
                        <a:t>Change fatigue / engagement risk→ Mitigation: Strong comms, Co-production, visible leadership and early wins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000" b="0" u="none" strike="noStrike" kern="1200" noProof="0">
                          <a:solidFill>
                            <a:schemeClr val="tx1"/>
                          </a:solidFill>
                          <a:effectLst/>
                          <a:latin typeface="Arial" panose="020B0604020202020204" pitchFamily="34" charset="0"/>
                          <a:ea typeface="+mn-ea"/>
                          <a:cs typeface="Arial" panose="020B0604020202020204" pitchFamily="34" charset="0"/>
                        </a:rPr>
                        <a:t>Dependency on corporate support (HR, OD, data)→ Mitigation: Clear ownership, early escalation and aligned governance</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000" b="0" u="none" strike="noStrike" kern="1200" noProof="0">
                          <a:solidFill>
                            <a:schemeClr val="tx1"/>
                          </a:solidFill>
                          <a:effectLst/>
                          <a:latin typeface="Arial" panose="020B0604020202020204" pitchFamily="34" charset="0"/>
                          <a:ea typeface="+mn-ea"/>
                          <a:cs typeface="Arial" panose="020B0604020202020204" pitchFamily="34" charset="0"/>
                        </a:rPr>
                        <a:t>Systems and processes not aligned to practice → Mitigation: Prioritise practice-led system redesign and ensure clear ownership between programmes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79180">
                <a:tc>
                  <a:txBody>
                    <a:bodyPr/>
                    <a:lstStyle/>
                    <a:p>
                      <a:pPr marL="0" lvl="0" indent="0" algn="l" defTabSz="914400" rtl="0" eaLnBrk="1" latinLnBrk="0" hangingPunct="1">
                        <a:lnSpc>
                          <a:spcPct val="110000"/>
                        </a:lnSpc>
                        <a:spcBef>
                          <a:spcPts val="0"/>
                        </a:spcBef>
                        <a:spcAft>
                          <a:spcPts val="0"/>
                        </a:spcAft>
                        <a:buNone/>
                      </a:pPr>
                      <a:r>
                        <a:rPr lang="en-GB" sz="1000" b="1" i="0" u="none" strike="noStrike" kern="1200">
                          <a:solidFill>
                            <a:schemeClr val="tx1"/>
                          </a:solidFill>
                          <a:effectLst/>
                          <a:latin typeface="Arial" panose="020B0604020202020204" pitchFamily="34" charset="0"/>
                          <a:ea typeface="+mn-ea"/>
                          <a:cs typeface="Arial" panose="020B0604020202020204" pitchFamily="34" charset="0"/>
                        </a:rPr>
                        <a:t>Key stakeholders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000" b="1" i="0" u="none" strike="noStrike" kern="1200" noProof="0">
                          <a:solidFill>
                            <a:schemeClr val="tx1"/>
                          </a:solidFill>
                          <a:effectLst/>
                          <a:latin typeface="Arial" panose="020B0604020202020204" pitchFamily="34" charset="0"/>
                          <a:ea typeface="+mn-ea"/>
                          <a:cs typeface="Arial" panose="020B0604020202020204" pitchFamily="34" charset="0"/>
                        </a:rPr>
                        <a:t>Key interdependencies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863732852"/>
                  </a:ext>
                </a:extLst>
              </a:tr>
              <a:tr h="1268640">
                <a:tc>
                  <a:txBody>
                    <a:bodyPr/>
                    <a:lstStyle/>
                    <a:p>
                      <a:pPr lvl="0" algn="l" rtl="0">
                        <a:lnSpc>
                          <a:spcPct val="100000"/>
                        </a:lnSpc>
                        <a:buNone/>
                      </a:pPr>
                      <a:r>
                        <a:rPr lang="en-GB" sz="1000" b="0" i="0">
                          <a:solidFill>
                            <a:schemeClr val="tx1"/>
                          </a:solidFill>
                          <a:effectLst/>
                          <a:latin typeface="Arial" panose="020B0604020202020204" pitchFamily="34" charset="0"/>
                          <a:cs typeface="Arial" panose="020B0604020202020204" pitchFamily="34" charset="0"/>
                        </a:rPr>
                        <a:t>ASC Heads of Service and operational teams</a:t>
                      </a:r>
                    </a:p>
                    <a:p>
                      <a:pPr lvl="0" algn="l" rtl="0">
                        <a:lnSpc>
                          <a:spcPct val="100000"/>
                        </a:lnSpc>
                        <a:buNone/>
                      </a:pPr>
                      <a:r>
                        <a:rPr lang="en-GB" sz="1000" b="0" i="0">
                          <a:solidFill>
                            <a:schemeClr val="tx1"/>
                          </a:solidFill>
                          <a:effectLst/>
                          <a:latin typeface="Arial" panose="020B0604020202020204" pitchFamily="34" charset="0"/>
                          <a:cs typeface="Arial" panose="020B0604020202020204" pitchFamily="34" charset="0"/>
                        </a:rPr>
                        <a:t>Workforce / OD / HR leads</a:t>
                      </a:r>
                    </a:p>
                    <a:p>
                      <a:pPr lvl="0" algn="l" rtl="0">
                        <a:lnSpc>
                          <a:spcPct val="100000"/>
                        </a:lnSpc>
                        <a:buNone/>
                      </a:pPr>
                      <a:r>
                        <a:rPr lang="en-GB" sz="1000" b="0" i="0">
                          <a:solidFill>
                            <a:schemeClr val="tx1"/>
                          </a:solidFill>
                          <a:effectLst/>
                          <a:latin typeface="Arial" panose="020B0604020202020204" pitchFamily="34" charset="0"/>
                          <a:cs typeface="Arial" panose="020B0604020202020204" pitchFamily="34" charset="0"/>
                        </a:rPr>
                        <a:t>Analysis &amp; Insight</a:t>
                      </a:r>
                    </a:p>
                    <a:p>
                      <a:pPr lvl="0" algn="l" rtl="0">
                        <a:lnSpc>
                          <a:spcPct val="100000"/>
                        </a:lnSpc>
                        <a:buNone/>
                      </a:pPr>
                      <a:r>
                        <a:rPr lang="en-GB" sz="1000" b="0" i="0">
                          <a:solidFill>
                            <a:schemeClr val="tx1"/>
                          </a:solidFill>
                          <a:effectLst/>
                          <a:latin typeface="Arial" panose="020B0604020202020204" pitchFamily="34" charset="0"/>
                          <a:cs typeface="Arial" panose="020B0604020202020204" pitchFamily="34" charset="0"/>
                        </a:rPr>
                        <a:t>Performance &amp; Analytics Programme</a:t>
                      </a:r>
                    </a:p>
                    <a:p>
                      <a:pPr lvl="0" algn="l" rtl="0">
                        <a:lnSpc>
                          <a:spcPct val="100000"/>
                        </a:lnSpc>
                        <a:buNone/>
                      </a:pPr>
                      <a:r>
                        <a:rPr lang="en-GB" sz="1000" b="0" i="0">
                          <a:solidFill>
                            <a:schemeClr val="tx1"/>
                          </a:solidFill>
                          <a:effectLst/>
                          <a:latin typeface="Arial" panose="020B0604020202020204" pitchFamily="34" charset="0"/>
                          <a:cs typeface="Arial" panose="020B0604020202020204" pitchFamily="34" charset="0"/>
                        </a:rPr>
                        <a:t>Communications and engagement lead(s)</a:t>
                      </a:r>
                    </a:p>
                    <a:p>
                      <a:pPr lvl="0" algn="l" rtl="0">
                        <a:lnSpc>
                          <a:spcPct val="100000"/>
                        </a:lnSpc>
                        <a:buNone/>
                      </a:pPr>
                      <a:r>
                        <a:rPr lang="en-GB" sz="1000" b="0" i="0">
                          <a:solidFill>
                            <a:schemeClr val="tx1"/>
                          </a:solidFill>
                          <a:effectLst/>
                          <a:latin typeface="Arial" panose="020B0604020202020204" pitchFamily="34" charset="0"/>
                          <a:cs typeface="Arial" panose="020B0604020202020204" pitchFamily="34" charset="0"/>
                        </a:rPr>
                        <a:t>Partners (where workforce/practice alignment required)</a:t>
                      </a:r>
                    </a:p>
                    <a:p>
                      <a:pPr lvl="0" algn="l" rtl="0">
                        <a:lnSpc>
                          <a:spcPct val="100000"/>
                        </a:lnSpc>
                        <a:buNone/>
                      </a:pPr>
                      <a:r>
                        <a:rPr lang="en-GB" sz="1000" b="0" i="0">
                          <a:solidFill>
                            <a:schemeClr val="tx1"/>
                          </a:solidFill>
                          <a:effectLst/>
                          <a:latin typeface="Arial" panose="020B0604020202020204" pitchFamily="34" charset="0"/>
                          <a:cs typeface="Arial" panose="020B0604020202020204" pitchFamily="34" charset="0"/>
                        </a:rPr>
                        <a:t>Citizens and people who draw on care (Co-production)</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000" b="0" u="none" strike="noStrike" kern="1200" noProof="0">
                          <a:solidFill>
                            <a:schemeClr val="tx1"/>
                          </a:solidFill>
                          <a:effectLst/>
                          <a:latin typeface="Arial" panose="020B0604020202020204" pitchFamily="34" charset="0"/>
                          <a:ea typeface="+mn-ea"/>
                          <a:cs typeface="Arial" panose="020B0604020202020204" pitchFamily="34" charset="0"/>
                        </a:rPr>
                        <a:t>Performance &amp; Analytics: defines metrics, reporting and insight</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000" b="0" u="none" strike="noStrike" kern="1200" noProof="0">
                          <a:solidFill>
                            <a:schemeClr val="tx1"/>
                          </a:solidFill>
                          <a:effectLst/>
                          <a:latin typeface="Arial" panose="020B0604020202020204" pitchFamily="34" charset="0"/>
                          <a:ea typeface="+mn-ea"/>
                          <a:cs typeface="Arial" panose="020B0604020202020204" pitchFamily="34" charset="0"/>
                        </a:rPr>
                        <a:t>ASC Development Programme: Structures and Workforce: defines roles, capacity and organisational model</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000" b="0" u="none" strike="noStrike" kern="1200" noProof="0">
                          <a:solidFill>
                            <a:schemeClr val="tx1"/>
                          </a:solidFill>
                          <a:effectLst/>
                          <a:latin typeface="Arial" panose="020B0604020202020204" pitchFamily="34" charset="0"/>
                          <a:ea typeface="+mn-ea"/>
                          <a:cs typeface="Arial" panose="020B0604020202020204" pitchFamily="34" charset="0"/>
                        </a:rPr>
                        <a:t>Practice Improvement and Workforce Development: defines practice standards, pathways and practice-led system requirements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000" b="0" u="none" strike="noStrike" kern="1200" noProof="0">
                          <a:solidFill>
                            <a:schemeClr val="tx1"/>
                          </a:solidFill>
                          <a:effectLst/>
                          <a:latin typeface="Arial" panose="020B0604020202020204" pitchFamily="34" charset="0"/>
                          <a:ea typeface="+mn-ea"/>
                          <a:cs typeface="Arial" panose="020B0604020202020204" pitchFamily="34" charset="0"/>
                        </a:rPr>
                        <a:t>Commissioning programmes: align “good practice” with commissioned services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000" b="0" u="none" strike="noStrike" kern="1200" noProof="0">
                          <a:solidFill>
                            <a:schemeClr val="tx1"/>
                          </a:solidFill>
                          <a:effectLst/>
                          <a:latin typeface="Arial" panose="020B0604020202020204" pitchFamily="34" charset="0"/>
                          <a:ea typeface="+mn-ea"/>
                          <a:cs typeface="Arial" panose="020B0604020202020204" pitchFamily="34" charset="0"/>
                        </a:rPr>
                        <a:t>Analysis &amp; Insight: provides data architecture, governance and analytical capability</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000" b="0" u="none" strike="noStrike" kern="1200" noProof="0">
                          <a:solidFill>
                            <a:schemeClr val="tx1"/>
                          </a:solidFill>
                          <a:effectLst/>
                          <a:latin typeface="Arial" panose="020B0604020202020204" pitchFamily="34" charset="0"/>
                          <a:ea typeface="+mn-ea"/>
                          <a:cs typeface="Arial" panose="020B0604020202020204" pitchFamily="34" charset="0"/>
                        </a:rPr>
                        <a:t>Corporate governance / CSIP: assurance, reporting and accountability</a:t>
                      </a:r>
                      <a:endParaRPr lang="en-US" sz="1000" b="0" u="none" strike="noStrike" kern="1200" noProof="0">
                        <a:solidFill>
                          <a:schemeClr val="tx1"/>
                        </a:solidFill>
                        <a:effectLst/>
                        <a:latin typeface="Arial" panose="020B0604020202020204" pitchFamily="34" charset="0"/>
                        <a:ea typeface="+mn-ea"/>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7664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u="none" strike="noStrike" kern="1200">
                          <a:solidFill>
                            <a:schemeClr val="tx1"/>
                          </a:solidFill>
                          <a:effectLst/>
                          <a:latin typeface="Arial" panose="020B0604020202020204" pitchFamily="34" charset="0"/>
                          <a:ea typeface="+mn-ea"/>
                          <a:cs typeface="Arial" panose="020B0604020202020204" pitchFamily="34" charset="0"/>
                        </a:rPr>
                        <a:t>Future phases – Phase 2 </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87335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a:solidFill>
                            <a:schemeClr val="tx1"/>
                          </a:solidFill>
                          <a:effectLst/>
                          <a:latin typeface="Arial" panose="020B0604020202020204" pitchFamily="34" charset="0"/>
                          <a:cs typeface="Arial" panose="020B0604020202020204" pitchFamily="34" charset="0"/>
                        </a:rPr>
                        <a:t>Embedding &amp; maturing (2026–27): Embed practice standards, Quality Assurance and supervision across ASC. Scale Quality Assurance audit and learning loops into business-as-usual. Establish Quality Assurance forums and clear escalation routes. Strengthen supervision and professional leadership. Improve data quality and performance insight with A&amp;I. Use QA, complaints and lived experience to drive continuous improvement.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a:solidFill>
                            <a:schemeClr val="tx1"/>
                          </a:solidFill>
                          <a:effectLst/>
                          <a:latin typeface="Arial" panose="020B0604020202020204" pitchFamily="34" charset="0"/>
                          <a:cs typeface="Arial" panose="020B0604020202020204" pitchFamily="34" charset="0"/>
                        </a:rPr>
                        <a:t>Implementation of priority actions identified by BetterGov to improve case management system.</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5" name="Google Shape;470;p82">
            <a:extLst>
              <a:ext uri="{FF2B5EF4-FFF2-40B4-BE49-F238E27FC236}">
                <a16:creationId xmlns:a16="http://schemas.microsoft.com/office/drawing/2014/main" id="{1680A552-A8B4-0D3E-C894-3CDEDC82FA77}"/>
              </a:ext>
            </a:extLst>
          </p:cNvPr>
          <p:cNvSpPr/>
          <p:nvPr/>
        </p:nvSpPr>
        <p:spPr>
          <a:xfrm>
            <a:off x="0" y="136908"/>
            <a:ext cx="12192000" cy="804218"/>
          </a:xfrm>
          <a:prstGeom prst="rect">
            <a:avLst/>
          </a:prstGeom>
          <a:solidFill>
            <a:srgbClr val="EEC7B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4820A644-1B0C-5CE9-EAD1-401A482C5DC0}"/>
              </a:ext>
            </a:extLst>
          </p:cNvPr>
          <p:cNvSpPr txBox="1">
            <a:spLocks/>
          </p:cNvSpPr>
          <p:nvPr/>
        </p:nvSpPr>
        <p:spPr>
          <a:xfrm>
            <a:off x="359030" y="244302"/>
            <a:ext cx="5466237"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000">
                <a:solidFill>
                  <a:srgbClr val="464646"/>
                </a:solidFill>
                <a:latin typeface="Georgia" panose="02040502050405020303" pitchFamily="18" charset="0"/>
                <a:ea typeface="Georgia"/>
                <a:cs typeface="Arial" panose="020B0604020202020204" pitchFamily="34" charset="0"/>
                <a:sym typeface="Georgia"/>
              </a:rPr>
              <a:t>1.5 Practice Improvement and Workforce Development (2 of 2)</a:t>
            </a:r>
            <a:endParaRPr lang="en-GB" sz="2000">
              <a:solidFill>
                <a:srgbClr val="464646"/>
              </a:solidFill>
              <a:latin typeface="Georgia" panose="02040502050405020303" pitchFamily="18" charset="0"/>
              <a:ea typeface="Georgia"/>
              <a:cs typeface="Arial" panose="020B0604020202020204" pitchFamily="34" charset="0"/>
            </a:endParaRPr>
          </a:p>
        </p:txBody>
      </p:sp>
      <p:grpSp>
        <p:nvGrpSpPr>
          <p:cNvPr id="7" name="Group 6">
            <a:extLst>
              <a:ext uri="{FF2B5EF4-FFF2-40B4-BE49-F238E27FC236}">
                <a16:creationId xmlns:a16="http://schemas.microsoft.com/office/drawing/2014/main" id="{6048D0B1-890C-D4A4-A360-A89996766716}"/>
              </a:ext>
            </a:extLst>
          </p:cNvPr>
          <p:cNvGrpSpPr/>
          <p:nvPr/>
        </p:nvGrpSpPr>
        <p:grpSpPr>
          <a:xfrm>
            <a:off x="10295393" y="-3967"/>
            <a:ext cx="1378226" cy="1047896"/>
            <a:chOff x="10295393" y="-3967"/>
            <a:chExt cx="1378226" cy="1047896"/>
          </a:xfrm>
        </p:grpSpPr>
        <p:sp>
          <p:nvSpPr>
            <p:cNvPr id="8" name="Parallelogram 7">
              <a:extLst>
                <a:ext uri="{FF2B5EF4-FFF2-40B4-BE49-F238E27FC236}">
                  <a16:creationId xmlns:a16="http://schemas.microsoft.com/office/drawing/2014/main" id="{0F2E2CB2-6A3E-E944-9BDF-D7AA74C9CC12}"/>
                </a:ext>
              </a:extLst>
            </p:cNvPr>
            <p:cNvSpPr/>
            <p:nvPr/>
          </p:nvSpPr>
          <p:spPr>
            <a:xfrm flipH="1">
              <a:off x="10295393" y="-3967"/>
              <a:ext cx="1378226" cy="1047896"/>
            </a:xfrm>
            <a:prstGeom prst="parallelogram">
              <a:avLst/>
            </a:prstGeom>
            <a:solidFill>
              <a:srgbClr val="F6C5A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descr="Group success outline">
              <a:extLst>
                <a:ext uri="{FF2B5EF4-FFF2-40B4-BE49-F238E27FC236}">
                  <a16:creationId xmlns:a16="http://schemas.microsoft.com/office/drawing/2014/main" id="{15831EF6-6960-510D-FD62-E2A6A5769C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7590" y="224756"/>
              <a:ext cx="673832" cy="673832"/>
            </a:xfrm>
            <a:prstGeom prst="rect">
              <a:avLst/>
            </a:prstGeom>
          </p:spPr>
        </p:pic>
      </p:grpSp>
      <p:sp>
        <p:nvSpPr>
          <p:cNvPr id="4" name="TextBox 3">
            <a:extLst>
              <a:ext uri="{FF2B5EF4-FFF2-40B4-BE49-F238E27FC236}">
                <a16:creationId xmlns:a16="http://schemas.microsoft.com/office/drawing/2014/main" id="{FF47D45F-A025-63C6-19ED-B3DD9C1EFD4C}"/>
              </a:ext>
            </a:extLst>
          </p:cNvPr>
          <p:cNvSpPr txBox="1"/>
          <p:nvPr/>
        </p:nvSpPr>
        <p:spPr>
          <a:xfrm>
            <a:off x="7442388" y="258371"/>
            <a:ext cx="32052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a:t>
            </a:r>
            <a:r>
              <a:rPr lang="en-GB" sz="1400">
                <a:solidFill>
                  <a:srgbClr val="464646"/>
                </a:solidFill>
                <a:latin typeface="Georgia" panose="02040502050405020303" pitchFamily="18" charset="0"/>
                <a:cs typeface="Arial" panose="020B0604020202020204" pitchFamily="34" charset="0"/>
              </a:rPr>
              <a:t>Director Service Development</a:t>
            </a: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Tree>
    <p:extLst>
      <p:ext uri="{BB962C8B-B14F-4D97-AF65-F5344CB8AC3E}">
        <p14:creationId xmlns:p14="http://schemas.microsoft.com/office/powerpoint/2010/main" val="1404728783"/>
      </p:ext>
    </p:extLst>
  </p:cSld>
  <p:clrMapOvr>
    <a:masterClrMapping/>
  </p:clrMapOvr>
  <p:transition advClick="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516B7-4965-2843-D14F-86E4495AB2A5}"/>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EF45B9B-C3EC-FE6B-4AC4-13F77BC0E36F}"/>
              </a:ext>
            </a:extLst>
          </p:cNvPr>
          <p:cNvGraphicFramePr>
            <a:graphicFrameLocks noGrp="1"/>
          </p:cNvGraphicFramePr>
          <p:nvPr>
            <p:extLst>
              <p:ext uri="{D42A27DB-BD31-4B8C-83A1-F6EECF244321}">
                <p14:modId xmlns:p14="http://schemas.microsoft.com/office/powerpoint/2010/main" val="2690511353"/>
              </p:ext>
            </p:extLst>
          </p:nvPr>
        </p:nvGraphicFramePr>
        <p:xfrm>
          <a:off x="522193" y="1272652"/>
          <a:ext cx="11147613" cy="5202783"/>
        </p:xfrm>
        <a:graphic>
          <a:graphicData uri="http://schemas.openxmlformats.org/drawingml/2006/table">
            <a:tbl>
              <a:tblPr firstRow="1" bandRow="1">
                <a:tableStyleId>{912C8C85-51F0-491E-9774-3900AFEF0FD7}</a:tableStyleId>
              </a:tblPr>
              <a:tblGrid>
                <a:gridCol w="5777976">
                  <a:extLst>
                    <a:ext uri="{9D8B030D-6E8A-4147-A177-3AD203B41FA5}">
                      <a16:colId xmlns:a16="http://schemas.microsoft.com/office/drawing/2014/main" val="4136463093"/>
                    </a:ext>
                  </a:extLst>
                </a:gridCol>
                <a:gridCol w="5369637">
                  <a:extLst>
                    <a:ext uri="{9D8B030D-6E8A-4147-A177-3AD203B41FA5}">
                      <a16:colId xmlns:a16="http://schemas.microsoft.com/office/drawing/2014/main" val="530489406"/>
                    </a:ext>
                  </a:extLst>
                </a:gridCol>
              </a:tblGrid>
              <a:tr h="0">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Scope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948389664"/>
                  </a:ext>
                </a:extLst>
              </a:tr>
              <a:tr h="7060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GB" sz="1200" b="1" i="0" u="none" strike="noStrike" noProof="0">
                          <a:solidFill>
                            <a:schemeClr val="tx1"/>
                          </a:solidFill>
                          <a:effectLst/>
                          <a:latin typeface="Arial" panose="020B0604020202020204" pitchFamily="34" charset="0"/>
                          <a:cs typeface="Arial" panose="020B0604020202020204" pitchFamily="34" charset="0"/>
                        </a:rPr>
                        <a:t>Design and implement a refreshed end to end customer journey in ASC to promote early intervention and prevention, stream-lined efficient processes, improved flow, and better outcomes for people.</a:t>
                      </a:r>
                      <a:endParaRPr lang="en-US" sz="1200" b="1"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End to end pathway review from the lens of the person receiving care and support: pain points, flow, accountabilities (hand-offs, escalation)</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Front door redesign</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Assessment redesign</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Case Management System Optimisation</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Review and improvements in in-house provision</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4726230"/>
                  </a:ext>
                </a:extLst>
              </a:tr>
              <a:tr h="351638">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Current phase – Discovery &amp; Definition: Key activities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Key Deliverables &amp;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1007055473"/>
                  </a:ext>
                </a:extLst>
              </a:tr>
              <a:tr h="1308304">
                <a:tc>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End to end pathway review from the lens of the person receiving care and support</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Establish front door redesign programme: targeted discovery</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Assessment redesign</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Audit and recommendations to enhance LAS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End to end pathway review (co-produced) – Jul / Aug 2026</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Pathway redesign roadmap: priority activities and timeline - Sep 2026</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Front door discovery – Jul / Aug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Front door redesign – Sep / Oct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Assessment redesign - May / Aug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LAS optimisation – July to December 2026</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0491539"/>
                  </a:ext>
                </a:extLst>
              </a:tr>
              <a:tr h="392883">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Outcomes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606489161"/>
                  </a:ext>
                </a:extLst>
              </a:tr>
              <a:tr h="0">
                <a:tc>
                  <a:txBody>
                    <a:bodyPr/>
                    <a:lstStyle/>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Improved flow and reduced delays across pathways; reduction in waiting times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Improved experience: reduction in complaints; positive feedback</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Clear accountability and decision-making</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Workforce aligned to demand and prevention</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Consistent, person-centred practice</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Financially sustainable operating model</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ASC Front door</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EDI &amp; Access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Waiting times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a:ea typeface="+mn-ea"/>
                          <a:cs typeface="Arial"/>
                        </a:rPr>
                        <a:t>Assessments</a:t>
                      </a:r>
                    </a:p>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5" name="Google Shape;470;p82">
            <a:extLst>
              <a:ext uri="{FF2B5EF4-FFF2-40B4-BE49-F238E27FC236}">
                <a16:creationId xmlns:a16="http://schemas.microsoft.com/office/drawing/2014/main" id="{9CC5906E-7BB0-D045-F0F8-BA8F708685B5}"/>
              </a:ext>
            </a:extLst>
          </p:cNvPr>
          <p:cNvSpPr/>
          <p:nvPr/>
        </p:nvSpPr>
        <p:spPr>
          <a:xfrm>
            <a:off x="0" y="231037"/>
            <a:ext cx="12192000" cy="628000"/>
          </a:xfrm>
          <a:prstGeom prst="rect">
            <a:avLst/>
          </a:prstGeom>
          <a:solidFill>
            <a:srgbClr val="EEC7B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D42A95CF-4C98-20AE-BC14-E82653A31B2F}"/>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1.6 Operational Services Redesign (1 of 2)</a:t>
            </a:r>
            <a:endParaRPr lang="en-GB" sz="2500" b="1">
              <a:solidFill>
                <a:srgbClr val="464646"/>
              </a:solidFill>
              <a:latin typeface="Georgia" panose="02040502050405020303" pitchFamily="18" charset="0"/>
            </a:endParaRPr>
          </a:p>
        </p:txBody>
      </p:sp>
      <p:grpSp>
        <p:nvGrpSpPr>
          <p:cNvPr id="7" name="Group 6">
            <a:extLst>
              <a:ext uri="{FF2B5EF4-FFF2-40B4-BE49-F238E27FC236}">
                <a16:creationId xmlns:a16="http://schemas.microsoft.com/office/drawing/2014/main" id="{C1654DC6-5303-504A-D75D-36C362D16EFE}"/>
              </a:ext>
            </a:extLst>
          </p:cNvPr>
          <p:cNvGrpSpPr/>
          <p:nvPr/>
        </p:nvGrpSpPr>
        <p:grpSpPr>
          <a:xfrm>
            <a:off x="10295393" y="-3967"/>
            <a:ext cx="1378226" cy="1047896"/>
            <a:chOff x="10295393" y="-3967"/>
            <a:chExt cx="1378226" cy="1047896"/>
          </a:xfrm>
        </p:grpSpPr>
        <p:sp>
          <p:nvSpPr>
            <p:cNvPr id="8" name="Parallelogram 7">
              <a:extLst>
                <a:ext uri="{FF2B5EF4-FFF2-40B4-BE49-F238E27FC236}">
                  <a16:creationId xmlns:a16="http://schemas.microsoft.com/office/drawing/2014/main" id="{3707EE50-59C3-0A09-3AD7-6A8CC42B5E57}"/>
                </a:ext>
              </a:extLst>
            </p:cNvPr>
            <p:cNvSpPr/>
            <p:nvPr/>
          </p:nvSpPr>
          <p:spPr>
            <a:xfrm flipH="1">
              <a:off x="10295393" y="-3967"/>
              <a:ext cx="1378226" cy="1047896"/>
            </a:xfrm>
            <a:prstGeom prst="parallelogram">
              <a:avLst/>
            </a:prstGeom>
            <a:solidFill>
              <a:srgbClr val="F6C5A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descr="Group success outline">
              <a:extLst>
                <a:ext uri="{FF2B5EF4-FFF2-40B4-BE49-F238E27FC236}">
                  <a16:creationId xmlns:a16="http://schemas.microsoft.com/office/drawing/2014/main" id="{3001936C-BF32-5D98-7996-94D575CBC80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7590" y="224756"/>
              <a:ext cx="673832" cy="673832"/>
            </a:xfrm>
            <a:prstGeom prst="rect">
              <a:avLst/>
            </a:prstGeom>
          </p:spPr>
        </p:pic>
      </p:grpSp>
      <p:sp>
        <p:nvSpPr>
          <p:cNvPr id="11" name="Slide Number Placeholder 10">
            <a:extLst>
              <a:ext uri="{FF2B5EF4-FFF2-40B4-BE49-F238E27FC236}">
                <a16:creationId xmlns:a16="http://schemas.microsoft.com/office/drawing/2014/main" id="{74A99563-FB8E-0A28-5EBD-617E168768D9}"/>
              </a:ext>
            </a:extLst>
          </p:cNvPr>
          <p:cNvSpPr>
            <a:spLocks noGrp="1"/>
          </p:cNvSpPr>
          <p:nvPr>
            <p:ph type="sldNum" sz="quarter" idx="12"/>
          </p:nvPr>
        </p:nvSpPr>
        <p:spPr/>
        <p:txBody>
          <a:bodyPr/>
          <a:lstStyle/>
          <a:p>
            <a:fld id="{421E6436-FC94-440E-A289-1F38400188C8}" type="slidenum">
              <a:rPr lang="en-GB" smtClean="0"/>
              <a:t>49</a:t>
            </a:fld>
            <a:endParaRPr lang="en-GB"/>
          </a:p>
        </p:txBody>
      </p:sp>
      <p:sp>
        <p:nvSpPr>
          <p:cNvPr id="10" name="TextBox 9">
            <a:extLst>
              <a:ext uri="{FF2B5EF4-FFF2-40B4-BE49-F238E27FC236}">
                <a16:creationId xmlns:a16="http://schemas.microsoft.com/office/drawing/2014/main" id="{D4F06AD4-FE4F-40FD-D4F8-C2D40C6892CE}"/>
              </a:ext>
            </a:extLst>
          </p:cNvPr>
          <p:cNvSpPr txBox="1"/>
          <p:nvPr/>
        </p:nvSpPr>
        <p:spPr>
          <a:xfrm>
            <a:off x="7442388" y="258371"/>
            <a:ext cx="32052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a:t>
            </a:r>
            <a:r>
              <a:rPr lang="en-GB" sz="1400">
                <a:solidFill>
                  <a:srgbClr val="464646"/>
                </a:solidFill>
                <a:latin typeface="Georgia" panose="02040502050405020303" pitchFamily="18" charset="0"/>
                <a:cs typeface="Arial" panose="020B0604020202020204" pitchFamily="34" charset="0"/>
              </a:rPr>
              <a:t>Director Service Development</a:t>
            </a: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Tree>
    <p:extLst>
      <p:ext uri="{BB962C8B-B14F-4D97-AF65-F5344CB8AC3E}">
        <p14:creationId xmlns:p14="http://schemas.microsoft.com/office/powerpoint/2010/main" val="1576795671"/>
      </p:ext>
    </p:extLst>
  </p:cSld>
  <p:clrMapOvr>
    <a:masterClrMapping/>
  </p:clrMapOvr>
  <p:transition advClick="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8DF45-4704-995E-F586-1F8EF81C8C0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A7699DF-8147-4F23-CF7A-19D3D3AA3619}"/>
              </a:ext>
            </a:extLst>
          </p:cNvPr>
          <p:cNvGraphicFramePr>
            <a:graphicFrameLocks noGrp="1"/>
          </p:cNvGraphicFramePr>
          <p:nvPr>
            <p:extLst>
              <p:ext uri="{D42A27DB-BD31-4B8C-83A1-F6EECF244321}">
                <p14:modId xmlns:p14="http://schemas.microsoft.com/office/powerpoint/2010/main" val="2834307465"/>
              </p:ext>
            </p:extLst>
          </p:nvPr>
        </p:nvGraphicFramePr>
        <p:xfrm>
          <a:off x="359030" y="1094041"/>
          <a:ext cx="11532149" cy="5294294"/>
        </p:xfrm>
        <a:graphic>
          <a:graphicData uri="http://schemas.openxmlformats.org/drawingml/2006/table">
            <a:tbl>
              <a:tblPr firstRow="1" bandRow="1">
                <a:tableStyleId>{912C8C85-51F0-491E-9774-3900AFEF0FD7}</a:tableStyleId>
              </a:tblPr>
              <a:tblGrid>
                <a:gridCol w="3489040">
                  <a:extLst>
                    <a:ext uri="{9D8B030D-6E8A-4147-A177-3AD203B41FA5}">
                      <a16:colId xmlns:a16="http://schemas.microsoft.com/office/drawing/2014/main" val="4136463093"/>
                    </a:ext>
                  </a:extLst>
                </a:gridCol>
                <a:gridCol w="8043109">
                  <a:extLst>
                    <a:ext uri="{9D8B030D-6E8A-4147-A177-3AD203B41FA5}">
                      <a16:colId xmlns:a16="http://schemas.microsoft.com/office/drawing/2014/main" val="530489406"/>
                    </a:ext>
                  </a:extLst>
                </a:gridCol>
              </a:tblGrid>
              <a:tr h="364037">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Delivery resources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u="none" strike="noStrike" noProof="0">
                          <a:solidFill>
                            <a:srgbClr val="464646"/>
                          </a:solidFill>
                          <a:effectLst/>
                          <a:latin typeface="Arial" panose="020B0604020202020204" pitchFamily="34" charset="0"/>
                          <a:cs typeface="Arial" panose="020B0604020202020204" pitchFamily="34" charset="0"/>
                        </a:rPr>
                        <a:t>Key risks and mitigations</a:t>
                      </a: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2606489161"/>
                  </a:ext>
                </a:extLst>
              </a:tr>
              <a:tr h="1335983">
                <a:tc>
                  <a:txBody>
                    <a:bodyPr/>
                    <a:lstStyle/>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Delivery Team: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chemeClr val="tx1"/>
                          </a:solidFill>
                          <a:effectLst/>
                          <a:latin typeface="Arial" panose="020B0604020202020204" pitchFamily="34" charset="0"/>
                          <a:cs typeface="Arial" panose="020B0604020202020204" pitchFamily="34" charset="0"/>
                        </a:rPr>
                        <a:t>Heads of Service:</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Support from other functions:</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BA support</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Data and analytics</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IT</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100" b="1" u="none" strike="noStrike" kern="1200" noProof="0">
                          <a:solidFill>
                            <a:schemeClr val="tx1"/>
                          </a:solidFill>
                          <a:effectLst/>
                          <a:latin typeface="Arial" panose="020B0604020202020204" pitchFamily="34" charset="0"/>
                          <a:ea typeface="+mn-ea"/>
                          <a:cs typeface="Arial" panose="020B0604020202020204" pitchFamily="34" charset="0"/>
                        </a:rPr>
                        <a:t>Capacity constraints (HR / SMEs / operations)→ </a:t>
                      </a: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Prioritise critical path, use T&amp;Fs, escalate early</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100" b="1" u="none" strike="noStrike" kern="1200" noProof="0">
                          <a:solidFill>
                            <a:schemeClr val="tx1"/>
                          </a:solidFill>
                          <a:effectLst/>
                          <a:latin typeface="Arial"/>
                          <a:ea typeface="+mn-ea"/>
                          <a:cs typeface="Arial"/>
                        </a:rPr>
                        <a:t>Weak data (demand / workforce assumptions)→ </a:t>
                      </a:r>
                      <a:r>
                        <a:rPr lang="en-GB" sz="1100" b="0" u="none" strike="noStrike" kern="1200" noProof="0">
                          <a:solidFill>
                            <a:schemeClr val="tx1"/>
                          </a:solidFill>
                          <a:effectLst/>
                          <a:latin typeface="Arial"/>
                          <a:ea typeface="+mn-ea"/>
                          <a:cs typeface="Arial"/>
                        </a:rPr>
                        <a:t>Iterative modelling, validate with operational insight, align with Performance and Analytics programme</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100" b="1" u="none" strike="noStrike" kern="1200" noProof="0">
                          <a:solidFill>
                            <a:schemeClr val="tx1"/>
                          </a:solidFill>
                          <a:effectLst/>
                          <a:latin typeface="Arial" panose="020B0604020202020204" pitchFamily="34" charset="0"/>
                          <a:ea typeface="+mn-ea"/>
                          <a:cs typeface="Arial" panose="020B0604020202020204" pitchFamily="34" charset="0"/>
                        </a:rPr>
                        <a:t>Cross-workstream misalignment→ </a:t>
                      </a: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Shared principles, governance alignment, integration checkpoints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100" b="1" u="none" strike="noStrike" kern="1200" noProof="0">
                          <a:solidFill>
                            <a:schemeClr val="tx1"/>
                          </a:solidFill>
                          <a:effectLst/>
                          <a:latin typeface="Arial" panose="020B0604020202020204" pitchFamily="34" charset="0"/>
                          <a:ea typeface="+mn-ea"/>
                          <a:cs typeface="Arial" panose="020B0604020202020204" pitchFamily="34" charset="0"/>
                        </a:rPr>
                        <a:t>Affordability / financial envelope→ </a:t>
                      </a: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Scenario modelling, align with Finance, phased implementation</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100" b="1" u="none" strike="noStrike" kern="1200" noProof="0">
                          <a:solidFill>
                            <a:schemeClr val="tx1"/>
                          </a:solidFill>
                          <a:effectLst/>
                          <a:latin typeface="Arial" panose="020B0604020202020204" pitchFamily="34" charset="0"/>
                          <a:ea typeface="+mn-ea"/>
                          <a:cs typeface="Arial" panose="020B0604020202020204" pitchFamily="34" charset="0"/>
                        </a:rPr>
                        <a:t>Stakeholder engagement / consensus risk→ </a:t>
                      </a: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Structured workshops, clear ownership, governance escalation</a:t>
                      </a:r>
                      <a:endParaRPr lang="en-US" sz="11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64037">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Key stakeholders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200" b="1" i="0" u="none" strike="noStrike" kern="1200" noProof="0">
                          <a:solidFill>
                            <a:srgbClr val="464646"/>
                          </a:solidFill>
                          <a:effectLst/>
                          <a:latin typeface="Arial" panose="020B0604020202020204" pitchFamily="34" charset="0"/>
                          <a:ea typeface="+mn-ea"/>
                          <a:cs typeface="Arial" panose="020B0604020202020204" pitchFamily="34" charset="0"/>
                        </a:rPr>
                        <a:t>Key Dependencies/ Interdependencies </a:t>
                      </a: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extLst>
                  <a:ext uri="{0D108BD9-81ED-4DB2-BD59-A6C34878D82A}">
                    <a16:rowId xmlns:a16="http://schemas.microsoft.com/office/drawing/2014/main" val="863732852"/>
                  </a:ext>
                </a:extLst>
              </a:tr>
              <a:tr h="1791026">
                <a:tc>
                  <a:txBody>
                    <a:bodyPr/>
                    <a:lstStyle/>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Nottingham Health &amp;Care Point</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Finance Business Partner:</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The Adults Social Care workforce</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People who draw on care and support</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VCFSE, Health Partners</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Wider NCC colleagues: Estates, DLTs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Strategic commissioning programmes: Living Well Earlier is key to align to front door</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ASC Development programme (structures and workforce): alignment between neighbourhood structures and end to end pathway</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Finance assumptions and affordability parameters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Alignment with other Operating Model programmes and Commissioning:</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Performance &amp; Analytics Programme</a:t>
                      </a:r>
                      <a:r>
                        <a:rPr lang="en-GB" sz="1100" b="1" u="none" strike="noStrike" kern="1200" noProof="0">
                          <a:solidFill>
                            <a:schemeClr val="tx1"/>
                          </a:solidFill>
                          <a:effectLst/>
                          <a:latin typeface="Arial" panose="020B0604020202020204" pitchFamily="34" charset="0"/>
                          <a:ea typeface="+mn-ea"/>
                          <a:cs typeface="Arial" panose="020B0604020202020204" pitchFamily="34" charset="0"/>
                        </a:rPr>
                        <a:t>: </a:t>
                      </a: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Delivery depends on timely access to accurate demand, activity and performance data, system discovery insights and aligned system capability. These underpin workforce modelling, role design, pathway optimisation and implementation feasibility</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Practice Improvement &amp; Workforce Development: to define how practice works, what “good” looks like, and what capability the workforce must be designed to deliver</a:t>
                      </a:r>
                      <a:endParaRPr lang="en-US" sz="1100" b="0" u="none" strike="noStrike" kern="1200" noProof="0">
                        <a:solidFill>
                          <a:schemeClr val="tx1"/>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6160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Future phases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C7B0"/>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67726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chemeClr val="tx1"/>
                          </a:solidFill>
                          <a:effectLst/>
                          <a:latin typeface="Arial" panose="020B0604020202020204" pitchFamily="34" charset="0"/>
                          <a:cs typeface="Arial" panose="020B0604020202020204" pitchFamily="34" charset="0"/>
                        </a:rPr>
                        <a:t>Deliver forward prioritised programme of end to end pathway redesign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chemeClr val="tx1"/>
                          </a:solidFill>
                          <a:effectLst/>
                          <a:latin typeface="Arial" panose="020B0604020202020204" pitchFamily="34" charset="0"/>
                          <a:cs typeface="Arial" panose="020B0604020202020204" pitchFamily="34" charset="0"/>
                        </a:rPr>
                        <a:t>In-house service provision: review and improvement programme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chemeClr val="tx1"/>
                          </a:solidFill>
                          <a:effectLst/>
                          <a:latin typeface="Arial" panose="020B0604020202020204" pitchFamily="34" charset="0"/>
                          <a:cs typeface="Arial" panose="020B0604020202020204" pitchFamily="34" charset="0"/>
                        </a:rPr>
                        <a:t>Embedding &amp; Improvement: track benefits, refine and stabilise model</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11" name="Google Shape;470;p82">
            <a:extLst>
              <a:ext uri="{FF2B5EF4-FFF2-40B4-BE49-F238E27FC236}">
                <a16:creationId xmlns:a16="http://schemas.microsoft.com/office/drawing/2014/main" id="{F151BECA-6B61-BABD-840B-064BCB18E4E4}"/>
              </a:ext>
            </a:extLst>
          </p:cNvPr>
          <p:cNvSpPr/>
          <p:nvPr/>
        </p:nvSpPr>
        <p:spPr>
          <a:xfrm>
            <a:off x="0" y="231037"/>
            <a:ext cx="12192000" cy="628000"/>
          </a:xfrm>
          <a:prstGeom prst="rect">
            <a:avLst/>
          </a:prstGeom>
          <a:solidFill>
            <a:srgbClr val="EEC7B0"/>
          </a:solidFill>
          <a:ln>
            <a:noFill/>
          </a:ln>
        </p:spPr>
        <p:txBody>
          <a:bodyPr spcFirstLastPara="1" wrap="square" lIns="320000" tIns="162533" rIns="320000" bIns="162533" anchor="ctr" anchorCtr="0">
            <a:noAutofit/>
          </a:bodyPr>
          <a:lstStyle/>
          <a:p>
            <a:endParaRPr lang="en-US" sz="2400"/>
          </a:p>
        </p:txBody>
      </p:sp>
      <p:sp>
        <p:nvSpPr>
          <p:cNvPr id="12" name="Title 1">
            <a:extLst>
              <a:ext uri="{FF2B5EF4-FFF2-40B4-BE49-F238E27FC236}">
                <a16:creationId xmlns:a16="http://schemas.microsoft.com/office/drawing/2014/main" id="{9F79C4F2-AA7D-EDFA-5326-7271CC10B17D}"/>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1.6 Operational Services Redesign (2 of 2)</a:t>
            </a:r>
            <a:endParaRPr lang="en-GB" sz="2500" b="1">
              <a:solidFill>
                <a:srgbClr val="464646"/>
              </a:solidFill>
              <a:latin typeface="Georgia" panose="02040502050405020303" pitchFamily="18" charset="0"/>
            </a:endParaRPr>
          </a:p>
        </p:txBody>
      </p:sp>
      <p:grpSp>
        <p:nvGrpSpPr>
          <p:cNvPr id="13" name="Group 12">
            <a:extLst>
              <a:ext uri="{FF2B5EF4-FFF2-40B4-BE49-F238E27FC236}">
                <a16:creationId xmlns:a16="http://schemas.microsoft.com/office/drawing/2014/main" id="{28F2C7EC-8D48-B45C-C97F-7B637AEC4BFA}"/>
              </a:ext>
            </a:extLst>
          </p:cNvPr>
          <p:cNvGrpSpPr/>
          <p:nvPr/>
        </p:nvGrpSpPr>
        <p:grpSpPr>
          <a:xfrm>
            <a:off x="10295393" y="-3967"/>
            <a:ext cx="1378226" cy="1047896"/>
            <a:chOff x="10295393" y="-3967"/>
            <a:chExt cx="1378226" cy="1047896"/>
          </a:xfrm>
        </p:grpSpPr>
        <p:sp>
          <p:nvSpPr>
            <p:cNvPr id="14" name="Parallelogram 13">
              <a:extLst>
                <a:ext uri="{FF2B5EF4-FFF2-40B4-BE49-F238E27FC236}">
                  <a16:creationId xmlns:a16="http://schemas.microsoft.com/office/drawing/2014/main" id="{F571158D-CF58-03A4-19FB-7C17E4567594}"/>
                </a:ext>
              </a:extLst>
            </p:cNvPr>
            <p:cNvSpPr/>
            <p:nvPr/>
          </p:nvSpPr>
          <p:spPr>
            <a:xfrm flipH="1">
              <a:off x="10295393" y="-3967"/>
              <a:ext cx="1378226" cy="1047896"/>
            </a:xfrm>
            <a:prstGeom prst="parallelogram">
              <a:avLst/>
            </a:prstGeom>
            <a:solidFill>
              <a:srgbClr val="F6C5A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5" name="Graphic 14" descr="Group success outline">
              <a:extLst>
                <a:ext uri="{FF2B5EF4-FFF2-40B4-BE49-F238E27FC236}">
                  <a16:creationId xmlns:a16="http://schemas.microsoft.com/office/drawing/2014/main" id="{14B5003C-BD49-285C-CC9A-C684070AEA9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7590" y="224756"/>
              <a:ext cx="673832" cy="673832"/>
            </a:xfrm>
            <a:prstGeom prst="rect">
              <a:avLst/>
            </a:prstGeom>
          </p:spPr>
        </p:pic>
      </p:grpSp>
      <p:sp>
        <p:nvSpPr>
          <p:cNvPr id="16" name="TextBox 15">
            <a:extLst>
              <a:ext uri="{FF2B5EF4-FFF2-40B4-BE49-F238E27FC236}">
                <a16:creationId xmlns:a16="http://schemas.microsoft.com/office/drawing/2014/main" id="{30822847-2AC0-E6B5-78F4-D79B4F25F047}"/>
              </a:ext>
            </a:extLst>
          </p:cNvPr>
          <p:cNvSpPr txBox="1"/>
          <p:nvPr/>
        </p:nvSpPr>
        <p:spPr>
          <a:xfrm>
            <a:off x="7442388" y="258371"/>
            <a:ext cx="32052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a:t>
            </a:r>
            <a:r>
              <a:rPr lang="en-GB" sz="1400">
                <a:solidFill>
                  <a:srgbClr val="464646"/>
                </a:solidFill>
                <a:latin typeface="Georgia" panose="02040502050405020303" pitchFamily="18" charset="0"/>
                <a:cs typeface="Arial" panose="020B0604020202020204" pitchFamily="34" charset="0"/>
              </a:rPr>
              <a:t>Director Service Development</a:t>
            </a: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endParaRPr>
          </a:p>
        </p:txBody>
      </p:sp>
      <p:sp>
        <p:nvSpPr>
          <p:cNvPr id="17" name="Slide Number Placeholder 16">
            <a:extLst>
              <a:ext uri="{FF2B5EF4-FFF2-40B4-BE49-F238E27FC236}">
                <a16:creationId xmlns:a16="http://schemas.microsoft.com/office/drawing/2014/main" id="{ADEA0D61-1953-F587-8247-A945E034BBAA}"/>
              </a:ext>
            </a:extLst>
          </p:cNvPr>
          <p:cNvSpPr>
            <a:spLocks noGrp="1"/>
          </p:cNvSpPr>
          <p:nvPr>
            <p:ph type="sldNum" sz="quarter" idx="12"/>
          </p:nvPr>
        </p:nvSpPr>
        <p:spPr/>
        <p:txBody>
          <a:bodyPr/>
          <a:lstStyle/>
          <a:p>
            <a:fld id="{421E6436-FC94-440E-A289-1F38400188C8}" type="slidenum">
              <a:rPr lang="en-GB" smtClean="0"/>
              <a:t>50</a:t>
            </a:fld>
            <a:endParaRPr lang="en-GB"/>
          </a:p>
        </p:txBody>
      </p:sp>
    </p:spTree>
    <p:extLst>
      <p:ext uri="{BB962C8B-B14F-4D97-AF65-F5344CB8AC3E}">
        <p14:creationId xmlns:p14="http://schemas.microsoft.com/office/powerpoint/2010/main" val="1971943002"/>
      </p:ext>
    </p:extLst>
  </p:cSld>
  <p:clrMapOvr>
    <a:masterClrMapping/>
  </p:clrMapOvr>
  <p:transition advClick="0"/>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CF8A3-F34B-93BC-8787-63EDBD0BD8E3}"/>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8245E0C-9F50-4E66-C4EF-7876759E4656}"/>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graphicFrame>
        <p:nvGraphicFramePr>
          <p:cNvPr id="5" name="Table 4">
            <a:extLst>
              <a:ext uri="{FF2B5EF4-FFF2-40B4-BE49-F238E27FC236}">
                <a16:creationId xmlns:a16="http://schemas.microsoft.com/office/drawing/2014/main" id="{A6D1FAB3-D03D-5E87-FA39-7F8E8E6ECEE4}"/>
              </a:ext>
            </a:extLst>
          </p:cNvPr>
          <p:cNvGraphicFramePr>
            <a:graphicFrameLocks noGrp="1"/>
          </p:cNvGraphicFramePr>
          <p:nvPr>
            <p:extLst>
              <p:ext uri="{D42A27DB-BD31-4B8C-83A1-F6EECF244321}">
                <p14:modId xmlns:p14="http://schemas.microsoft.com/office/powerpoint/2010/main" val="2646911747"/>
              </p:ext>
            </p:extLst>
          </p:nvPr>
        </p:nvGraphicFramePr>
        <p:xfrm>
          <a:off x="491764" y="1976765"/>
          <a:ext cx="11208471" cy="3205480"/>
        </p:xfrm>
        <a:graphic>
          <a:graphicData uri="http://schemas.openxmlformats.org/drawingml/2006/table">
            <a:tbl>
              <a:tblPr firstRow="1" bandRow="1">
                <a:tableStyleId>{5C22544A-7EE6-4342-B048-85BDC9FD1C3A}</a:tableStyleId>
              </a:tblPr>
              <a:tblGrid>
                <a:gridCol w="2300140">
                  <a:extLst>
                    <a:ext uri="{9D8B030D-6E8A-4147-A177-3AD203B41FA5}">
                      <a16:colId xmlns:a16="http://schemas.microsoft.com/office/drawing/2014/main" val="4135985328"/>
                    </a:ext>
                  </a:extLst>
                </a:gridCol>
                <a:gridCol w="5674936">
                  <a:extLst>
                    <a:ext uri="{9D8B030D-6E8A-4147-A177-3AD203B41FA5}">
                      <a16:colId xmlns:a16="http://schemas.microsoft.com/office/drawing/2014/main" val="936317501"/>
                    </a:ext>
                  </a:extLst>
                </a:gridCol>
                <a:gridCol w="1553624">
                  <a:extLst>
                    <a:ext uri="{9D8B030D-6E8A-4147-A177-3AD203B41FA5}">
                      <a16:colId xmlns:a16="http://schemas.microsoft.com/office/drawing/2014/main" val="2548867031"/>
                    </a:ext>
                  </a:extLst>
                </a:gridCol>
                <a:gridCol w="1679771">
                  <a:extLst>
                    <a:ext uri="{9D8B030D-6E8A-4147-A177-3AD203B41FA5}">
                      <a16:colId xmlns:a16="http://schemas.microsoft.com/office/drawing/2014/main" val="2324503070"/>
                    </a:ext>
                  </a:extLst>
                </a:gridCol>
              </a:tblGrid>
              <a:tr h="370840">
                <a:tc>
                  <a:txBody>
                    <a:bodyPr/>
                    <a:lstStyle/>
                    <a:p>
                      <a:r>
                        <a:rPr lang="en-GB" sz="1200">
                          <a:solidFill>
                            <a:srgbClr val="464646"/>
                          </a:solidFill>
                          <a:latin typeface="Arial" panose="020B0604020202020204" pitchFamily="34" charset="0"/>
                          <a:cs typeface="Arial" panose="020B0604020202020204" pitchFamily="34" charset="0"/>
                        </a:rPr>
                        <a:t>Programme</a:t>
                      </a:r>
                    </a:p>
                  </a:txBody>
                  <a:tcPr>
                    <a:solidFill>
                      <a:srgbClr val="A5C9EB"/>
                    </a:solidFill>
                  </a:tcPr>
                </a:tc>
                <a:tc>
                  <a:txBody>
                    <a:bodyPr/>
                    <a:lstStyle/>
                    <a:p>
                      <a:r>
                        <a:rPr lang="en-GB" sz="1200">
                          <a:solidFill>
                            <a:srgbClr val="464646"/>
                          </a:solidFill>
                          <a:latin typeface="Arial" panose="020B0604020202020204" pitchFamily="34" charset="0"/>
                          <a:cs typeface="Arial" panose="020B0604020202020204" pitchFamily="34" charset="0"/>
                        </a:rPr>
                        <a:t>Purpose</a:t>
                      </a:r>
                    </a:p>
                  </a:txBody>
                  <a:tcPr>
                    <a:solidFill>
                      <a:srgbClr val="A5C9EB"/>
                    </a:solidFill>
                  </a:tcPr>
                </a:tc>
                <a:tc>
                  <a:txBody>
                    <a:bodyPr/>
                    <a:lstStyle/>
                    <a:p>
                      <a:r>
                        <a:rPr lang="en-GB" sz="1200">
                          <a:solidFill>
                            <a:srgbClr val="464646"/>
                          </a:solidFill>
                          <a:latin typeface="Arial" panose="020B0604020202020204" pitchFamily="34" charset="0"/>
                          <a:cs typeface="Arial" panose="020B0604020202020204" pitchFamily="34" charset="0"/>
                        </a:rPr>
                        <a:t>SRO</a:t>
                      </a:r>
                    </a:p>
                  </a:txBody>
                  <a:tcPr>
                    <a:solidFill>
                      <a:srgbClr val="A5C9EB"/>
                    </a:solidFill>
                  </a:tcPr>
                </a:tc>
                <a:tc>
                  <a:txBody>
                    <a:bodyPr/>
                    <a:lstStyle/>
                    <a:p>
                      <a:r>
                        <a:rPr lang="en-GB" sz="1200">
                          <a:solidFill>
                            <a:srgbClr val="464646"/>
                          </a:solidFill>
                          <a:latin typeface="Arial" panose="020B0604020202020204" pitchFamily="34" charset="0"/>
                          <a:cs typeface="Arial" panose="020B0604020202020204" pitchFamily="34" charset="0"/>
                        </a:rPr>
                        <a:t>Delivery Lead</a:t>
                      </a:r>
                    </a:p>
                  </a:txBody>
                  <a:tcPr>
                    <a:solidFill>
                      <a:srgbClr val="A5C9EB"/>
                    </a:solidFill>
                  </a:tcPr>
                </a:tc>
                <a:extLst>
                  <a:ext uri="{0D108BD9-81ED-4DB2-BD59-A6C34878D82A}">
                    <a16:rowId xmlns:a16="http://schemas.microsoft.com/office/drawing/2014/main" val="1255675450"/>
                  </a:ext>
                </a:extLst>
              </a:tr>
              <a:tr h="370840">
                <a:tc>
                  <a:txBody>
                    <a:bodyPr/>
                    <a:lstStyle/>
                    <a:p>
                      <a:pPr algn="l">
                        <a:buClr>
                          <a:srgbClr val="4472C4"/>
                        </a:buClr>
                      </a:pPr>
                      <a:r>
                        <a:rPr lang="en-GB" sz="1200">
                          <a:solidFill>
                            <a:srgbClr val="464646"/>
                          </a:solidFill>
                          <a:latin typeface="Arial" panose="020B0604020202020204" pitchFamily="34" charset="0"/>
                          <a:cs typeface="Arial" panose="020B0604020202020204" pitchFamily="34" charset="0"/>
                        </a:rPr>
                        <a:t>2.1 Strategic Commissioning Development Programme</a:t>
                      </a:r>
                    </a:p>
                  </a:txBody>
                  <a:tcPr>
                    <a:solidFill>
                      <a:srgbClr val="A5C9EB">
                        <a:alpha val="7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noProof="0">
                          <a:solidFill>
                            <a:schemeClr val="tx1"/>
                          </a:solidFill>
                          <a:effectLst/>
                          <a:latin typeface="Arial" panose="020B0604020202020204" pitchFamily="34" charset="0"/>
                          <a:cs typeface="Arial" panose="020B0604020202020204" pitchFamily="34" charset="0"/>
                        </a:rPr>
                        <a:t>Design and deliver a refreshed structure and workforce model that enables a shift to sustainable strategic commissioning within NCC, to deliver the 4 strategic commissioning workstreams, improved market and partner relationships, a shift to prevention and early help, best value and financial stewardship, and improved outcomes for people.</a:t>
                      </a:r>
                    </a:p>
                    <a:p>
                      <a:endParaRPr lang="en-GB" sz="1200">
                        <a:solidFill>
                          <a:schemeClr val="tx1"/>
                        </a:solidFill>
                        <a:latin typeface="Arial" panose="020B0604020202020204" pitchFamily="34" charset="0"/>
                        <a:cs typeface="Arial" panose="020B0604020202020204" pitchFamily="34" charset="0"/>
                      </a:endParaRPr>
                    </a:p>
                  </a:txBody>
                  <a:tcPr>
                    <a:solidFill>
                      <a:srgbClr val="A5C9EB">
                        <a:alpha val="70000"/>
                      </a:srgbClr>
                    </a:solidFill>
                  </a:tcPr>
                </a:tc>
                <a:tc>
                  <a:txBody>
                    <a:bodyPr/>
                    <a:lstStyle/>
                    <a:p>
                      <a:r>
                        <a:rPr lang="en-GB" sz="1200">
                          <a:solidFill>
                            <a:srgbClr val="464646"/>
                          </a:solidFill>
                          <a:latin typeface="Arial" panose="020B0604020202020204" pitchFamily="34" charset="0"/>
                          <a:cs typeface="Arial" panose="020B0604020202020204" pitchFamily="34" charset="0"/>
                        </a:rPr>
                        <a:t>Director Commissioning</a:t>
                      </a:r>
                    </a:p>
                  </a:txBody>
                  <a:tcPr>
                    <a:solidFill>
                      <a:srgbClr val="A5C9EB">
                        <a:alpha val="70000"/>
                      </a:srgbClr>
                    </a:solidFill>
                  </a:tcPr>
                </a:tc>
                <a:tc>
                  <a:txBody>
                    <a:bodyPr/>
                    <a:lstStyle/>
                    <a:p>
                      <a:endParaRPr lang="en-GB" sz="1200">
                        <a:solidFill>
                          <a:srgbClr val="464646"/>
                        </a:solidFill>
                        <a:latin typeface="Arial" panose="020B0604020202020204" pitchFamily="34" charset="0"/>
                        <a:cs typeface="Arial" panose="020B0604020202020204" pitchFamily="34" charset="0"/>
                      </a:endParaRPr>
                    </a:p>
                  </a:txBody>
                  <a:tcPr>
                    <a:solidFill>
                      <a:srgbClr val="A5C9EB">
                        <a:alpha val="70000"/>
                      </a:srgbClr>
                    </a:solidFill>
                  </a:tcPr>
                </a:tc>
                <a:extLst>
                  <a:ext uri="{0D108BD9-81ED-4DB2-BD59-A6C34878D82A}">
                    <a16:rowId xmlns:a16="http://schemas.microsoft.com/office/drawing/2014/main" val="2904576528"/>
                  </a:ext>
                </a:extLst>
              </a:tr>
              <a:tr h="370840">
                <a:tc>
                  <a:txBody>
                    <a:bodyPr/>
                    <a:lstStyle/>
                    <a:p>
                      <a:r>
                        <a:rPr lang="en-GB" sz="1200">
                          <a:solidFill>
                            <a:srgbClr val="464646"/>
                          </a:solidFill>
                          <a:latin typeface="Arial" panose="020B0604020202020204" pitchFamily="34" charset="0"/>
                          <a:cs typeface="Arial" panose="020B0604020202020204" pitchFamily="34" charset="0"/>
                        </a:rPr>
                        <a:t>2.2 Building a Service Development Function</a:t>
                      </a:r>
                    </a:p>
                  </a:txBody>
                  <a:tcPr>
                    <a:solidFill>
                      <a:srgbClr val="A5C9EB">
                        <a:alpha val="40000"/>
                      </a:srgbClr>
                    </a:solidFill>
                  </a:tcPr>
                </a:tc>
                <a:tc>
                  <a:txBody>
                    <a:bodyPr/>
                    <a:lstStyle/>
                    <a:p>
                      <a:r>
                        <a:rPr lang="en-GB" sz="1200" b="0" i="0" u="none" strike="noStrike" kern="1200">
                          <a:solidFill>
                            <a:schemeClr val="tx1"/>
                          </a:solidFill>
                          <a:effectLst/>
                          <a:latin typeface="Arial" panose="020B0604020202020204" pitchFamily="34" charset="0"/>
                          <a:ea typeface="+mn-ea"/>
                          <a:cs typeface="Arial" panose="020B0604020202020204" pitchFamily="34" charset="0"/>
                        </a:rPr>
                        <a:t>To establish a dedicated Service Development function that brings together practice development, quality assurance, systems and insight to drive consistent, evidence-based improvement across Adult Social Care, strengthening organisational grip on quality, performance and outcomes for people.</a:t>
                      </a:r>
                    </a:p>
                  </a:txBody>
                  <a:tcPr>
                    <a:solidFill>
                      <a:srgbClr val="A5C9EB">
                        <a:alpha val="40000"/>
                      </a:srgbClr>
                    </a:solidFill>
                  </a:tcPr>
                </a:tc>
                <a:tc>
                  <a:txBody>
                    <a:bodyPr/>
                    <a:lstStyle/>
                    <a:p>
                      <a:r>
                        <a:rPr lang="en-GB" sz="1200">
                          <a:solidFill>
                            <a:srgbClr val="464646"/>
                          </a:solidFill>
                          <a:latin typeface="Arial" panose="020B0604020202020204" pitchFamily="34" charset="0"/>
                          <a:cs typeface="Arial" panose="020B0604020202020204" pitchFamily="34" charset="0"/>
                        </a:rPr>
                        <a:t>Director Service Development</a:t>
                      </a:r>
                    </a:p>
                  </a:txBody>
                  <a:tcPr>
                    <a:solidFill>
                      <a:srgbClr val="A5C9EB">
                        <a:alpha val="40000"/>
                      </a:srgbClr>
                    </a:solidFill>
                  </a:tcPr>
                </a:tc>
                <a:tc>
                  <a:txBody>
                    <a:bodyPr/>
                    <a:lstStyle/>
                    <a:p>
                      <a:endParaRPr lang="en-GB" sz="1200">
                        <a:solidFill>
                          <a:srgbClr val="464646"/>
                        </a:solidFill>
                        <a:latin typeface="Arial" panose="020B0604020202020204" pitchFamily="34" charset="0"/>
                        <a:cs typeface="Arial" panose="020B0604020202020204" pitchFamily="34" charset="0"/>
                      </a:endParaRPr>
                    </a:p>
                  </a:txBody>
                  <a:tcPr>
                    <a:solidFill>
                      <a:srgbClr val="A5C9EB">
                        <a:alpha val="40000"/>
                      </a:srgbClr>
                    </a:solidFill>
                  </a:tcPr>
                </a:tc>
                <a:extLst>
                  <a:ext uri="{0D108BD9-81ED-4DB2-BD59-A6C34878D82A}">
                    <a16:rowId xmlns:a16="http://schemas.microsoft.com/office/drawing/2014/main" val="3207732095"/>
                  </a:ext>
                </a:extLst>
              </a:tr>
              <a:tr h="370840">
                <a:tc>
                  <a:txBody>
                    <a:bodyPr/>
                    <a:lstStyle/>
                    <a:p>
                      <a:r>
                        <a:rPr lang="en-GB" sz="1200">
                          <a:solidFill>
                            <a:srgbClr val="464646"/>
                          </a:solidFill>
                          <a:latin typeface="Arial" panose="020B0604020202020204" pitchFamily="34" charset="0"/>
                          <a:cs typeface="Arial" panose="020B0604020202020204" pitchFamily="34" charset="0"/>
                        </a:rPr>
                        <a:t>2.3 ASC Development Programme: Structures and Workforce</a:t>
                      </a:r>
                    </a:p>
                  </a:txBody>
                  <a:tcPr>
                    <a:solidFill>
                      <a:srgbClr val="A5C9EB">
                        <a:alpha val="7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noProof="0">
                          <a:solidFill>
                            <a:srgbClr val="464646"/>
                          </a:solidFill>
                          <a:effectLst/>
                          <a:latin typeface="Arial" panose="020B0604020202020204" pitchFamily="34" charset="0"/>
                          <a:cs typeface="Arial" panose="020B0604020202020204" pitchFamily="34" charset="0"/>
                        </a:rPr>
                        <a:t>Design and implement a neighbourhood‑based ASC structure and workforce model that aligns capacity, capability and accountability to demand, and supports improved flow, prevention and better outcomes for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a:solidFill>
                      <a:srgbClr val="A5C9EB">
                        <a:alpha val="70000"/>
                      </a:srgbClr>
                    </a:solidFill>
                  </a:tcPr>
                </a:tc>
                <a:tc>
                  <a:txBody>
                    <a:bodyPr/>
                    <a:lstStyle/>
                    <a:p>
                      <a:r>
                        <a:rPr lang="en-GB" sz="1200">
                          <a:solidFill>
                            <a:srgbClr val="464646"/>
                          </a:solidFill>
                          <a:latin typeface="Arial" panose="020B0604020202020204" pitchFamily="34" charset="0"/>
                          <a:cs typeface="Arial" panose="020B0604020202020204" pitchFamily="34" charset="0"/>
                        </a:rPr>
                        <a:t>Director Service Development</a:t>
                      </a:r>
                    </a:p>
                  </a:txBody>
                  <a:tcPr>
                    <a:solidFill>
                      <a:srgbClr val="A5C9EB">
                        <a:alpha val="70000"/>
                      </a:srgbClr>
                    </a:solidFill>
                  </a:tcPr>
                </a:tc>
                <a:tc>
                  <a:txBody>
                    <a:bodyPr/>
                    <a:lstStyle/>
                    <a:p>
                      <a:endParaRPr lang="en-GB" sz="1200">
                        <a:solidFill>
                          <a:srgbClr val="464646"/>
                        </a:solidFill>
                        <a:latin typeface="Arial" panose="020B0604020202020204" pitchFamily="34" charset="0"/>
                        <a:cs typeface="Arial" panose="020B0604020202020204" pitchFamily="34" charset="0"/>
                      </a:endParaRPr>
                    </a:p>
                  </a:txBody>
                  <a:tcPr>
                    <a:solidFill>
                      <a:srgbClr val="A5C9EB">
                        <a:alpha val="70000"/>
                      </a:srgbClr>
                    </a:solidFill>
                  </a:tcPr>
                </a:tc>
                <a:extLst>
                  <a:ext uri="{0D108BD9-81ED-4DB2-BD59-A6C34878D82A}">
                    <a16:rowId xmlns:a16="http://schemas.microsoft.com/office/drawing/2014/main" val="798685813"/>
                  </a:ext>
                </a:extLst>
              </a:tr>
            </a:tbl>
          </a:graphicData>
        </a:graphic>
      </p:graphicFrame>
      <p:sp>
        <p:nvSpPr>
          <p:cNvPr id="2" name="Google Shape;470;p82">
            <a:extLst>
              <a:ext uri="{FF2B5EF4-FFF2-40B4-BE49-F238E27FC236}">
                <a16:creationId xmlns:a16="http://schemas.microsoft.com/office/drawing/2014/main" id="{7A7F110E-B63A-D7B2-A345-054CD3710F8C}"/>
              </a:ext>
            </a:extLst>
          </p:cNvPr>
          <p:cNvSpPr/>
          <p:nvPr/>
        </p:nvSpPr>
        <p:spPr>
          <a:xfrm>
            <a:off x="0" y="231037"/>
            <a:ext cx="12192000" cy="628000"/>
          </a:xfrm>
          <a:prstGeom prst="rect">
            <a:avLst/>
          </a:prstGeom>
          <a:solidFill>
            <a:srgbClr val="A5C9EB"/>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C17C9419-50D8-E60E-E656-8D77366B4461}"/>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Workstream 2 Overview: Building Delivery Capability</a:t>
            </a:r>
            <a:endParaRPr lang="en-GB" sz="2500" b="1">
              <a:solidFill>
                <a:srgbClr val="464646"/>
              </a:solidFill>
              <a:latin typeface="Georgia" panose="02040502050405020303" pitchFamily="18" charset="0"/>
            </a:endParaRPr>
          </a:p>
        </p:txBody>
      </p:sp>
      <p:grpSp>
        <p:nvGrpSpPr>
          <p:cNvPr id="17" name="Group 16">
            <a:extLst>
              <a:ext uri="{FF2B5EF4-FFF2-40B4-BE49-F238E27FC236}">
                <a16:creationId xmlns:a16="http://schemas.microsoft.com/office/drawing/2014/main" id="{E3B1A93F-6721-1E1E-1DD4-87EDBD9AB38E}"/>
              </a:ext>
            </a:extLst>
          </p:cNvPr>
          <p:cNvGrpSpPr/>
          <p:nvPr/>
        </p:nvGrpSpPr>
        <p:grpSpPr>
          <a:xfrm>
            <a:off x="10293600" y="5047"/>
            <a:ext cx="1378226" cy="1047896"/>
            <a:chOff x="10293600" y="5047"/>
            <a:chExt cx="1378226" cy="1047896"/>
          </a:xfrm>
        </p:grpSpPr>
        <p:sp>
          <p:nvSpPr>
            <p:cNvPr id="14" name="Parallelogram 13">
              <a:extLst>
                <a:ext uri="{FF2B5EF4-FFF2-40B4-BE49-F238E27FC236}">
                  <a16:creationId xmlns:a16="http://schemas.microsoft.com/office/drawing/2014/main" id="{D634CEE8-544E-09C1-6C58-59870C965139}"/>
                </a:ext>
              </a:extLst>
            </p:cNvPr>
            <p:cNvSpPr/>
            <p:nvPr/>
          </p:nvSpPr>
          <p:spPr>
            <a:xfrm flipH="1">
              <a:off x="10293600" y="5047"/>
              <a:ext cx="1378226" cy="1047896"/>
            </a:xfrm>
            <a:prstGeom prst="parallelogram">
              <a:avLst/>
            </a:prstGeom>
            <a:solidFill>
              <a:srgbClr val="A5C9EB"/>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5" name="Graphic 14" descr="Good Inventory with solid fill">
              <a:extLst>
                <a:ext uri="{FF2B5EF4-FFF2-40B4-BE49-F238E27FC236}">
                  <a16:creationId xmlns:a16="http://schemas.microsoft.com/office/drawing/2014/main" id="{125F45F5-EF00-AB39-1455-E828F17B7A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99245" y="261569"/>
              <a:ext cx="566936" cy="566936"/>
            </a:xfrm>
            <a:prstGeom prst="rect">
              <a:avLst/>
            </a:prstGeom>
          </p:spPr>
        </p:pic>
      </p:grpSp>
      <p:sp>
        <p:nvSpPr>
          <p:cNvPr id="12" name="Slide Number Placeholder 11">
            <a:extLst>
              <a:ext uri="{FF2B5EF4-FFF2-40B4-BE49-F238E27FC236}">
                <a16:creationId xmlns:a16="http://schemas.microsoft.com/office/drawing/2014/main" id="{ACFBA65B-70F2-5AC9-9918-D760CBD6AAB1}"/>
              </a:ext>
            </a:extLst>
          </p:cNvPr>
          <p:cNvSpPr>
            <a:spLocks noGrp="1"/>
          </p:cNvSpPr>
          <p:nvPr>
            <p:ph type="sldNum" sz="quarter" idx="12"/>
          </p:nvPr>
        </p:nvSpPr>
        <p:spPr/>
        <p:txBody>
          <a:bodyPr/>
          <a:lstStyle/>
          <a:p>
            <a:fld id="{421E6436-FC94-440E-A289-1F38400188C8}" type="slidenum">
              <a:rPr lang="en-GB" smtClean="0"/>
              <a:t>51</a:t>
            </a:fld>
            <a:endParaRPr lang="en-GB"/>
          </a:p>
        </p:txBody>
      </p:sp>
    </p:spTree>
    <p:extLst>
      <p:ext uri="{BB962C8B-B14F-4D97-AF65-F5344CB8AC3E}">
        <p14:creationId xmlns:p14="http://schemas.microsoft.com/office/powerpoint/2010/main" val="585233232"/>
      </p:ext>
    </p:extLst>
  </p:cSld>
  <p:clrMapOvr>
    <a:masterClrMapping/>
  </p:clrMapOvr>
  <p:transition advClick="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3D0E1-D21F-56D2-4E49-3A9B25AA1B2A}"/>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374B12E-D5B8-DFF3-CB64-BFB3B3289700}"/>
              </a:ext>
            </a:extLst>
          </p:cNvPr>
          <p:cNvGraphicFramePr>
            <a:graphicFrameLocks noGrp="1"/>
          </p:cNvGraphicFramePr>
          <p:nvPr>
            <p:extLst>
              <p:ext uri="{D42A27DB-BD31-4B8C-83A1-F6EECF244321}">
                <p14:modId xmlns:p14="http://schemas.microsoft.com/office/powerpoint/2010/main" val="1532214337"/>
              </p:ext>
            </p:extLst>
          </p:nvPr>
        </p:nvGraphicFramePr>
        <p:xfrm>
          <a:off x="482171" y="1188593"/>
          <a:ext cx="11189655" cy="5403951"/>
        </p:xfrm>
        <a:graphic>
          <a:graphicData uri="http://schemas.openxmlformats.org/drawingml/2006/table">
            <a:tbl>
              <a:tblPr firstRow="1" bandRow="1">
                <a:tableStyleId>{912C8C85-51F0-491E-9774-3900AFEF0FD7}</a:tableStyleId>
              </a:tblPr>
              <a:tblGrid>
                <a:gridCol w="6178242">
                  <a:extLst>
                    <a:ext uri="{9D8B030D-6E8A-4147-A177-3AD203B41FA5}">
                      <a16:colId xmlns:a16="http://schemas.microsoft.com/office/drawing/2014/main" val="4136463093"/>
                    </a:ext>
                  </a:extLst>
                </a:gridCol>
                <a:gridCol w="5011413">
                  <a:extLst>
                    <a:ext uri="{9D8B030D-6E8A-4147-A177-3AD203B41FA5}">
                      <a16:colId xmlns:a16="http://schemas.microsoft.com/office/drawing/2014/main" val="530489406"/>
                    </a:ext>
                  </a:extLst>
                </a:gridCol>
              </a:tblGrid>
              <a:tr h="0">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Scope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2948389664"/>
                  </a:ext>
                </a:extLst>
              </a:tr>
              <a:tr h="427215">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GB" sz="1200" b="1" i="0" u="none" strike="noStrike" noProof="0">
                          <a:solidFill>
                            <a:schemeClr val="tx1"/>
                          </a:solidFill>
                          <a:effectLst/>
                          <a:latin typeface="Arial" panose="020B0604020202020204" pitchFamily="34" charset="0"/>
                          <a:cs typeface="Arial" panose="020B0604020202020204" pitchFamily="34" charset="0"/>
                        </a:rPr>
                        <a:t>Design and deliver a refreshed structure and workforce model that enables a shift to sustainable strategic commissioning within NCC, to deliver the 4 strategic commissioning workstreams, improved market and partner relationships, a shift to prevention and early help, best value and financial stewardship, and improved outcomes for people.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Future functions, teams and roles (organisation design)</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A supporting programme to build skills and capability</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Strengthened governance and ways of working</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Improved relationships with partners, the care market and VCFSE</a:t>
                      </a: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4726230"/>
                  </a:ext>
                </a:extLst>
              </a:tr>
              <a:tr h="351638">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Current phase – Discovery &amp; Design: Key activities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Key Deliverables &amp;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1007055473"/>
                  </a:ext>
                </a:extLst>
              </a:tr>
              <a:tr h="1308304">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Baseline current structures</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Research on best practice models and comparable commissioning capacity</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Build on Commissioning Development Review to develop new structure and form</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Co-design with staff from within the team and the wider directorate</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Establish refreshed governance</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Develop underpinning OD programme / commissioning toolkit</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Engage with partners on proposals for change</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Case for investment in team</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Commissioning Development review: complete Feb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Strategic Commissioning Board established: complete Feb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Underpinning governance fully operational: end of July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Baseline and design new structures: Jul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Case for investment: Jul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Engagement and refinement: Aug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Implementation Planning: Sept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Organisational change process: Oct 2026 onwards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0491539"/>
                  </a:ext>
                </a:extLst>
              </a:tr>
              <a:tr h="392883">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Outcomes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2606489161"/>
                  </a:ext>
                </a:extLst>
              </a:tr>
              <a:tr h="0">
                <a:tc>
                  <a:txBody>
                    <a:bodyPr/>
                    <a:lstStyle/>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Increased capacity to deliver strategic commissioning priorities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Clear accountability and decision-making</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Improved best value and financial stewardship</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Improved relationships with the care market, VCSFE and partners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Expanded offer for local people; focus on prevention</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Improved workforce satisfaction</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Commissioning development</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Market sustainability</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Carers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VCFSE sector</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Assessments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5" name="Google Shape;470;p82">
            <a:extLst>
              <a:ext uri="{FF2B5EF4-FFF2-40B4-BE49-F238E27FC236}">
                <a16:creationId xmlns:a16="http://schemas.microsoft.com/office/drawing/2014/main" id="{6966D343-9467-EDD6-794C-B48F4A409F07}"/>
              </a:ext>
            </a:extLst>
          </p:cNvPr>
          <p:cNvSpPr/>
          <p:nvPr/>
        </p:nvSpPr>
        <p:spPr>
          <a:xfrm>
            <a:off x="0" y="231037"/>
            <a:ext cx="12192000" cy="628000"/>
          </a:xfrm>
          <a:prstGeom prst="rect">
            <a:avLst/>
          </a:prstGeom>
          <a:solidFill>
            <a:srgbClr val="A5C9EB"/>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A1289C9D-AD84-536E-AE4E-E7978389B296}"/>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000">
                <a:solidFill>
                  <a:srgbClr val="464646"/>
                </a:solidFill>
                <a:latin typeface="Georgia" panose="02040502050405020303" pitchFamily="18" charset="0"/>
                <a:ea typeface="Georgia"/>
                <a:cs typeface="Arial" panose="020B0604020202020204" pitchFamily="34" charset="0"/>
                <a:sym typeface="Georgia"/>
              </a:rPr>
              <a:t>2.1 Strategic Commissioning Development Programme (2 of 2)</a:t>
            </a:r>
            <a:endParaRPr lang="en-GB" sz="2000">
              <a:solidFill>
                <a:srgbClr val="464646"/>
              </a:solidFill>
              <a:latin typeface="Georgia" panose="02040502050405020303" pitchFamily="18" charset="0"/>
              <a:ea typeface="Georgia"/>
              <a:cs typeface="Arial" panose="020B0604020202020204" pitchFamily="34" charset="0"/>
            </a:endParaRPr>
          </a:p>
        </p:txBody>
      </p:sp>
      <p:grpSp>
        <p:nvGrpSpPr>
          <p:cNvPr id="7" name="Group 6">
            <a:extLst>
              <a:ext uri="{FF2B5EF4-FFF2-40B4-BE49-F238E27FC236}">
                <a16:creationId xmlns:a16="http://schemas.microsoft.com/office/drawing/2014/main" id="{3C091CEB-268B-51D5-2217-208CB399CFAA}"/>
              </a:ext>
            </a:extLst>
          </p:cNvPr>
          <p:cNvGrpSpPr/>
          <p:nvPr/>
        </p:nvGrpSpPr>
        <p:grpSpPr>
          <a:xfrm>
            <a:off x="10293600" y="5047"/>
            <a:ext cx="1378226" cy="1047896"/>
            <a:chOff x="10293600" y="5047"/>
            <a:chExt cx="1378226" cy="1047896"/>
          </a:xfrm>
        </p:grpSpPr>
        <p:sp>
          <p:nvSpPr>
            <p:cNvPr id="8" name="Parallelogram 7">
              <a:extLst>
                <a:ext uri="{FF2B5EF4-FFF2-40B4-BE49-F238E27FC236}">
                  <a16:creationId xmlns:a16="http://schemas.microsoft.com/office/drawing/2014/main" id="{E1C8B509-209C-1A67-AC30-E3E0F146AF31}"/>
                </a:ext>
              </a:extLst>
            </p:cNvPr>
            <p:cNvSpPr/>
            <p:nvPr/>
          </p:nvSpPr>
          <p:spPr>
            <a:xfrm flipH="1">
              <a:off x="10293600" y="5047"/>
              <a:ext cx="1378226" cy="1047896"/>
            </a:xfrm>
            <a:prstGeom prst="parallelogram">
              <a:avLst/>
            </a:prstGeom>
            <a:solidFill>
              <a:srgbClr val="A5C9EB"/>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descr="Good Inventory with solid fill">
              <a:extLst>
                <a:ext uri="{FF2B5EF4-FFF2-40B4-BE49-F238E27FC236}">
                  <a16:creationId xmlns:a16="http://schemas.microsoft.com/office/drawing/2014/main" id="{865D36A4-49BC-19B0-EF9D-E1AD205CF95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99245" y="261569"/>
              <a:ext cx="566936" cy="566936"/>
            </a:xfrm>
            <a:prstGeom prst="rect">
              <a:avLst/>
            </a:prstGeom>
          </p:spPr>
        </p:pic>
      </p:grpSp>
      <p:sp>
        <p:nvSpPr>
          <p:cNvPr id="10" name="Slide Number Placeholder 9">
            <a:extLst>
              <a:ext uri="{FF2B5EF4-FFF2-40B4-BE49-F238E27FC236}">
                <a16:creationId xmlns:a16="http://schemas.microsoft.com/office/drawing/2014/main" id="{C2B804EA-AC86-B338-ED47-6A4A4A9506CA}"/>
              </a:ext>
            </a:extLst>
          </p:cNvPr>
          <p:cNvSpPr>
            <a:spLocks noGrp="1"/>
          </p:cNvSpPr>
          <p:nvPr>
            <p:ph type="sldNum" sz="quarter" idx="12"/>
          </p:nvPr>
        </p:nvSpPr>
        <p:spPr/>
        <p:txBody>
          <a:bodyPr/>
          <a:lstStyle/>
          <a:p>
            <a:fld id="{421E6436-FC94-440E-A289-1F38400188C8}" type="slidenum">
              <a:rPr lang="en-GB" smtClean="0"/>
              <a:t>52</a:t>
            </a:fld>
            <a:endParaRPr lang="en-GB"/>
          </a:p>
        </p:txBody>
      </p:sp>
      <p:sp>
        <p:nvSpPr>
          <p:cNvPr id="11" name="TextBox 10">
            <a:extLst>
              <a:ext uri="{FF2B5EF4-FFF2-40B4-BE49-F238E27FC236}">
                <a16:creationId xmlns:a16="http://schemas.microsoft.com/office/drawing/2014/main" id="{F095D215-FD11-5E2D-F613-B8C41D28CBE0}"/>
              </a:ext>
            </a:extLst>
          </p:cNvPr>
          <p:cNvSpPr txBox="1"/>
          <p:nvPr/>
        </p:nvSpPr>
        <p:spPr>
          <a:xfrm>
            <a:off x="7986525" y="283427"/>
            <a:ext cx="271272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Director Commissioning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Delivery Lead</a:t>
            </a:r>
          </a:p>
        </p:txBody>
      </p:sp>
    </p:spTree>
    <p:extLst>
      <p:ext uri="{BB962C8B-B14F-4D97-AF65-F5344CB8AC3E}">
        <p14:creationId xmlns:p14="http://schemas.microsoft.com/office/powerpoint/2010/main" val="1366068209"/>
      </p:ext>
    </p:extLst>
  </p:cSld>
  <p:clrMapOvr>
    <a:masterClrMapping/>
  </p:clrMapOvr>
  <p:transition advClick="0"/>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35E8F-86FB-2077-BBE9-ACF435F15510}"/>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D5B3A91-B8AB-1DF3-F458-82DAE9F0481E}"/>
              </a:ext>
            </a:extLst>
          </p:cNvPr>
          <p:cNvGraphicFramePr>
            <a:graphicFrameLocks noGrp="1"/>
          </p:cNvGraphicFramePr>
          <p:nvPr>
            <p:extLst>
              <p:ext uri="{D42A27DB-BD31-4B8C-83A1-F6EECF244321}">
                <p14:modId xmlns:p14="http://schemas.microsoft.com/office/powerpoint/2010/main" val="3713619056"/>
              </p:ext>
            </p:extLst>
          </p:nvPr>
        </p:nvGraphicFramePr>
        <p:xfrm>
          <a:off x="646186" y="1240718"/>
          <a:ext cx="11025640" cy="5088229"/>
        </p:xfrm>
        <a:graphic>
          <a:graphicData uri="http://schemas.openxmlformats.org/drawingml/2006/table">
            <a:tbl>
              <a:tblPr firstRow="1" bandRow="1">
                <a:tableStyleId>{912C8C85-51F0-491E-9774-3900AFEF0FD7}</a:tableStyleId>
              </a:tblPr>
              <a:tblGrid>
                <a:gridCol w="4984593">
                  <a:extLst>
                    <a:ext uri="{9D8B030D-6E8A-4147-A177-3AD203B41FA5}">
                      <a16:colId xmlns:a16="http://schemas.microsoft.com/office/drawing/2014/main" val="4136463093"/>
                    </a:ext>
                  </a:extLst>
                </a:gridCol>
                <a:gridCol w="6041047">
                  <a:extLst>
                    <a:ext uri="{9D8B030D-6E8A-4147-A177-3AD203B41FA5}">
                      <a16:colId xmlns:a16="http://schemas.microsoft.com/office/drawing/2014/main" val="530489406"/>
                    </a:ext>
                  </a:extLst>
                </a:gridCol>
              </a:tblGrid>
              <a:tr h="321065">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Delivery resources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u="none" strike="noStrike" noProof="0">
                          <a:solidFill>
                            <a:srgbClr val="464646"/>
                          </a:solidFill>
                          <a:effectLst/>
                          <a:latin typeface="Arial" panose="020B0604020202020204" pitchFamily="34" charset="0"/>
                          <a:cs typeface="Arial" panose="020B0604020202020204" pitchFamily="34" charset="0"/>
                        </a:rPr>
                        <a:t>Key risks and mitigations</a:t>
                      </a: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2606489161"/>
                  </a:ext>
                </a:extLst>
              </a:tr>
              <a:tr h="1394095">
                <a:tc>
                  <a:txBody>
                    <a:bodyPr/>
                    <a:lstStyle/>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ASC Strategic Partner</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Commissioning &amp; Partnerships leadership team</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HR</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Finance</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Ways of Working Coaches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chemeClr val="tx1"/>
                          </a:solidFill>
                          <a:effectLst/>
                          <a:latin typeface="Arial" panose="020B0604020202020204" pitchFamily="34" charset="0"/>
                          <a:ea typeface="+mn-ea"/>
                          <a:cs typeface="Arial" panose="020B0604020202020204" pitchFamily="34" charset="0"/>
                        </a:rPr>
                        <a:t>Capacity constraints / data quality (HR / SMEs / finance)→ </a:t>
                      </a: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Prioritise critical path, use T&amp;Fs, escalate early</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chemeClr val="tx1"/>
                          </a:solidFill>
                          <a:effectLst/>
                          <a:latin typeface="Arial" panose="020B0604020202020204" pitchFamily="34" charset="0"/>
                          <a:ea typeface="+mn-ea"/>
                          <a:cs typeface="Arial" panose="020B0604020202020204" pitchFamily="34" charset="0"/>
                        </a:rPr>
                        <a:t>Cross-workstream misalignment→ </a:t>
                      </a: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Shared principles, governance alignment, integration checkpoints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chemeClr val="tx1"/>
                          </a:solidFill>
                          <a:effectLst/>
                          <a:latin typeface="Arial" panose="020B0604020202020204" pitchFamily="34" charset="0"/>
                          <a:ea typeface="+mn-ea"/>
                          <a:cs typeface="Arial" panose="020B0604020202020204" pitchFamily="34" charset="0"/>
                        </a:rPr>
                        <a:t>Affordability / financial envelope→ </a:t>
                      </a: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Scenario modelling, align with Finance, phased implementation</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chemeClr val="tx1"/>
                          </a:solidFill>
                          <a:effectLst/>
                          <a:latin typeface="Arial" panose="020B0604020202020204" pitchFamily="34" charset="0"/>
                          <a:ea typeface="+mn-ea"/>
                          <a:cs typeface="Arial" panose="020B0604020202020204" pitchFamily="34" charset="0"/>
                        </a:rPr>
                        <a:t>Stakeholder engagement / consensus risk→ </a:t>
                      </a: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Structured workshops, clear ownership, governance escalation</a:t>
                      </a: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21065">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Key stakeholders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200" b="1" i="0" u="none" strike="noStrike" kern="1200" noProof="0">
                          <a:solidFill>
                            <a:srgbClr val="464646"/>
                          </a:solidFill>
                          <a:effectLst/>
                          <a:latin typeface="Arial" panose="020B0604020202020204" pitchFamily="34" charset="0"/>
                          <a:ea typeface="+mn-ea"/>
                          <a:cs typeface="Arial" panose="020B0604020202020204" pitchFamily="34" charset="0"/>
                        </a:rPr>
                        <a:t>Key Dependencies/ Interdependencies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863732852"/>
                  </a:ext>
                </a:extLst>
              </a:tr>
              <a:tr h="1612564">
                <a:tc>
                  <a:txBody>
                    <a:bodyPr/>
                    <a:lstStyle/>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HR Business Partners:</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Communications: OD &amp; Culture: Finance Business Partner:</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The C&amp; P workforce</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ASC operations colleagues</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Public Health, Communities, and Analytics &amp; Insights</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People who draw on care and support</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VCFSE, Health Partners</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Care providers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HR and OD capacity and workforce processes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Finance assumptions and affordability parameters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Alignment with other Operating Model programmes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1891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Future phases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347637">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chemeClr val="tx1"/>
                          </a:solidFill>
                          <a:effectLst/>
                          <a:latin typeface="Arial" panose="020B0604020202020204" pitchFamily="34" charset="0"/>
                          <a:cs typeface="Arial" panose="020B0604020202020204" pitchFamily="34" charset="0"/>
                        </a:rPr>
                        <a:t>Continued OD / skills development programme for Commissioning and Partnerships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7" name="Google Shape;470;p82">
            <a:extLst>
              <a:ext uri="{FF2B5EF4-FFF2-40B4-BE49-F238E27FC236}">
                <a16:creationId xmlns:a16="http://schemas.microsoft.com/office/drawing/2014/main" id="{33BB32BE-0FB3-3589-8E5F-E9A7C903BABA}"/>
              </a:ext>
            </a:extLst>
          </p:cNvPr>
          <p:cNvSpPr/>
          <p:nvPr/>
        </p:nvSpPr>
        <p:spPr>
          <a:xfrm>
            <a:off x="0" y="231037"/>
            <a:ext cx="12192000" cy="628000"/>
          </a:xfrm>
          <a:prstGeom prst="rect">
            <a:avLst/>
          </a:prstGeom>
          <a:solidFill>
            <a:srgbClr val="A5C9EB"/>
          </a:solidFill>
          <a:ln>
            <a:noFill/>
          </a:ln>
        </p:spPr>
        <p:txBody>
          <a:bodyPr spcFirstLastPara="1" wrap="square" lIns="320000" tIns="162533" rIns="320000" bIns="162533" anchor="ctr" anchorCtr="0">
            <a:noAutofit/>
          </a:bodyPr>
          <a:lstStyle/>
          <a:p>
            <a:endParaRPr lang="en-US" sz="2400"/>
          </a:p>
        </p:txBody>
      </p:sp>
      <p:sp>
        <p:nvSpPr>
          <p:cNvPr id="8" name="Title 1">
            <a:extLst>
              <a:ext uri="{FF2B5EF4-FFF2-40B4-BE49-F238E27FC236}">
                <a16:creationId xmlns:a16="http://schemas.microsoft.com/office/drawing/2014/main" id="{435DB899-8E85-8B98-355B-51D222038C70}"/>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000">
                <a:solidFill>
                  <a:srgbClr val="464646"/>
                </a:solidFill>
                <a:latin typeface="Georgia" panose="02040502050405020303" pitchFamily="18" charset="0"/>
                <a:ea typeface="Georgia"/>
                <a:cs typeface="Arial" panose="020B0604020202020204" pitchFamily="34" charset="0"/>
                <a:sym typeface="Georgia"/>
              </a:rPr>
              <a:t>2.1 Strategic Commissioning Development Programme (2 of 2)</a:t>
            </a:r>
            <a:endParaRPr lang="en-GB" sz="2000">
              <a:solidFill>
                <a:srgbClr val="464646"/>
              </a:solidFill>
              <a:latin typeface="Georgia" panose="02040502050405020303" pitchFamily="18" charset="0"/>
              <a:ea typeface="Georgia"/>
              <a:cs typeface="Arial" panose="020B0604020202020204" pitchFamily="34" charset="0"/>
            </a:endParaRPr>
          </a:p>
        </p:txBody>
      </p:sp>
      <p:grpSp>
        <p:nvGrpSpPr>
          <p:cNvPr id="9" name="Group 8">
            <a:extLst>
              <a:ext uri="{FF2B5EF4-FFF2-40B4-BE49-F238E27FC236}">
                <a16:creationId xmlns:a16="http://schemas.microsoft.com/office/drawing/2014/main" id="{4AAEA27E-E8F7-1B76-38E7-FF4830286A94}"/>
              </a:ext>
            </a:extLst>
          </p:cNvPr>
          <p:cNvGrpSpPr/>
          <p:nvPr/>
        </p:nvGrpSpPr>
        <p:grpSpPr>
          <a:xfrm>
            <a:off x="10293600" y="5047"/>
            <a:ext cx="1378226" cy="1047896"/>
            <a:chOff x="10293600" y="5047"/>
            <a:chExt cx="1378226" cy="1047896"/>
          </a:xfrm>
        </p:grpSpPr>
        <p:sp>
          <p:nvSpPr>
            <p:cNvPr id="10" name="Parallelogram 9">
              <a:extLst>
                <a:ext uri="{FF2B5EF4-FFF2-40B4-BE49-F238E27FC236}">
                  <a16:creationId xmlns:a16="http://schemas.microsoft.com/office/drawing/2014/main" id="{EE68BFF3-B814-1E5C-F72C-C0A8680FC2AD}"/>
                </a:ext>
              </a:extLst>
            </p:cNvPr>
            <p:cNvSpPr/>
            <p:nvPr/>
          </p:nvSpPr>
          <p:spPr>
            <a:xfrm flipH="1">
              <a:off x="10293600" y="5047"/>
              <a:ext cx="1378226" cy="1047896"/>
            </a:xfrm>
            <a:prstGeom prst="parallelogram">
              <a:avLst/>
            </a:prstGeom>
            <a:solidFill>
              <a:srgbClr val="A5C9EB"/>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1" name="Graphic 10" descr="Good Inventory with solid fill">
              <a:extLst>
                <a:ext uri="{FF2B5EF4-FFF2-40B4-BE49-F238E27FC236}">
                  <a16:creationId xmlns:a16="http://schemas.microsoft.com/office/drawing/2014/main" id="{28B9F2F5-4519-31AB-85D5-1390B7BFAF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99245" y="261569"/>
              <a:ext cx="566936" cy="566936"/>
            </a:xfrm>
            <a:prstGeom prst="rect">
              <a:avLst/>
            </a:prstGeom>
          </p:spPr>
        </p:pic>
      </p:grpSp>
      <p:sp>
        <p:nvSpPr>
          <p:cNvPr id="12" name="TextBox 11">
            <a:extLst>
              <a:ext uri="{FF2B5EF4-FFF2-40B4-BE49-F238E27FC236}">
                <a16:creationId xmlns:a16="http://schemas.microsoft.com/office/drawing/2014/main" id="{9E983F14-B09F-5D57-E22B-1814A2EB13C5}"/>
              </a:ext>
            </a:extLst>
          </p:cNvPr>
          <p:cNvSpPr txBox="1"/>
          <p:nvPr/>
        </p:nvSpPr>
        <p:spPr>
          <a:xfrm>
            <a:off x="7986525" y="283427"/>
            <a:ext cx="271272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SRO: Director Commissioning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464646"/>
                </a:solidFill>
                <a:effectLst/>
                <a:uLnTx/>
                <a:uFillTx/>
                <a:latin typeface="Georgia" panose="02040502050405020303" pitchFamily="18" charset="0"/>
                <a:ea typeface="+mn-ea"/>
                <a:cs typeface="Arial" panose="020B0604020202020204" pitchFamily="34" charset="0"/>
              </a:rPr>
              <a:t>Delivery Lead</a:t>
            </a:r>
          </a:p>
        </p:txBody>
      </p:sp>
      <p:sp>
        <p:nvSpPr>
          <p:cNvPr id="4" name="Slide Number Placeholder 3">
            <a:extLst>
              <a:ext uri="{FF2B5EF4-FFF2-40B4-BE49-F238E27FC236}">
                <a16:creationId xmlns:a16="http://schemas.microsoft.com/office/drawing/2014/main" id="{1C1F4A0B-8307-73C9-2A47-6EDA4D1F5805}"/>
              </a:ext>
            </a:extLst>
          </p:cNvPr>
          <p:cNvSpPr>
            <a:spLocks noGrp="1"/>
          </p:cNvSpPr>
          <p:nvPr>
            <p:ph type="sldNum" sz="quarter" idx="12"/>
          </p:nvPr>
        </p:nvSpPr>
        <p:spPr/>
        <p:txBody>
          <a:bodyPr/>
          <a:lstStyle/>
          <a:p>
            <a:fld id="{421E6436-FC94-440E-A289-1F38400188C8}" type="slidenum">
              <a:rPr lang="en-GB" smtClean="0"/>
              <a:t>53</a:t>
            </a:fld>
            <a:endParaRPr lang="en-GB"/>
          </a:p>
        </p:txBody>
      </p:sp>
    </p:spTree>
    <p:extLst>
      <p:ext uri="{BB962C8B-B14F-4D97-AF65-F5344CB8AC3E}">
        <p14:creationId xmlns:p14="http://schemas.microsoft.com/office/powerpoint/2010/main" val="3269608086"/>
      </p:ext>
    </p:extLst>
  </p:cSld>
  <p:clrMapOvr>
    <a:masterClrMapping/>
  </p:clrMapOvr>
  <p:transition advClick="0"/>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7DF0E-6C6C-922F-BA42-B1DA1C0A8A9B}"/>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BFB5661-40D9-7DBE-C761-ED713F46114E}"/>
              </a:ext>
            </a:extLst>
          </p:cNvPr>
          <p:cNvGraphicFramePr>
            <a:graphicFrameLocks noGrp="1"/>
          </p:cNvGraphicFramePr>
          <p:nvPr>
            <p:extLst>
              <p:ext uri="{D42A27DB-BD31-4B8C-83A1-F6EECF244321}">
                <p14:modId xmlns:p14="http://schemas.microsoft.com/office/powerpoint/2010/main" val="2940316012"/>
              </p:ext>
            </p:extLst>
          </p:nvPr>
        </p:nvGraphicFramePr>
        <p:xfrm>
          <a:off x="374466" y="958133"/>
          <a:ext cx="11608525" cy="5776985"/>
        </p:xfrm>
        <a:graphic>
          <a:graphicData uri="http://schemas.openxmlformats.org/drawingml/2006/table">
            <a:tbl>
              <a:tblPr firstRow="1" bandRow="1">
                <a:tableStyleId>{912C8C85-51F0-491E-9774-3900AFEF0FD7}</a:tableStyleId>
              </a:tblPr>
              <a:tblGrid>
                <a:gridCol w="6802561">
                  <a:extLst>
                    <a:ext uri="{9D8B030D-6E8A-4147-A177-3AD203B41FA5}">
                      <a16:colId xmlns:a16="http://schemas.microsoft.com/office/drawing/2014/main" val="4136463093"/>
                    </a:ext>
                  </a:extLst>
                </a:gridCol>
                <a:gridCol w="4805964">
                  <a:extLst>
                    <a:ext uri="{9D8B030D-6E8A-4147-A177-3AD203B41FA5}">
                      <a16:colId xmlns:a16="http://schemas.microsoft.com/office/drawing/2014/main" val="530489406"/>
                    </a:ext>
                  </a:extLst>
                </a:gridCol>
              </a:tblGrid>
              <a:tr h="0">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Scope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2948389664"/>
                  </a:ext>
                </a:extLst>
              </a:tr>
              <a:tr h="706076">
                <a:tc>
                  <a:txBody>
                    <a:bodyPr/>
                    <a:lstStyle/>
                    <a:p>
                      <a:pPr>
                        <a:lnSpc>
                          <a:spcPct val="100000"/>
                        </a:lnSpc>
                      </a:pPr>
                      <a:r>
                        <a:rPr lang="en-GB" sz="1200" b="1" i="0" u="none" strike="noStrike" kern="1200">
                          <a:solidFill>
                            <a:schemeClr val="tx1"/>
                          </a:solidFill>
                          <a:effectLst/>
                          <a:latin typeface="Arial" panose="020B0604020202020204" pitchFamily="34" charset="0"/>
                          <a:ea typeface="+mn-ea"/>
                          <a:cs typeface="Arial" panose="020B0604020202020204" pitchFamily="34" charset="0"/>
                        </a:rPr>
                        <a:t>To establish a dedicated Service Development function that brings together practice development, quality assurance, systems and insight to drive consistent, evidence-based improvement across Adult Social Care, strengthening organisational grip on quality, performance and outcomes for people.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Design and deliver a new Service Development Function in ASC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Bring together practice development, QA, systems and analytics into a single, coherent model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Drive improvement in practice standards, pathways and workforce capability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Lead service redesign and continuous improvement aligned to CQC and TOM priorities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Use data, feedback and lived experience to inform improvement and measure impact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4726230"/>
                  </a:ext>
                </a:extLst>
              </a:tr>
              <a:tr h="351638">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Current phase – Discovery &amp; Definition: Key activities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Key Deliverables &amp;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1007055473"/>
                  </a:ext>
                </a:extLst>
              </a:tr>
              <a:tr h="1308304">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Define the operating model, roles and ways of working for the Service Development function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Align with wider workforce, QA, Performance &amp; Analytics and system redesign activity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Develop a clear case for investment, including benefits, outcomes and financial impact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Identify priority areas of improvement (linked to CQC findings and operational pressures)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Establish initial governance, reporting and accountability arrangements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Plan phased implementation, including early priorities and quick wins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Costed and defined operating model – July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Investment approval through Star Chamber – July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Initial implementation and mobilisation – Sept to Dec 2026</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0491539"/>
                  </a:ext>
                </a:extLst>
              </a:tr>
              <a:tr h="392883">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Outcomes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2606489161"/>
                  </a:ext>
                </a:extLst>
              </a:tr>
              <a:tr h="0">
                <a:tc>
                  <a:txBody>
                    <a:bodyPr/>
                    <a:lstStyle/>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More consistent, high-quality and relational practice across ASC</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Clear, shared understanding of what “good” looks like and how it is measured</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Stronger organisational grip on quality, performance and outcomes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Increased workforce confidence, capability and accountability</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Evidence-based improvement, with clear links between QA, insight and change</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Better experience and outcomes for people drawing on care and support</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Improved CQC assessment and external assurance</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panose="020B0604020202020204" pitchFamily="34" charset="0"/>
                          <a:ea typeface="+mn-ea"/>
                          <a:cs typeface="Arial" panose="020B0604020202020204" pitchFamily="34" charset="0"/>
                        </a:rPr>
                        <a:t>EDI &amp; Access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6" name="Google Shape;470;p82">
            <a:extLst>
              <a:ext uri="{FF2B5EF4-FFF2-40B4-BE49-F238E27FC236}">
                <a16:creationId xmlns:a16="http://schemas.microsoft.com/office/drawing/2014/main" id="{0F2A00C7-769A-E4BD-3062-F2977AD65CC4}"/>
              </a:ext>
            </a:extLst>
          </p:cNvPr>
          <p:cNvSpPr/>
          <p:nvPr/>
        </p:nvSpPr>
        <p:spPr>
          <a:xfrm>
            <a:off x="0" y="231037"/>
            <a:ext cx="12192000" cy="628000"/>
          </a:xfrm>
          <a:prstGeom prst="rect">
            <a:avLst/>
          </a:prstGeom>
          <a:solidFill>
            <a:srgbClr val="A5C9EB"/>
          </a:solidFill>
          <a:ln>
            <a:noFill/>
          </a:ln>
        </p:spPr>
        <p:txBody>
          <a:bodyPr spcFirstLastPara="1" wrap="square" lIns="320000" tIns="162533" rIns="320000" bIns="162533" anchor="ctr" anchorCtr="0">
            <a:noAutofit/>
          </a:bodyPr>
          <a:lstStyle/>
          <a:p>
            <a:endParaRPr lang="en-US" sz="2400"/>
          </a:p>
        </p:txBody>
      </p:sp>
      <p:sp>
        <p:nvSpPr>
          <p:cNvPr id="7" name="Title 1">
            <a:extLst>
              <a:ext uri="{FF2B5EF4-FFF2-40B4-BE49-F238E27FC236}">
                <a16:creationId xmlns:a16="http://schemas.microsoft.com/office/drawing/2014/main" id="{579CF55B-107E-7A72-F27D-4758CC8DF191}"/>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panose="02040502050405020303" pitchFamily="18" charset="0"/>
                <a:ea typeface="Georgia"/>
                <a:cs typeface="Arial" panose="020B0604020202020204" pitchFamily="34" charset="0"/>
                <a:sym typeface="Georgia"/>
              </a:rPr>
              <a:t>2.2 Building a Service Development Function (1 of 2)</a:t>
            </a:r>
            <a:endParaRPr lang="en-GB" sz="2500">
              <a:solidFill>
                <a:srgbClr val="464646"/>
              </a:solidFill>
              <a:latin typeface="Georgia" panose="02040502050405020303" pitchFamily="18" charset="0"/>
              <a:ea typeface="Georgia"/>
              <a:cs typeface="Arial" panose="020B0604020202020204" pitchFamily="34" charset="0"/>
            </a:endParaRPr>
          </a:p>
        </p:txBody>
      </p:sp>
      <p:grpSp>
        <p:nvGrpSpPr>
          <p:cNvPr id="8" name="Group 7">
            <a:extLst>
              <a:ext uri="{FF2B5EF4-FFF2-40B4-BE49-F238E27FC236}">
                <a16:creationId xmlns:a16="http://schemas.microsoft.com/office/drawing/2014/main" id="{DDFEC1F8-6DD7-4A65-8542-EE0DF4B759DA}"/>
              </a:ext>
            </a:extLst>
          </p:cNvPr>
          <p:cNvGrpSpPr/>
          <p:nvPr/>
        </p:nvGrpSpPr>
        <p:grpSpPr>
          <a:xfrm>
            <a:off x="10293600" y="5047"/>
            <a:ext cx="1378226" cy="1047896"/>
            <a:chOff x="10293600" y="5047"/>
            <a:chExt cx="1378226" cy="1047896"/>
          </a:xfrm>
        </p:grpSpPr>
        <p:sp>
          <p:nvSpPr>
            <p:cNvPr id="9" name="Parallelogram 8">
              <a:extLst>
                <a:ext uri="{FF2B5EF4-FFF2-40B4-BE49-F238E27FC236}">
                  <a16:creationId xmlns:a16="http://schemas.microsoft.com/office/drawing/2014/main" id="{DFEED0C3-EEA7-5CD0-F810-F18E85E14175}"/>
                </a:ext>
              </a:extLst>
            </p:cNvPr>
            <p:cNvSpPr/>
            <p:nvPr/>
          </p:nvSpPr>
          <p:spPr>
            <a:xfrm flipH="1">
              <a:off x="10293600" y="5047"/>
              <a:ext cx="1378226" cy="1047896"/>
            </a:xfrm>
            <a:prstGeom prst="parallelogram">
              <a:avLst/>
            </a:prstGeom>
            <a:solidFill>
              <a:srgbClr val="A5C9EB"/>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0" name="Graphic 9" descr="Good Inventory with solid fill">
              <a:extLst>
                <a:ext uri="{FF2B5EF4-FFF2-40B4-BE49-F238E27FC236}">
                  <a16:creationId xmlns:a16="http://schemas.microsoft.com/office/drawing/2014/main" id="{8D179F8B-CB9E-F1D0-0CFE-3613541511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99245" y="261569"/>
              <a:ext cx="566936" cy="566936"/>
            </a:xfrm>
            <a:prstGeom prst="rect">
              <a:avLst/>
            </a:prstGeom>
          </p:spPr>
        </p:pic>
      </p:grpSp>
      <p:sp>
        <p:nvSpPr>
          <p:cNvPr id="12" name="Slide Number Placeholder 11">
            <a:extLst>
              <a:ext uri="{FF2B5EF4-FFF2-40B4-BE49-F238E27FC236}">
                <a16:creationId xmlns:a16="http://schemas.microsoft.com/office/drawing/2014/main" id="{C426B4B8-E800-78BB-EC13-57A1024EF703}"/>
              </a:ext>
            </a:extLst>
          </p:cNvPr>
          <p:cNvSpPr>
            <a:spLocks noGrp="1"/>
          </p:cNvSpPr>
          <p:nvPr>
            <p:ph type="sldNum" sz="quarter" idx="12"/>
          </p:nvPr>
        </p:nvSpPr>
        <p:spPr/>
        <p:txBody>
          <a:bodyPr/>
          <a:lstStyle/>
          <a:p>
            <a:fld id="{421E6436-FC94-440E-A289-1F38400188C8}" type="slidenum">
              <a:rPr lang="en-GB" smtClean="0"/>
              <a:t>54</a:t>
            </a:fld>
            <a:endParaRPr lang="en-GB"/>
          </a:p>
        </p:txBody>
      </p:sp>
      <p:sp>
        <p:nvSpPr>
          <p:cNvPr id="4" name="TextBox 3">
            <a:extLst>
              <a:ext uri="{FF2B5EF4-FFF2-40B4-BE49-F238E27FC236}">
                <a16:creationId xmlns:a16="http://schemas.microsoft.com/office/drawing/2014/main" id="{330027B8-76D1-D24E-FD6B-25731F8FA8CD}"/>
              </a:ext>
            </a:extLst>
          </p:cNvPr>
          <p:cNvSpPr txBox="1"/>
          <p:nvPr/>
        </p:nvSpPr>
        <p:spPr>
          <a:xfrm>
            <a:off x="7986524" y="283427"/>
            <a:ext cx="3279657" cy="523220"/>
          </a:xfrm>
          <a:prstGeom prst="rect">
            <a:avLst/>
          </a:prstGeom>
          <a:noFill/>
        </p:spPr>
        <p:txBody>
          <a:bodyPr wrap="square" rtlCol="0">
            <a:spAutoFit/>
          </a:bodyPr>
          <a:lstStyle/>
          <a:p>
            <a:pPr lvl="0">
              <a:defRPr/>
            </a:pPr>
            <a:r>
              <a:rPr lang="en-GB" sz="1400">
                <a:solidFill>
                  <a:srgbClr val="464646"/>
                </a:solidFill>
                <a:latin typeface="Georgia" panose="02040502050405020303" pitchFamily="18" charset="0"/>
                <a:cs typeface="Arial" panose="020B0604020202020204" pitchFamily="34" charset="0"/>
              </a:rPr>
              <a:t>SRO: Director Service Development</a:t>
            </a:r>
          </a:p>
          <a:p>
            <a:pPr lvl="0">
              <a:defRPr/>
            </a:pPr>
            <a:endParaRPr lang="en-GB" sz="1400">
              <a:solidFill>
                <a:srgbClr val="464646"/>
              </a:solidFill>
              <a:latin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2346149608"/>
      </p:ext>
    </p:extLst>
  </p:cSld>
  <p:clrMapOvr>
    <a:masterClrMapping/>
  </p:clrMapOvr>
  <p:transition advClick="0"/>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0F972-A2C3-2F33-56F0-28AD6F28864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57B6E34-C0E5-8538-7A34-76BC9DD27FB5}"/>
              </a:ext>
            </a:extLst>
          </p:cNvPr>
          <p:cNvGraphicFramePr>
            <a:graphicFrameLocks noGrp="1"/>
          </p:cNvGraphicFramePr>
          <p:nvPr>
            <p:extLst>
              <p:ext uri="{D42A27DB-BD31-4B8C-83A1-F6EECF244321}">
                <p14:modId xmlns:p14="http://schemas.microsoft.com/office/powerpoint/2010/main" val="2902434407"/>
              </p:ext>
            </p:extLst>
          </p:nvPr>
        </p:nvGraphicFramePr>
        <p:xfrm>
          <a:off x="719538" y="1222295"/>
          <a:ext cx="10752924" cy="5160304"/>
        </p:xfrm>
        <a:graphic>
          <a:graphicData uri="http://schemas.openxmlformats.org/drawingml/2006/table">
            <a:tbl>
              <a:tblPr firstRow="1" bandRow="1">
                <a:tableStyleId>{912C8C85-51F0-491E-9774-3900AFEF0FD7}</a:tableStyleId>
              </a:tblPr>
              <a:tblGrid>
                <a:gridCol w="4294524">
                  <a:extLst>
                    <a:ext uri="{9D8B030D-6E8A-4147-A177-3AD203B41FA5}">
                      <a16:colId xmlns:a16="http://schemas.microsoft.com/office/drawing/2014/main" val="4136463093"/>
                    </a:ext>
                  </a:extLst>
                </a:gridCol>
                <a:gridCol w="6458400">
                  <a:extLst>
                    <a:ext uri="{9D8B030D-6E8A-4147-A177-3AD203B41FA5}">
                      <a16:colId xmlns:a16="http://schemas.microsoft.com/office/drawing/2014/main" val="530489406"/>
                    </a:ext>
                  </a:extLst>
                </a:gridCol>
              </a:tblGrid>
              <a:tr h="330318">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Delivery resources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u="none" strike="noStrike" noProof="0">
                          <a:solidFill>
                            <a:srgbClr val="464646"/>
                          </a:solidFill>
                          <a:effectLst/>
                          <a:latin typeface="Arial" panose="020B0604020202020204" pitchFamily="34" charset="0"/>
                          <a:cs typeface="Arial" panose="020B0604020202020204" pitchFamily="34" charset="0"/>
                        </a:rPr>
                        <a:t>Key risks and mitigations</a:t>
                      </a: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2606489161"/>
                  </a:ext>
                </a:extLst>
              </a:tr>
              <a:tr h="993574">
                <a:tc>
                  <a:txBody>
                    <a:bodyPr/>
                    <a:lstStyle/>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Delivery Team: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chemeClr val="tx1"/>
                          </a:solidFill>
                          <a:effectLst/>
                          <a:latin typeface="Arial" panose="020B0604020202020204" pitchFamily="34" charset="0"/>
                          <a:cs typeface="Arial" panose="020B0604020202020204" pitchFamily="34" charset="0"/>
                        </a:rPr>
                        <a:t>Service Development function (practice development, QA, systems and insight)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a:solidFill>
                          <a:schemeClr val="tx1"/>
                        </a:solidFill>
                        <a:effectLst/>
                        <a:latin typeface="Arial" panose="020B0604020202020204" pitchFamily="34" charset="0"/>
                        <a:cs typeface="Arial" panose="020B0604020202020204" pitchFamily="34" charset="0"/>
                      </a:endParaRP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Support from other functions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chemeClr val="tx1"/>
                          </a:solidFill>
                          <a:effectLst/>
                          <a:latin typeface="Arial" panose="020B0604020202020204" pitchFamily="34" charset="0"/>
                          <a:cs typeface="Arial" panose="020B0604020202020204" pitchFamily="34" charset="0"/>
                        </a:rPr>
                        <a:t>HR, OD, Finance, Performance &amp; Analytics, Digital / systems, Communications (aligned to defined roles and 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chemeClr val="tx1"/>
                          </a:solidFill>
                          <a:effectLst/>
                          <a:latin typeface="Arial" panose="020B0604020202020204" pitchFamily="34" charset="0"/>
                          <a:cs typeface="Arial" panose="020B0604020202020204" pitchFamily="34" charset="0"/>
                        </a:rPr>
                        <a:t>£: To be confirmed (aligned to costed operating model)</a:t>
                      </a:r>
                      <a:endParaRPr lang="en-GB" sz="1200" b="0" i="0">
                        <a:solidFill>
                          <a:schemeClr val="tx1"/>
                        </a:solidFill>
                        <a:effectLst/>
                        <a:highlight>
                          <a:srgbClr val="FFFF00"/>
                        </a:highlight>
                        <a:latin typeface="Arial" panose="020B0604020202020204" pitchFamily="34" charset="0"/>
                        <a:cs typeface="Arial" panose="020B0604020202020204" pitchFamily="34" charset="0"/>
                      </a:endParaRP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chemeClr val="tx1"/>
                          </a:solidFill>
                          <a:effectLst/>
                          <a:latin typeface="Arial" panose="020B0604020202020204" pitchFamily="34" charset="0"/>
                          <a:ea typeface="+mn-ea"/>
                          <a:cs typeface="Arial" panose="020B0604020202020204" pitchFamily="34" charset="0"/>
                        </a:rPr>
                        <a:t>Capacity constraints: HR → </a:t>
                      </a: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early engagement to prioritise critical path</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chemeClr val="tx1"/>
                          </a:solidFill>
                          <a:effectLst/>
                          <a:latin typeface="Arial" panose="020B0604020202020204" pitchFamily="34" charset="0"/>
                          <a:ea typeface="+mn-ea"/>
                          <a:cs typeface="Arial" panose="020B0604020202020204" pitchFamily="34" charset="0"/>
                        </a:rPr>
                        <a:t>Cross-workstream misalignment→ </a:t>
                      </a: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Shared principles, governance alignment, integration checkpoints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chemeClr val="tx1"/>
                          </a:solidFill>
                          <a:effectLst/>
                          <a:latin typeface="Arial" panose="020B0604020202020204" pitchFamily="34" charset="0"/>
                          <a:ea typeface="+mn-ea"/>
                          <a:cs typeface="Arial" panose="020B0604020202020204" pitchFamily="34" charset="0"/>
                        </a:rPr>
                        <a:t>Affordability / financial envelope→ </a:t>
                      </a: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strong case for change / investment, shift of establishment with function</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chemeClr val="tx1"/>
                          </a:solidFill>
                          <a:effectLst/>
                          <a:latin typeface="Arial" panose="020B0604020202020204" pitchFamily="34" charset="0"/>
                          <a:ea typeface="+mn-ea"/>
                          <a:cs typeface="Arial" panose="020B0604020202020204" pitchFamily="34" charset="0"/>
                        </a:rPr>
                        <a:t>Lack of clarity on remit and duplication risk </a:t>
                      </a: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 Mitigation: Clearly defined scope, alignment with other workstreams and single governance framework</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30318">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Key stakeholders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200" b="1" i="0" u="none" strike="noStrike" kern="1200" noProof="0">
                          <a:solidFill>
                            <a:srgbClr val="464646"/>
                          </a:solidFill>
                          <a:effectLst/>
                          <a:latin typeface="Arial" panose="020B0604020202020204" pitchFamily="34" charset="0"/>
                          <a:ea typeface="+mn-ea"/>
                          <a:cs typeface="Arial" panose="020B0604020202020204" pitchFamily="34" charset="0"/>
                        </a:rPr>
                        <a:t>Key Dependencies/ Interdependencies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863732852"/>
                  </a:ext>
                </a:extLst>
              </a:tr>
              <a:tr h="722459">
                <a:tc>
                  <a:txBody>
                    <a:bodyPr/>
                    <a:lstStyle/>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HR Business Partners: </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Communications: </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OD &amp; Culture: </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Finance Business Partner:</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HR and OD capacity and workforce design</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Finance assumptions, affordability and benefits realisation</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Alignment with workforce and structural changes in Operations and Commissioning</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Performance &amp; Analytics: metrics, reporting and insight</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Digital / systems: enabling practice-led workflow and system improvements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Practice Improvement and Workforce Development: defining and embedding practice standards and improvement activity</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2811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Future phases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highlight>
                          <a:srgbClr val="FFFF00"/>
                        </a:highligh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496127">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chemeClr val="tx1"/>
                          </a:solidFill>
                          <a:effectLst/>
                          <a:latin typeface="Arial" panose="020B0604020202020204" pitchFamily="34" charset="0"/>
                          <a:cs typeface="Arial" panose="020B0604020202020204" pitchFamily="34" charset="0"/>
                        </a:rPr>
                        <a:t>None</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highlight>
                          <a:srgbClr val="FFFF00"/>
                        </a:highligh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6" name="Google Shape;470;p82">
            <a:extLst>
              <a:ext uri="{FF2B5EF4-FFF2-40B4-BE49-F238E27FC236}">
                <a16:creationId xmlns:a16="http://schemas.microsoft.com/office/drawing/2014/main" id="{BAEBA41E-E0A5-483E-9815-E0ADA85838A9}"/>
              </a:ext>
            </a:extLst>
          </p:cNvPr>
          <p:cNvSpPr/>
          <p:nvPr/>
        </p:nvSpPr>
        <p:spPr>
          <a:xfrm>
            <a:off x="0" y="231037"/>
            <a:ext cx="12192000" cy="628000"/>
          </a:xfrm>
          <a:prstGeom prst="rect">
            <a:avLst/>
          </a:prstGeom>
          <a:solidFill>
            <a:srgbClr val="A5C9EB"/>
          </a:solidFill>
          <a:ln>
            <a:noFill/>
          </a:ln>
        </p:spPr>
        <p:txBody>
          <a:bodyPr spcFirstLastPara="1" wrap="square" lIns="320000" tIns="162533" rIns="320000" bIns="162533" anchor="ctr" anchorCtr="0">
            <a:noAutofit/>
          </a:bodyPr>
          <a:lstStyle/>
          <a:p>
            <a:endParaRPr lang="en-US" sz="2400"/>
          </a:p>
        </p:txBody>
      </p:sp>
      <p:sp>
        <p:nvSpPr>
          <p:cNvPr id="7" name="Title 1">
            <a:extLst>
              <a:ext uri="{FF2B5EF4-FFF2-40B4-BE49-F238E27FC236}">
                <a16:creationId xmlns:a16="http://schemas.microsoft.com/office/drawing/2014/main" id="{252FBB3D-DEA7-56E6-B103-FDA50934C1BD}"/>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panose="02040502050405020303" pitchFamily="18" charset="0"/>
                <a:ea typeface="Georgia"/>
                <a:cs typeface="Arial" panose="020B0604020202020204" pitchFamily="34" charset="0"/>
                <a:sym typeface="Georgia"/>
              </a:rPr>
              <a:t>2.2 Building a Service Development Function (2 of 2)</a:t>
            </a:r>
            <a:endParaRPr lang="en-GB" sz="2500">
              <a:solidFill>
                <a:srgbClr val="464646"/>
              </a:solidFill>
              <a:latin typeface="Georgia" panose="02040502050405020303" pitchFamily="18" charset="0"/>
              <a:ea typeface="Georgia"/>
              <a:cs typeface="Arial" panose="020B0604020202020204" pitchFamily="34" charset="0"/>
            </a:endParaRPr>
          </a:p>
        </p:txBody>
      </p:sp>
      <p:grpSp>
        <p:nvGrpSpPr>
          <p:cNvPr id="8" name="Group 7">
            <a:extLst>
              <a:ext uri="{FF2B5EF4-FFF2-40B4-BE49-F238E27FC236}">
                <a16:creationId xmlns:a16="http://schemas.microsoft.com/office/drawing/2014/main" id="{92301C37-8D5F-6D6E-6E95-F35C60036011}"/>
              </a:ext>
            </a:extLst>
          </p:cNvPr>
          <p:cNvGrpSpPr/>
          <p:nvPr/>
        </p:nvGrpSpPr>
        <p:grpSpPr>
          <a:xfrm>
            <a:off x="10293600" y="5047"/>
            <a:ext cx="1378226" cy="1047896"/>
            <a:chOff x="10293600" y="5047"/>
            <a:chExt cx="1378226" cy="1047896"/>
          </a:xfrm>
        </p:grpSpPr>
        <p:sp>
          <p:nvSpPr>
            <p:cNvPr id="9" name="Parallelogram 8">
              <a:extLst>
                <a:ext uri="{FF2B5EF4-FFF2-40B4-BE49-F238E27FC236}">
                  <a16:creationId xmlns:a16="http://schemas.microsoft.com/office/drawing/2014/main" id="{8ED627E5-14BB-3E22-F8FD-3C593C0E4B64}"/>
                </a:ext>
              </a:extLst>
            </p:cNvPr>
            <p:cNvSpPr/>
            <p:nvPr/>
          </p:nvSpPr>
          <p:spPr>
            <a:xfrm flipH="1">
              <a:off x="10293600" y="5047"/>
              <a:ext cx="1378226" cy="1047896"/>
            </a:xfrm>
            <a:prstGeom prst="parallelogram">
              <a:avLst/>
            </a:prstGeom>
            <a:solidFill>
              <a:srgbClr val="A5C9EB"/>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0" name="Graphic 9" descr="Good Inventory with solid fill">
              <a:extLst>
                <a:ext uri="{FF2B5EF4-FFF2-40B4-BE49-F238E27FC236}">
                  <a16:creationId xmlns:a16="http://schemas.microsoft.com/office/drawing/2014/main" id="{C178FCCE-5EE2-CBB4-3A4D-0AC7C6F7F9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99245" y="261569"/>
              <a:ext cx="566936" cy="566936"/>
            </a:xfrm>
            <a:prstGeom prst="rect">
              <a:avLst/>
            </a:prstGeom>
          </p:spPr>
        </p:pic>
      </p:grpSp>
      <p:sp>
        <p:nvSpPr>
          <p:cNvPr id="11" name="TextBox 10">
            <a:extLst>
              <a:ext uri="{FF2B5EF4-FFF2-40B4-BE49-F238E27FC236}">
                <a16:creationId xmlns:a16="http://schemas.microsoft.com/office/drawing/2014/main" id="{B953C3D4-81AC-6D3B-9404-E261B355D9B2}"/>
              </a:ext>
            </a:extLst>
          </p:cNvPr>
          <p:cNvSpPr txBox="1"/>
          <p:nvPr/>
        </p:nvSpPr>
        <p:spPr>
          <a:xfrm>
            <a:off x="7986524" y="283427"/>
            <a:ext cx="3279657" cy="523220"/>
          </a:xfrm>
          <a:prstGeom prst="rect">
            <a:avLst/>
          </a:prstGeom>
          <a:noFill/>
        </p:spPr>
        <p:txBody>
          <a:bodyPr wrap="square" rtlCol="0">
            <a:spAutoFit/>
          </a:bodyPr>
          <a:lstStyle/>
          <a:p>
            <a:pPr lvl="0">
              <a:defRPr/>
            </a:pPr>
            <a:r>
              <a:rPr lang="en-GB" sz="1400">
                <a:solidFill>
                  <a:srgbClr val="464646"/>
                </a:solidFill>
                <a:latin typeface="Georgia" panose="02040502050405020303" pitchFamily="18" charset="0"/>
                <a:cs typeface="Arial" panose="020B0604020202020204" pitchFamily="34" charset="0"/>
              </a:rPr>
              <a:t>SRO: Director Service Development</a:t>
            </a:r>
          </a:p>
          <a:p>
            <a:pPr lvl="0">
              <a:defRPr/>
            </a:pPr>
            <a:endParaRPr lang="en-GB" sz="1400">
              <a:solidFill>
                <a:srgbClr val="464646"/>
              </a:solidFill>
              <a:latin typeface="Georgia" panose="02040502050405020303" pitchFamily="18" charset="0"/>
              <a:cs typeface="Arial" panose="020B0604020202020204" pitchFamily="34" charset="0"/>
            </a:endParaRPr>
          </a:p>
        </p:txBody>
      </p:sp>
      <p:sp>
        <p:nvSpPr>
          <p:cNvPr id="12" name="Slide Number Placeholder 11">
            <a:extLst>
              <a:ext uri="{FF2B5EF4-FFF2-40B4-BE49-F238E27FC236}">
                <a16:creationId xmlns:a16="http://schemas.microsoft.com/office/drawing/2014/main" id="{36C15739-C29A-680E-CD1F-4CC545D2B4FC}"/>
              </a:ext>
            </a:extLst>
          </p:cNvPr>
          <p:cNvSpPr>
            <a:spLocks noGrp="1"/>
          </p:cNvSpPr>
          <p:nvPr>
            <p:ph type="sldNum" sz="quarter" idx="12"/>
          </p:nvPr>
        </p:nvSpPr>
        <p:spPr/>
        <p:txBody>
          <a:bodyPr/>
          <a:lstStyle/>
          <a:p>
            <a:fld id="{421E6436-FC94-440E-A289-1F38400188C8}" type="slidenum">
              <a:rPr lang="en-GB" smtClean="0"/>
              <a:t>55</a:t>
            </a:fld>
            <a:endParaRPr lang="en-GB"/>
          </a:p>
        </p:txBody>
      </p:sp>
    </p:spTree>
    <p:extLst>
      <p:ext uri="{BB962C8B-B14F-4D97-AF65-F5344CB8AC3E}">
        <p14:creationId xmlns:p14="http://schemas.microsoft.com/office/powerpoint/2010/main" val="501445203"/>
      </p:ext>
    </p:extLst>
  </p:cSld>
  <p:clrMapOvr>
    <a:masterClrMapping/>
  </p:clrMapOvr>
  <p:transition advClick="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C67D1-9814-9714-ECBC-776D381FFEC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0B007D3-1A5F-9C5F-B206-722FE2250B75}"/>
              </a:ext>
            </a:extLst>
          </p:cNvPr>
          <p:cNvGraphicFramePr>
            <a:graphicFrameLocks noGrp="1"/>
          </p:cNvGraphicFramePr>
          <p:nvPr>
            <p:extLst>
              <p:ext uri="{D42A27DB-BD31-4B8C-83A1-F6EECF244321}">
                <p14:modId xmlns:p14="http://schemas.microsoft.com/office/powerpoint/2010/main" val="4171427591"/>
              </p:ext>
            </p:extLst>
          </p:nvPr>
        </p:nvGraphicFramePr>
        <p:xfrm>
          <a:off x="469088" y="1095939"/>
          <a:ext cx="11253824" cy="5623407"/>
        </p:xfrm>
        <a:graphic>
          <a:graphicData uri="http://schemas.openxmlformats.org/drawingml/2006/table">
            <a:tbl>
              <a:tblPr firstRow="1" bandRow="1">
                <a:tableStyleId>{912C8C85-51F0-491E-9774-3900AFEF0FD7}</a:tableStyleId>
              </a:tblPr>
              <a:tblGrid>
                <a:gridCol w="5618203">
                  <a:extLst>
                    <a:ext uri="{9D8B030D-6E8A-4147-A177-3AD203B41FA5}">
                      <a16:colId xmlns:a16="http://schemas.microsoft.com/office/drawing/2014/main" val="4136463093"/>
                    </a:ext>
                  </a:extLst>
                </a:gridCol>
                <a:gridCol w="5635621">
                  <a:extLst>
                    <a:ext uri="{9D8B030D-6E8A-4147-A177-3AD203B41FA5}">
                      <a16:colId xmlns:a16="http://schemas.microsoft.com/office/drawing/2014/main" val="530489406"/>
                    </a:ext>
                  </a:extLst>
                </a:gridCol>
              </a:tblGrid>
              <a:tr h="0">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Scope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2948389664"/>
                  </a:ext>
                </a:extLst>
              </a:tr>
              <a:tr h="7060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GB" sz="1200" b="1" i="0" u="none" strike="noStrike" noProof="0">
                          <a:solidFill>
                            <a:schemeClr val="tx1"/>
                          </a:solidFill>
                          <a:effectLst/>
                          <a:latin typeface="Arial" panose="020B0604020202020204" pitchFamily="34" charset="0"/>
                          <a:cs typeface="Arial" panose="020B0604020202020204" pitchFamily="34" charset="0"/>
                        </a:rPr>
                        <a:t>Design and implement a neighbourhood‑based ASC structure and workforce model that aligns capacity, capability and accountability to demand, and supports improved flow, prevention and better outcomes for people.</a:t>
                      </a:r>
                      <a:endParaRPr lang="en-US" sz="1200" b="1"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Future functions, teams and roles (organisation design)</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Locality / neighbourhood delivery model (place-based working)</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Pathways, flow and accountabilities (handoffs, escalation)</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Workforce modelling (size, skills, affordability)</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Critical enablers (digital, estates, commissioning, workforce)</a:t>
                      </a: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4726230"/>
                  </a:ext>
                </a:extLst>
              </a:tr>
              <a:tr h="351638">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Current phase – Discovery &amp; Definition: Key activities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Key Deliverables &amp;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1007055473"/>
                  </a:ext>
                </a:extLst>
              </a:tr>
              <a:tr h="1308304">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Baseline current structures, workforce, flow, estates and enablers </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Define design principles and success measures</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Develop and test structure and locality model options</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Identify constraints, risks and dependencies across the Operating Model</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Establish governance, decision-making and appraisal approach</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200" b="0" i="0" u="none" strike="noStrike" noProof="0">
                          <a:solidFill>
                            <a:schemeClr val="tx1"/>
                          </a:solidFill>
                          <a:effectLst/>
                          <a:latin typeface="Arial" panose="020B0604020202020204" pitchFamily="34" charset="0"/>
                          <a:cs typeface="Arial" panose="020B0604020202020204" pitchFamily="34" charset="0"/>
                        </a:rPr>
                        <a:t>Develop financial modelling, affordability assumptions and investment requirements for the preferred operating model.</a:t>
                      </a:r>
                    </a:p>
                    <a:p>
                      <a:pPr marL="0" lvl="0" indent="0" algn="l" defTabSz="914400">
                        <a:lnSpc>
                          <a:spcPct val="110000"/>
                        </a:lnSpc>
                        <a:spcBef>
                          <a:spcPts val="0"/>
                        </a:spcBef>
                        <a:spcAft>
                          <a:spcPts val="0"/>
                        </a:spcAft>
                        <a:buFont typeface="Arial" panose="020B0604020202020204" pitchFamily="34" charset="0"/>
                        <a:buNone/>
                      </a:pPr>
                      <a:endParaRPr lang="en-GB"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Discovery &amp; Baseline: current state (structures, workforce, estates, pathways, demand) – Jul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Design: future model (functions, roles, locality model, flow, workforce assumptions) – Sep 2026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Implementation Planning: transition plans (HR, estates, phasing, governance) – Dec 26</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Mobilisation &amp; Early Implementation: deliver structures, locality model, workforce changes – Apr 27</a:t>
                      </a:r>
                    </a:p>
                    <a:p>
                      <a:pPr marL="171450" lvl="0" indent="-171450" algn="l" defTabSz="914400">
                        <a:lnSpc>
                          <a:spcPct val="110000"/>
                        </a:lnSpc>
                        <a:spcBef>
                          <a:spcPts val="0"/>
                        </a:spcBef>
                        <a:spcAft>
                          <a:spcPts val="0"/>
                        </a:spcAft>
                        <a:buFont typeface="Arial" panose="020B0604020202020204" pitchFamily="34" charset="0"/>
                        <a:buChar char="•"/>
                      </a:pPr>
                      <a:r>
                        <a:rPr lang="en-GB" sz="1200" b="0" i="0" u="none" strike="noStrike" noProof="0">
                          <a:solidFill>
                            <a:schemeClr val="tx1"/>
                          </a:solidFill>
                          <a:effectLst/>
                          <a:latin typeface="Arial" panose="020B0604020202020204" pitchFamily="34" charset="0"/>
                          <a:cs typeface="Arial" panose="020B0604020202020204" pitchFamily="34" charset="0"/>
                        </a:rPr>
                        <a:t>Benefits Realisation: track outcomes, refine and embed the model (continuous improvement)</a:t>
                      </a: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0491539"/>
                  </a:ext>
                </a:extLst>
              </a:tr>
              <a:tr h="392883">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Outcomes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2606489161"/>
                  </a:ext>
                </a:extLst>
              </a:tr>
              <a:tr h="0">
                <a:tc>
                  <a:txBody>
                    <a:bodyPr/>
                    <a:lstStyle/>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Improved flow and reduced delays across pathways</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Clear accountability and decision-making</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Workforce aligned to demand and prevention</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Consistent, person-centred practice</a:t>
                      </a:r>
                    </a:p>
                    <a:p>
                      <a:pPr marL="171450" lvl="0" indent="-171450" algn="l" rtl="0">
                        <a:lnSpc>
                          <a:spcPct val="100000"/>
                        </a:lnSpc>
                        <a:buFont typeface="Arial" panose="020B0604020202020204" pitchFamily="34" charset="0"/>
                        <a:buChar char="•"/>
                      </a:pPr>
                      <a:r>
                        <a:rPr lang="en-GB" sz="1200" b="0" i="0">
                          <a:solidFill>
                            <a:schemeClr val="tx1"/>
                          </a:solidFill>
                          <a:effectLst/>
                          <a:latin typeface="Arial" panose="020B0604020202020204" pitchFamily="34" charset="0"/>
                          <a:cs typeface="Arial" panose="020B0604020202020204" pitchFamily="34" charset="0"/>
                        </a:rPr>
                        <a:t>Financially sustainable operating model</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a:ea typeface="+mn-ea"/>
                          <a:cs typeface="Arial"/>
                        </a:rPr>
                        <a:t>ASC Front Door</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chemeClr val="tx2"/>
                          </a:solidFill>
                          <a:effectLst/>
                          <a:latin typeface="Arial"/>
                          <a:ea typeface="+mn-ea"/>
                          <a:cs typeface="Arial"/>
                        </a:rPr>
                        <a:t>Waiting times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6" name="Google Shape;470;p82">
            <a:extLst>
              <a:ext uri="{FF2B5EF4-FFF2-40B4-BE49-F238E27FC236}">
                <a16:creationId xmlns:a16="http://schemas.microsoft.com/office/drawing/2014/main" id="{80927674-A8A7-B00B-F043-759FF382E216}"/>
              </a:ext>
            </a:extLst>
          </p:cNvPr>
          <p:cNvSpPr/>
          <p:nvPr/>
        </p:nvSpPr>
        <p:spPr>
          <a:xfrm>
            <a:off x="0" y="173563"/>
            <a:ext cx="12192000" cy="755275"/>
          </a:xfrm>
          <a:prstGeom prst="rect">
            <a:avLst/>
          </a:prstGeom>
          <a:solidFill>
            <a:srgbClr val="A5C9EB"/>
          </a:solidFill>
          <a:ln>
            <a:noFill/>
          </a:ln>
        </p:spPr>
        <p:txBody>
          <a:bodyPr spcFirstLastPara="1" wrap="square" lIns="320000" tIns="162533" rIns="320000" bIns="162533" anchor="ctr" anchorCtr="0">
            <a:noAutofit/>
          </a:bodyPr>
          <a:lstStyle/>
          <a:p>
            <a:endParaRPr lang="en-US" sz="2400"/>
          </a:p>
        </p:txBody>
      </p:sp>
      <p:sp>
        <p:nvSpPr>
          <p:cNvPr id="7" name="Title 1">
            <a:extLst>
              <a:ext uri="{FF2B5EF4-FFF2-40B4-BE49-F238E27FC236}">
                <a16:creationId xmlns:a16="http://schemas.microsoft.com/office/drawing/2014/main" id="{A01C5A6B-2FC8-8814-CE5D-64E4D7BBE7C1}"/>
              </a:ext>
            </a:extLst>
          </p:cNvPr>
          <p:cNvSpPr txBox="1">
            <a:spLocks/>
          </p:cNvSpPr>
          <p:nvPr/>
        </p:nvSpPr>
        <p:spPr>
          <a:xfrm>
            <a:off x="359030" y="244302"/>
            <a:ext cx="6282402"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000">
                <a:solidFill>
                  <a:srgbClr val="464646"/>
                </a:solidFill>
                <a:latin typeface="Georgia" panose="02040502050405020303" pitchFamily="18" charset="0"/>
                <a:ea typeface="Georgia"/>
                <a:cs typeface="Arial" panose="020B0604020202020204" pitchFamily="34" charset="0"/>
                <a:sym typeface="Georgia"/>
              </a:rPr>
              <a:t>2.3 ASC Development Programme: Structures and Workforce (1 of 2)</a:t>
            </a:r>
            <a:endParaRPr lang="en-GB" sz="2000">
              <a:solidFill>
                <a:srgbClr val="464646"/>
              </a:solidFill>
              <a:latin typeface="Georgia" panose="02040502050405020303" pitchFamily="18" charset="0"/>
              <a:ea typeface="Georgia"/>
              <a:cs typeface="Arial" panose="020B0604020202020204" pitchFamily="34" charset="0"/>
            </a:endParaRPr>
          </a:p>
        </p:txBody>
      </p:sp>
      <p:grpSp>
        <p:nvGrpSpPr>
          <p:cNvPr id="8" name="Group 7">
            <a:extLst>
              <a:ext uri="{FF2B5EF4-FFF2-40B4-BE49-F238E27FC236}">
                <a16:creationId xmlns:a16="http://schemas.microsoft.com/office/drawing/2014/main" id="{53A1D12C-3913-0E23-ED73-0BEDA0266561}"/>
              </a:ext>
            </a:extLst>
          </p:cNvPr>
          <p:cNvGrpSpPr/>
          <p:nvPr/>
        </p:nvGrpSpPr>
        <p:grpSpPr>
          <a:xfrm>
            <a:off x="10293600" y="5047"/>
            <a:ext cx="1378226" cy="1047896"/>
            <a:chOff x="10293600" y="5047"/>
            <a:chExt cx="1378226" cy="1047896"/>
          </a:xfrm>
        </p:grpSpPr>
        <p:sp>
          <p:nvSpPr>
            <p:cNvPr id="9" name="Parallelogram 8">
              <a:extLst>
                <a:ext uri="{FF2B5EF4-FFF2-40B4-BE49-F238E27FC236}">
                  <a16:creationId xmlns:a16="http://schemas.microsoft.com/office/drawing/2014/main" id="{0E9F47C6-81F1-B8B4-24C5-D90CFB992CDD}"/>
                </a:ext>
              </a:extLst>
            </p:cNvPr>
            <p:cNvSpPr/>
            <p:nvPr/>
          </p:nvSpPr>
          <p:spPr>
            <a:xfrm flipH="1">
              <a:off x="10293600" y="5047"/>
              <a:ext cx="1378226" cy="1047896"/>
            </a:xfrm>
            <a:prstGeom prst="parallelogram">
              <a:avLst/>
            </a:prstGeom>
            <a:solidFill>
              <a:srgbClr val="A5C9EB"/>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0" name="Graphic 9" descr="Good Inventory with solid fill">
              <a:extLst>
                <a:ext uri="{FF2B5EF4-FFF2-40B4-BE49-F238E27FC236}">
                  <a16:creationId xmlns:a16="http://schemas.microsoft.com/office/drawing/2014/main" id="{9FBD6756-7991-159E-6288-70DD796140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99245" y="261569"/>
              <a:ext cx="566936" cy="566936"/>
            </a:xfrm>
            <a:prstGeom prst="rect">
              <a:avLst/>
            </a:prstGeom>
          </p:spPr>
        </p:pic>
      </p:grpSp>
      <p:sp>
        <p:nvSpPr>
          <p:cNvPr id="12" name="Slide Number Placeholder 11">
            <a:extLst>
              <a:ext uri="{FF2B5EF4-FFF2-40B4-BE49-F238E27FC236}">
                <a16:creationId xmlns:a16="http://schemas.microsoft.com/office/drawing/2014/main" id="{C093F229-7F78-1F73-D266-8C262D9F47E3}"/>
              </a:ext>
            </a:extLst>
          </p:cNvPr>
          <p:cNvSpPr>
            <a:spLocks noGrp="1"/>
          </p:cNvSpPr>
          <p:nvPr>
            <p:ph type="sldNum" sz="quarter" idx="12"/>
          </p:nvPr>
        </p:nvSpPr>
        <p:spPr/>
        <p:txBody>
          <a:bodyPr/>
          <a:lstStyle/>
          <a:p>
            <a:fld id="{421E6436-FC94-440E-A289-1F38400188C8}" type="slidenum">
              <a:rPr lang="en-GB" smtClean="0"/>
              <a:t>56</a:t>
            </a:fld>
            <a:endParaRPr lang="en-GB"/>
          </a:p>
        </p:txBody>
      </p:sp>
      <p:sp>
        <p:nvSpPr>
          <p:cNvPr id="13" name="TextBox 12">
            <a:extLst>
              <a:ext uri="{FF2B5EF4-FFF2-40B4-BE49-F238E27FC236}">
                <a16:creationId xmlns:a16="http://schemas.microsoft.com/office/drawing/2014/main" id="{A3E9D06E-2721-3A86-AE2C-50664348462F}"/>
              </a:ext>
            </a:extLst>
          </p:cNvPr>
          <p:cNvSpPr txBox="1"/>
          <p:nvPr/>
        </p:nvSpPr>
        <p:spPr>
          <a:xfrm>
            <a:off x="7284720" y="283427"/>
            <a:ext cx="3211703" cy="523220"/>
          </a:xfrm>
          <a:prstGeom prst="rect">
            <a:avLst/>
          </a:prstGeom>
          <a:noFill/>
        </p:spPr>
        <p:txBody>
          <a:bodyPr wrap="square" rtlCol="0">
            <a:spAutoFit/>
          </a:bodyPr>
          <a:lstStyle/>
          <a:p>
            <a:pPr lvl="0">
              <a:defRPr/>
            </a:pPr>
            <a:r>
              <a:rPr lang="en-GB" sz="1400">
                <a:solidFill>
                  <a:srgbClr val="464646"/>
                </a:solidFill>
                <a:latin typeface="Georgia" panose="02040502050405020303" pitchFamily="18" charset="0"/>
                <a:cs typeface="Arial" panose="020B0604020202020204" pitchFamily="34" charset="0"/>
              </a:rPr>
              <a:t>SRO: Director Service Development</a:t>
            </a:r>
          </a:p>
          <a:p>
            <a:pPr lvl="0">
              <a:defRPr/>
            </a:pPr>
            <a:endParaRPr lang="en-GB" sz="1400">
              <a:solidFill>
                <a:srgbClr val="464646"/>
              </a:solidFill>
              <a:latin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4041374876"/>
      </p:ext>
    </p:extLst>
  </p:cSld>
  <p:clrMapOvr>
    <a:masterClrMapping/>
  </p:clrMapOvr>
  <p:transition advClick="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4E49A-E2E9-53FD-00DC-8FAACCC71B81}"/>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0438FBF-6ECC-04A5-2624-4838EB6EF7FD}"/>
              </a:ext>
            </a:extLst>
          </p:cNvPr>
          <p:cNvGraphicFramePr>
            <a:graphicFrameLocks noGrp="1"/>
          </p:cNvGraphicFramePr>
          <p:nvPr>
            <p:extLst>
              <p:ext uri="{D42A27DB-BD31-4B8C-83A1-F6EECF244321}">
                <p14:modId xmlns:p14="http://schemas.microsoft.com/office/powerpoint/2010/main" val="3059949686"/>
              </p:ext>
            </p:extLst>
          </p:nvPr>
        </p:nvGraphicFramePr>
        <p:xfrm>
          <a:off x="278403" y="1052943"/>
          <a:ext cx="11635194" cy="5691330"/>
        </p:xfrm>
        <a:graphic>
          <a:graphicData uri="http://schemas.openxmlformats.org/drawingml/2006/table">
            <a:tbl>
              <a:tblPr firstRow="1" bandRow="1">
                <a:tableStyleId>{912C8C85-51F0-491E-9774-3900AFEF0FD7}</a:tableStyleId>
              </a:tblPr>
              <a:tblGrid>
                <a:gridCol w="3459408">
                  <a:extLst>
                    <a:ext uri="{9D8B030D-6E8A-4147-A177-3AD203B41FA5}">
                      <a16:colId xmlns:a16="http://schemas.microsoft.com/office/drawing/2014/main" val="4136463093"/>
                    </a:ext>
                  </a:extLst>
                </a:gridCol>
                <a:gridCol w="8175786">
                  <a:extLst>
                    <a:ext uri="{9D8B030D-6E8A-4147-A177-3AD203B41FA5}">
                      <a16:colId xmlns:a16="http://schemas.microsoft.com/office/drawing/2014/main" val="530489406"/>
                    </a:ext>
                  </a:extLst>
                </a:gridCol>
              </a:tblGrid>
              <a:tr h="342074">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Delivery resources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u="none" strike="noStrike" noProof="0">
                          <a:solidFill>
                            <a:srgbClr val="464646"/>
                          </a:solidFill>
                          <a:effectLst/>
                          <a:latin typeface="Arial" panose="020B0604020202020204" pitchFamily="34" charset="0"/>
                          <a:cs typeface="Arial" panose="020B0604020202020204" pitchFamily="34" charset="0"/>
                        </a:rPr>
                        <a:t>Key risks and mitigations</a:t>
                      </a: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2606489161"/>
                  </a:ext>
                </a:extLst>
              </a:tr>
              <a:tr h="1010502">
                <a:tc>
                  <a:txBody>
                    <a:bodyPr/>
                    <a:lstStyle/>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Delivery Team: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chemeClr val="tx1"/>
                          </a:solidFill>
                          <a:effectLst/>
                          <a:latin typeface="Arial" panose="020B0604020202020204" pitchFamily="34" charset="0"/>
                          <a:cs typeface="Arial" panose="020B0604020202020204" pitchFamily="34" charset="0"/>
                        </a:rPr>
                        <a:t>Heads of Service:</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Support from other functions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chemeClr val="tx1"/>
                          </a:solidFill>
                          <a:effectLst/>
                          <a:latin typeface="Arial" panose="020B0604020202020204" pitchFamily="34" charset="0"/>
                          <a:cs typeface="Arial" panose="020B0604020202020204" pitchFamily="34" charset="0"/>
                        </a:rPr>
                        <a:t>£TBC</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chemeClr val="tx1"/>
                          </a:solidFill>
                          <a:effectLst/>
                          <a:latin typeface="Arial" panose="020B0604020202020204" pitchFamily="34" charset="0"/>
                          <a:ea typeface="+mn-ea"/>
                          <a:cs typeface="Arial" panose="020B0604020202020204" pitchFamily="34" charset="0"/>
                        </a:rPr>
                        <a:t>Capacity constraints (HR / SMEs / operations)→ </a:t>
                      </a: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Prioritise critical path, use T&amp;Fs, escalate early</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chemeClr val="tx1"/>
                          </a:solidFill>
                          <a:effectLst/>
                          <a:latin typeface="Arial"/>
                          <a:ea typeface="+mn-ea"/>
                          <a:cs typeface="Arial"/>
                        </a:rPr>
                        <a:t>Weak data (demand / workforce assumptions)→ </a:t>
                      </a:r>
                      <a:r>
                        <a:rPr lang="en-GB" sz="1200" b="0" u="none" strike="noStrike" kern="1200" noProof="0">
                          <a:solidFill>
                            <a:schemeClr val="tx1"/>
                          </a:solidFill>
                          <a:effectLst/>
                          <a:latin typeface="Arial"/>
                          <a:ea typeface="+mn-ea"/>
                          <a:cs typeface="Arial"/>
                        </a:rPr>
                        <a:t>Iterative modelling, validate with operational insight, align with Performance and Analytics programme</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chemeClr val="tx1"/>
                          </a:solidFill>
                          <a:effectLst/>
                          <a:latin typeface="Arial" panose="020B0604020202020204" pitchFamily="34" charset="0"/>
                          <a:ea typeface="+mn-ea"/>
                          <a:cs typeface="Arial" panose="020B0604020202020204" pitchFamily="34" charset="0"/>
                        </a:rPr>
                        <a:t>Cross-workstream misalignment→ </a:t>
                      </a: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Shared principles, governance alignment, integration checkpoints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chemeClr val="tx1"/>
                          </a:solidFill>
                          <a:effectLst/>
                          <a:latin typeface="Arial" panose="020B0604020202020204" pitchFamily="34" charset="0"/>
                          <a:ea typeface="+mn-ea"/>
                          <a:cs typeface="Arial" panose="020B0604020202020204" pitchFamily="34" charset="0"/>
                        </a:rPr>
                        <a:t>Affordability / financial envelope→ </a:t>
                      </a: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Scenario modelling, align with Finance, phased implementation</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chemeClr val="tx1"/>
                          </a:solidFill>
                          <a:effectLst/>
                          <a:latin typeface="Arial" panose="020B0604020202020204" pitchFamily="34" charset="0"/>
                          <a:ea typeface="+mn-ea"/>
                          <a:cs typeface="Arial" panose="020B0604020202020204" pitchFamily="34" charset="0"/>
                        </a:rPr>
                        <a:t>Stakeholder engagement / consensus risk→ </a:t>
                      </a: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Structured workshops, clear ownership, governance escalation</a:t>
                      </a: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42074">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Key stakeholders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200" b="1" i="0" u="none" strike="noStrike" kern="1200" noProof="0">
                          <a:solidFill>
                            <a:srgbClr val="464646"/>
                          </a:solidFill>
                          <a:effectLst/>
                          <a:latin typeface="Arial" panose="020B0604020202020204" pitchFamily="34" charset="0"/>
                          <a:ea typeface="+mn-ea"/>
                          <a:cs typeface="Arial" panose="020B0604020202020204" pitchFamily="34" charset="0"/>
                        </a:rPr>
                        <a:t>Key Dependencies/ Interdependencies </a:t>
                      </a: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extLst>
                  <a:ext uri="{0D108BD9-81ED-4DB2-BD59-A6C34878D82A}">
                    <a16:rowId xmlns:a16="http://schemas.microsoft.com/office/drawing/2014/main" val="863732852"/>
                  </a:ext>
                </a:extLst>
              </a:tr>
              <a:tr h="1309700">
                <a:tc>
                  <a:txBody>
                    <a:bodyPr/>
                    <a:lstStyle/>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HR Business Partners:</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Communications: OD &amp; Culture:</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Finance Business Partner:</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The Adults Social Care workforce</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People who draw on care and support</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VCFSE, Health Partners</a:t>
                      </a:r>
                    </a:p>
                    <a:p>
                      <a:pPr lvl="0" algn="l" rtl="0">
                        <a:lnSpc>
                          <a:spcPct val="100000"/>
                        </a:lnSpc>
                        <a:buNone/>
                      </a:pPr>
                      <a:r>
                        <a:rPr lang="en-GB" sz="1200" b="0" i="0">
                          <a:solidFill>
                            <a:schemeClr val="tx1"/>
                          </a:solidFill>
                          <a:effectLst/>
                          <a:latin typeface="Arial" panose="020B0604020202020204" pitchFamily="34" charset="0"/>
                          <a:cs typeface="Arial" panose="020B0604020202020204" pitchFamily="34" charset="0"/>
                        </a:rPr>
                        <a:t>Wider NCC colleagues: Estates, DLTs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Practice Improvement &amp; Workforce Development – defines practice standards, capability requirements and outcomes that the future structure must support.</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Performance &amp; Analytics – provides demand, workforce, activity and forecasting data to inform organisation design and capacity planning.</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Operational Services Redesign – alignment between future structures, pathways, accountabilities and neighbourhood working.</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Strategic Commissioning Programmes – ensures structures support market shaping, prevention and partnership working.</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HR, OD and Estates – critical enablers for workforce transition, organisational change and locality-based delivery.</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0" u="none" strike="noStrike" kern="1200" noProof="0">
                          <a:solidFill>
                            <a:schemeClr val="tx1"/>
                          </a:solidFill>
                          <a:effectLst/>
                          <a:latin typeface="Arial" panose="020B0604020202020204" pitchFamily="34" charset="0"/>
                          <a:ea typeface="+mn-ea"/>
                          <a:cs typeface="Arial" panose="020B0604020202020204" pitchFamily="34" charset="0"/>
                        </a:rPr>
                        <a:t>Finance &amp; Governance – affordability, implementation planning and benefits realisation.</a:t>
                      </a:r>
                      <a:endParaRPr lang="en-US" sz="1200" b="0" u="none" strike="noStrike" kern="1200" noProof="0">
                        <a:solidFill>
                          <a:schemeClr val="tx1"/>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39787">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Future phases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C9EB"/>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92100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chemeClr val="tx1"/>
                          </a:solidFill>
                          <a:effectLst/>
                          <a:latin typeface="Arial" panose="020B0604020202020204" pitchFamily="34" charset="0"/>
                          <a:cs typeface="Arial" panose="020B0604020202020204" pitchFamily="34" charset="0"/>
                        </a:rPr>
                        <a:t>Implementation Planning (2026–27) – develop transition plans, workforce change approach, estates requirements and implementation roadmap.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chemeClr val="tx1"/>
                          </a:solidFill>
                          <a:effectLst/>
                          <a:latin typeface="Arial" panose="020B0604020202020204" pitchFamily="34" charset="0"/>
                          <a:cs typeface="Arial" panose="020B0604020202020204" pitchFamily="34" charset="0"/>
                        </a:rPr>
                        <a:t>Implementation (2027) – deliver structural, workforce and locality model changes.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chemeClr val="tx1"/>
                          </a:solidFill>
                          <a:effectLst/>
                          <a:latin typeface="Arial" panose="020B0604020202020204" pitchFamily="34" charset="0"/>
                          <a:cs typeface="Arial" panose="020B0604020202020204" pitchFamily="34" charset="0"/>
                        </a:rPr>
                        <a:t>Embedding &amp; Continuous Improvement (2027 onwards) – monitor benefits, refine the model and respond to future organisational change.</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6" name="Google Shape;470;p82">
            <a:extLst>
              <a:ext uri="{FF2B5EF4-FFF2-40B4-BE49-F238E27FC236}">
                <a16:creationId xmlns:a16="http://schemas.microsoft.com/office/drawing/2014/main" id="{504E3BEE-04B6-0010-3AA6-F30E788475CE}"/>
              </a:ext>
            </a:extLst>
          </p:cNvPr>
          <p:cNvSpPr/>
          <p:nvPr/>
        </p:nvSpPr>
        <p:spPr>
          <a:xfrm>
            <a:off x="0" y="173563"/>
            <a:ext cx="12192000" cy="755275"/>
          </a:xfrm>
          <a:prstGeom prst="rect">
            <a:avLst/>
          </a:prstGeom>
          <a:solidFill>
            <a:srgbClr val="A5C9EB"/>
          </a:solidFill>
          <a:ln>
            <a:noFill/>
          </a:ln>
        </p:spPr>
        <p:txBody>
          <a:bodyPr spcFirstLastPara="1" wrap="square" lIns="320000" tIns="162533" rIns="320000" bIns="162533" anchor="ctr" anchorCtr="0">
            <a:noAutofit/>
          </a:bodyPr>
          <a:lstStyle/>
          <a:p>
            <a:endParaRPr lang="en-US" sz="2400"/>
          </a:p>
        </p:txBody>
      </p:sp>
      <p:sp>
        <p:nvSpPr>
          <p:cNvPr id="7" name="Title 1">
            <a:extLst>
              <a:ext uri="{FF2B5EF4-FFF2-40B4-BE49-F238E27FC236}">
                <a16:creationId xmlns:a16="http://schemas.microsoft.com/office/drawing/2014/main" id="{1A99235D-7582-6279-BE34-8C40D52BCCCF}"/>
              </a:ext>
            </a:extLst>
          </p:cNvPr>
          <p:cNvSpPr txBox="1">
            <a:spLocks/>
          </p:cNvSpPr>
          <p:nvPr/>
        </p:nvSpPr>
        <p:spPr>
          <a:xfrm>
            <a:off x="359030" y="244302"/>
            <a:ext cx="6282402"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000">
                <a:solidFill>
                  <a:srgbClr val="464646"/>
                </a:solidFill>
                <a:latin typeface="Georgia" panose="02040502050405020303" pitchFamily="18" charset="0"/>
                <a:ea typeface="Georgia"/>
                <a:cs typeface="Arial" panose="020B0604020202020204" pitchFamily="34" charset="0"/>
                <a:sym typeface="Georgia"/>
              </a:rPr>
              <a:t>2.3 ASC Development Programme: Structures and Workforce (2 of 2)</a:t>
            </a:r>
            <a:endParaRPr lang="en-GB" sz="2000">
              <a:solidFill>
                <a:srgbClr val="464646"/>
              </a:solidFill>
              <a:latin typeface="Georgia" panose="02040502050405020303" pitchFamily="18" charset="0"/>
              <a:ea typeface="Georgia"/>
              <a:cs typeface="Arial" panose="020B0604020202020204" pitchFamily="34" charset="0"/>
            </a:endParaRPr>
          </a:p>
        </p:txBody>
      </p:sp>
      <p:grpSp>
        <p:nvGrpSpPr>
          <p:cNvPr id="8" name="Group 7">
            <a:extLst>
              <a:ext uri="{FF2B5EF4-FFF2-40B4-BE49-F238E27FC236}">
                <a16:creationId xmlns:a16="http://schemas.microsoft.com/office/drawing/2014/main" id="{6DB71F8B-DF1B-0DB9-DE8E-879A3F5A374B}"/>
              </a:ext>
            </a:extLst>
          </p:cNvPr>
          <p:cNvGrpSpPr/>
          <p:nvPr/>
        </p:nvGrpSpPr>
        <p:grpSpPr>
          <a:xfrm>
            <a:off x="10293600" y="5047"/>
            <a:ext cx="1378226" cy="1047896"/>
            <a:chOff x="10293600" y="5047"/>
            <a:chExt cx="1378226" cy="1047896"/>
          </a:xfrm>
        </p:grpSpPr>
        <p:sp>
          <p:nvSpPr>
            <p:cNvPr id="9" name="Parallelogram 8">
              <a:extLst>
                <a:ext uri="{FF2B5EF4-FFF2-40B4-BE49-F238E27FC236}">
                  <a16:creationId xmlns:a16="http://schemas.microsoft.com/office/drawing/2014/main" id="{1F328194-C13E-0686-CDFD-D0F38893F46E}"/>
                </a:ext>
              </a:extLst>
            </p:cNvPr>
            <p:cNvSpPr/>
            <p:nvPr/>
          </p:nvSpPr>
          <p:spPr>
            <a:xfrm flipH="1">
              <a:off x="10293600" y="5047"/>
              <a:ext cx="1378226" cy="1047896"/>
            </a:xfrm>
            <a:prstGeom prst="parallelogram">
              <a:avLst/>
            </a:prstGeom>
            <a:solidFill>
              <a:srgbClr val="A5C9EB"/>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0" name="Graphic 9" descr="Good Inventory with solid fill">
              <a:extLst>
                <a:ext uri="{FF2B5EF4-FFF2-40B4-BE49-F238E27FC236}">
                  <a16:creationId xmlns:a16="http://schemas.microsoft.com/office/drawing/2014/main" id="{94A3F24C-A2A1-DE34-C54A-E977FD6910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99245" y="261569"/>
              <a:ext cx="566936" cy="566936"/>
            </a:xfrm>
            <a:prstGeom prst="rect">
              <a:avLst/>
            </a:prstGeom>
          </p:spPr>
        </p:pic>
      </p:grpSp>
      <p:sp>
        <p:nvSpPr>
          <p:cNvPr id="11" name="TextBox 10">
            <a:extLst>
              <a:ext uri="{FF2B5EF4-FFF2-40B4-BE49-F238E27FC236}">
                <a16:creationId xmlns:a16="http://schemas.microsoft.com/office/drawing/2014/main" id="{85C187FA-92F3-DAC0-7618-003939D80E5B}"/>
              </a:ext>
            </a:extLst>
          </p:cNvPr>
          <p:cNvSpPr txBox="1"/>
          <p:nvPr/>
        </p:nvSpPr>
        <p:spPr>
          <a:xfrm>
            <a:off x="7284720" y="283427"/>
            <a:ext cx="3211703" cy="523220"/>
          </a:xfrm>
          <a:prstGeom prst="rect">
            <a:avLst/>
          </a:prstGeom>
          <a:noFill/>
        </p:spPr>
        <p:txBody>
          <a:bodyPr wrap="square" rtlCol="0">
            <a:spAutoFit/>
          </a:bodyPr>
          <a:lstStyle/>
          <a:p>
            <a:pPr lvl="0">
              <a:defRPr/>
            </a:pPr>
            <a:r>
              <a:rPr lang="en-GB" sz="1400">
                <a:solidFill>
                  <a:srgbClr val="464646"/>
                </a:solidFill>
                <a:latin typeface="Georgia" panose="02040502050405020303" pitchFamily="18" charset="0"/>
                <a:cs typeface="Arial" panose="020B0604020202020204" pitchFamily="34" charset="0"/>
              </a:rPr>
              <a:t>SRO: Director Service Development</a:t>
            </a:r>
          </a:p>
          <a:p>
            <a:pPr lvl="0">
              <a:defRPr/>
            </a:pPr>
            <a:endParaRPr lang="en-GB" sz="1400">
              <a:solidFill>
                <a:srgbClr val="464646"/>
              </a:solidFill>
              <a:latin typeface="Georgia" panose="02040502050405020303" pitchFamily="18" charset="0"/>
              <a:cs typeface="Arial" panose="020B0604020202020204" pitchFamily="34" charset="0"/>
            </a:endParaRPr>
          </a:p>
        </p:txBody>
      </p:sp>
      <p:sp>
        <p:nvSpPr>
          <p:cNvPr id="12" name="Slide Number Placeholder 11">
            <a:extLst>
              <a:ext uri="{FF2B5EF4-FFF2-40B4-BE49-F238E27FC236}">
                <a16:creationId xmlns:a16="http://schemas.microsoft.com/office/drawing/2014/main" id="{DFFCDC51-85A6-875B-131E-CD2ABD399495}"/>
              </a:ext>
            </a:extLst>
          </p:cNvPr>
          <p:cNvSpPr>
            <a:spLocks noGrp="1"/>
          </p:cNvSpPr>
          <p:nvPr>
            <p:ph type="sldNum" sz="quarter" idx="12"/>
          </p:nvPr>
        </p:nvSpPr>
        <p:spPr/>
        <p:txBody>
          <a:bodyPr/>
          <a:lstStyle/>
          <a:p>
            <a:fld id="{421E6436-FC94-440E-A289-1F38400188C8}" type="slidenum">
              <a:rPr lang="en-GB" smtClean="0"/>
              <a:t>57</a:t>
            </a:fld>
            <a:endParaRPr lang="en-GB"/>
          </a:p>
        </p:txBody>
      </p:sp>
    </p:spTree>
    <p:extLst>
      <p:ext uri="{BB962C8B-B14F-4D97-AF65-F5344CB8AC3E}">
        <p14:creationId xmlns:p14="http://schemas.microsoft.com/office/powerpoint/2010/main" val="513231385"/>
      </p:ext>
    </p:extLst>
  </p:cSld>
  <p:clrMapOvr>
    <a:masterClrMapping/>
  </p:clrMapOvr>
  <p:transition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B4648-3C21-3696-D793-1A4B7B8C760A}"/>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AC8075FD-8AC3-8D34-53FA-18F1C79AAD99}"/>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graphicFrame>
        <p:nvGraphicFramePr>
          <p:cNvPr id="5" name="Table 4">
            <a:extLst>
              <a:ext uri="{FF2B5EF4-FFF2-40B4-BE49-F238E27FC236}">
                <a16:creationId xmlns:a16="http://schemas.microsoft.com/office/drawing/2014/main" id="{3F255044-AA40-A40B-910D-98725B674148}"/>
              </a:ext>
            </a:extLst>
          </p:cNvPr>
          <p:cNvGraphicFramePr>
            <a:graphicFrameLocks noGrp="1"/>
          </p:cNvGraphicFramePr>
          <p:nvPr>
            <p:extLst>
              <p:ext uri="{D42A27DB-BD31-4B8C-83A1-F6EECF244321}">
                <p14:modId xmlns:p14="http://schemas.microsoft.com/office/powerpoint/2010/main" val="3353465262"/>
              </p:ext>
            </p:extLst>
          </p:nvPr>
        </p:nvGraphicFramePr>
        <p:xfrm>
          <a:off x="463355" y="1460633"/>
          <a:ext cx="11208471" cy="4485640"/>
        </p:xfrm>
        <a:graphic>
          <a:graphicData uri="http://schemas.openxmlformats.org/drawingml/2006/table">
            <a:tbl>
              <a:tblPr firstRow="1" bandRow="1">
                <a:tableStyleId>{5C22544A-7EE6-4342-B048-85BDC9FD1C3A}</a:tableStyleId>
              </a:tblPr>
              <a:tblGrid>
                <a:gridCol w="2300140">
                  <a:extLst>
                    <a:ext uri="{9D8B030D-6E8A-4147-A177-3AD203B41FA5}">
                      <a16:colId xmlns:a16="http://schemas.microsoft.com/office/drawing/2014/main" val="4135985328"/>
                    </a:ext>
                  </a:extLst>
                </a:gridCol>
                <a:gridCol w="5674936">
                  <a:extLst>
                    <a:ext uri="{9D8B030D-6E8A-4147-A177-3AD203B41FA5}">
                      <a16:colId xmlns:a16="http://schemas.microsoft.com/office/drawing/2014/main" val="936317501"/>
                    </a:ext>
                  </a:extLst>
                </a:gridCol>
                <a:gridCol w="1553624">
                  <a:extLst>
                    <a:ext uri="{9D8B030D-6E8A-4147-A177-3AD203B41FA5}">
                      <a16:colId xmlns:a16="http://schemas.microsoft.com/office/drawing/2014/main" val="2548867031"/>
                    </a:ext>
                  </a:extLst>
                </a:gridCol>
                <a:gridCol w="1679771">
                  <a:extLst>
                    <a:ext uri="{9D8B030D-6E8A-4147-A177-3AD203B41FA5}">
                      <a16:colId xmlns:a16="http://schemas.microsoft.com/office/drawing/2014/main" val="2324503070"/>
                    </a:ext>
                  </a:extLst>
                </a:gridCol>
              </a:tblGrid>
              <a:tr h="370840">
                <a:tc>
                  <a:txBody>
                    <a:bodyPr/>
                    <a:lstStyle/>
                    <a:p>
                      <a:r>
                        <a:rPr lang="en-GB" sz="1200">
                          <a:solidFill>
                            <a:srgbClr val="464646"/>
                          </a:solidFill>
                          <a:latin typeface="Arial" panose="020B0604020202020204" pitchFamily="34" charset="0"/>
                          <a:cs typeface="Arial" panose="020B0604020202020204" pitchFamily="34" charset="0"/>
                        </a:rPr>
                        <a:t>Programme</a:t>
                      </a:r>
                    </a:p>
                  </a:txBody>
                  <a:tcPr>
                    <a:solidFill>
                      <a:srgbClr val="FFFFCC"/>
                    </a:solidFill>
                  </a:tcPr>
                </a:tc>
                <a:tc>
                  <a:txBody>
                    <a:bodyPr/>
                    <a:lstStyle/>
                    <a:p>
                      <a:r>
                        <a:rPr lang="en-GB" sz="1200">
                          <a:solidFill>
                            <a:srgbClr val="464646"/>
                          </a:solidFill>
                          <a:latin typeface="Arial" panose="020B0604020202020204" pitchFamily="34" charset="0"/>
                          <a:cs typeface="Arial" panose="020B0604020202020204" pitchFamily="34" charset="0"/>
                        </a:rPr>
                        <a:t>Purpose</a:t>
                      </a:r>
                    </a:p>
                  </a:txBody>
                  <a:tcPr>
                    <a:solidFill>
                      <a:srgbClr val="FFFFCC"/>
                    </a:solidFill>
                  </a:tcPr>
                </a:tc>
                <a:tc>
                  <a:txBody>
                    <a:bodyPr/>
                    <a:lstStyle/>
                    <a:p>
                      <a:r>
                        <a:rPr lang="en-GB" sz="1200">
                          <a:solidFill>
                            <a:srgbClr val="464646"/>
                          </a:solidFill>
                          <a:latin typeface="Arial" panose="020B0604020202020204" pitchFamily="34" charset="0"/>
                          <a:cs typeface="Arial" panose="020B0604020202020204" pitchFamily="34" charset="0"/>
                        </a:rPr>
                        <a:t>SRO</a:t>
                      </a:r>
                    </a:p>
                  </a:txBody>
                  <a:tcPr>
                    <a:solidFill>
                      <a:srgbClr val="FFFFCC"/>
                    </a:solidFill>
                  </a:tcPr>
                </a:tc>
                <a:tc>
                  <a:txBody>
                    <a:bodyPr/>
                    <a:lstStyle/>
                    <a:p>
                      <a:r>
                        <a:rPr lang="en-GB" sz="1200">
                          <a:solidFill>
                            <a:srgbClr val="464646"/>
                          </a:solidFill>
                          <a:latin typeface="Arial" panose="020B0604020202020204" pitchFamily="34" charset="0"/>
                          <a:cs typeface="Arial" panose="020B0604020202020204" pitchFamily="34" charset="0"/>
                        </a:rPr>
                        <a:t>Delivery Lead</a:t>
                      </a:r>
                    </a:p>
                  </a:txBody>
                  <a:tcPr>
                    <a:solidFill>
                      <a:srgbClr val="FFFFCC"/>
                    </a:solidFill>
                  </a:tcPr>
                </a:tc>
                <a:extLst>
                  <a:ext uri="{0D108BD9-81ED-4DB2-BD59-A6C34878D82A}">
                    <a16:rowId xmlns:a16="http://schemas.microsoft.com/office/drawing/2014/main" val="1255675450"/>
                  </a:ext>
                </a:extLst>
              </a:tr>
              <a:tr h="370840">
                <a:tc>
                  <a:txBody>
                    <a:bodyPr/>
                    <a:lstStyle/>
                    <a:p>
                      <a:pPr algn="l">
                        <a:buClr>
                          <a:srgbClr val="4472C4"/>
                        </a:buClr>
                      </a:pPr>
                      <a:r>
                        <a:rPr lang="en-GB" sz="1200">
                          <a:solidFill>
                            <a:srgbClr val="464646"/>
                          </a:solidFill>
                          <a:latin typeface="Arial" panose="020B0604020202020204" pitchFamily="34" charset="0"/>
                          <a:cs typeface="Arial" panose="020B0604020202020204" pitchFamily="34" charset="0"/>
                        </a:rPr>
                        <a:t>3.1 Co-production with people</a:t>
                      </a:r>
                    </a:p>
                  </a:txBody>
                  <a:tcPr>
                    <a:solidFill>
                      <a:srgbClr val="FFFFCC">
                        <a:alpha val="7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Embed Co-production throughout Adult Social Care and Commissioning so that the lived experience and voices of people are driving all aspects of our work: decisions, quality, priorities and design</a:t>
                      </a:r>
                    </a:p>
                    <a:p>
                      <a:endParaRPr lang="en-GB" sz="1200">
                        <a:solidFill>
                          <a:srgbClr val="464646"/>
                        </a:solidFill>
                        <a:latin typeface="Arial" panose="020B0604020202020204" pitchFamily="34" charset="0"/>
                        <a:cs typeface="Arial" panose="020B0604020202020204" pitchFamily="34" charset="0"/>
                      </a:endParaRPr>
                    </a:p>
                  </a:txBody>
                  <a:tcPr>
                    <a:solidFill>
                      <a:srgbClr val="FFFFCC">
                        <a:alpha val="70000"/>
                      </a:srgbClr>
                    </a:solidFill>
                  </a:tcPr>
                </a:tc>
                <a:tc>
                  <a:txBody>
                    <a:bodyPr/>
                    <a:lstStyle/>
                    <a:p>
                      <a:r>
                        <a:rPr lang="en-GB" sz="1200">
                          <a:solidFill>
                            <a:srgbClr val="464646"/>
                          </a:solidFill>
                          <a:latin typeface="Arial" panose="020B0604020202020204" pitchFamily="34" charset="0"/>
                          <a:cs typeface="Arial" panose="020B0604020202020204" pitchFamily="34" charset="0"/>
                        </a:rPr>
                        <a:t>Director Co-production</a:t>
                      </a:r>
                    </a:p>
                  </a:txBody>
                  <a:tcPr>
                    <a:solidFill>
                      <a:srgbClr val="FFFFCC">
                        <a:alpha val="70000"/>
                      </a:srgbClr>
                    </a:solidFill>
                  </a:tcPr>
                </a:tc>
                <a:tc>
                  <a:txBody>
                    <a:bodyPr/>
                    <a:lstStyle/>
                    <a:p>
                      <a:pPr lvl="0">
                        <a:buNone/>
                      </a:pPr>
                      <a:endParaRPr lang="en-US"/>
                    </a:p>
                  </a:txBody>
                  <a:tcPr>
                    <a:solidFill>
                      <a:srgbClr val="FFFFCC">
                        <a:alpha val="70000"/>
                      </a:srgbClr>
                    </a:solidFill>
                  </a:tcPr>
                </a:tc>
                <a:extLst>
                  <a:ext uri="{0D108BD9-81ED-4DB2-BD59-A6C34878D82A}">
                    <a16:rowId xmlns:a16="http://schemas.microsoft.com/office/drawing/2014/main" val="2904576528"/>
                  </a:ext>
                </a:extLst>
              </a:tr>
              <a:tr h="370840">
                <a:tc>
                  <a:txBody>
                    <a:bodyPr/>
                    <a:lstStyle/>
                    <a:p>
                      <a:r>
                        <a:rPr lang="en-GB" sz="1200">
                          <a:solidFill>
                            <a:srgbClr val="464646"/>
                          </a:solidFill>
                          <a:latin typeface="Arial" panose="020B0604020202020204" pitchFamily="34" charset="0"/>
                          <a:cs typeface="Arial" panose="020B0604020202020204" pitchFamily="34" charset="0"/>
                        </a:rPr>
                        <a:t>3.2 Equality Diversity and Inclusion </a:t>
                      </a:r>
                    </a:p>
                  </a:txBody>
                  <a:tcPr>
                    <a:solidFill>
                      <a:srgbClr val="FFFFCC">
                        <a:alpha val="40000"/>
                      </a:srgb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200" b="0" i="0" u="none" strike="noStrike" noProof="0">
                          <a:solidFill>
                            <a:srgbClr val="464646"/>
                          </a:solidFill>
                          <a:effectLst/>
                          <a:latin typeface="Arial"/>
                          <a:cs typeface="Arial"/>
                        </a:rPr>
                        <a:t>To deliver and embed an approach to EDI that ensure decisions consistently m</a:t>
                      </a:r>
                      <a:r>
                        <a:rPr lang="en-US" sz="1200" b="0" i="0" u="none" strike="noStrike" kern="1200" noProof="0">
                          <a:solidFill>
                            <a:srgbClr val="464646"/>
                          </a:solidFill>
                          <a:effectLst/>
                          <a:latin typeface="Arial"/>
                          <a:ea typeface="+mn-ea"/>
                          <a:cs typeface="Arial"/>
                        </a:rPr>
                        <a:t>ake </a:t>
                      </a:r>
                      <a:r>
                        <a:rPr lang="en-GB" sz="1200" b="0" i="0" u="none" strike="noStrike" kern="1200">
                          <a:solidFill>
                            <a:srgbClr val="464646"/>
                          </a:solidFill>
                          <a:effectLst/>
                          <a:latin typeface="Arial"/>
                          <a:ea typeface="+mn-ea"/>
                          <a:cs typeface="Arial"/>
                        </a:rPr>
                        <a:t>adult social care fairer, more personalised, and more effective for everyone—by tackling inequality and embedding inclusion in everyday practice.</a:t>
                      </a:r>
                      <a:endParaRPr lang="en-US" sz="1200" b="0" i="0" u="none" strike="noStrike" kern="1200" noProof="0">
                        <a:solidFill>
                          <a:srgbClr val="464646"/>
                        </a:solidFill>
                        <a:effectLst/>
                        <a:latin typeface="Arial"/>
                        <a:ea typeface="+mn-ea"/>
                        <a:cs typeface="Arial"/>
                      </a:endParaRPr>
                    </a:p>
                    <a:p>
                      <a:endParaRPr lang="en-GB" sz="1200">
                        <a:solidFill>
                          <a:srgbClr val="464646"/>
                        </a:solidFill>
                        <a:latin typeface="Arial" panose="020B0604020202020204" pitchFamily="34" charset="0"/>
                        <a:cs typeface="Arial" panose="020B0604020202020204" pitchFamily="34" charset="0"/>
                      </a:endParaRPr>
                    </a:p>
                  </a:txBody>
                  <a:tcPr>
                    <a:solidFill>
                      <a:srgbClr val="FFFFCC">
                        <a:alpha val="40000"/>
                      </a:srgbClr>
                    </a:solidFill>
                  </a:tcPr>
                </a:tc>
                <a:tc>
                  <a:txBody>
                    <a:bodyPr/>
                    <a:lstStyle/>
                    <a:p>
                      <a:r>
                        <a:rPr lang="en-GB" sz="1200">
                          <a:solidFill>
                            <a:srgbClr val="464646"/>
                          </a:solidFill>
                          <a:latin typeface="Arial" panose="020B0604020202020204" pitchFamily="34" charset="0"/>
                          <a:cs typeface="Arial" panose="020B0604020202020204" pitchFamily="34" charset="0"/>
                        </a:rPr>
                        <a:t>Corporate Director ASC&amp;H</a:t>
                      </a:r>
                    </a:p>
                  </a:txBody>
                  <a:tcPr>
                    <a:solidFill>
                      <a:srgbClr val="FFFFCC">
                        <a:alpha val="40000"/>
                      </a:srgbClr>
                    </a:solidFill>
                  </a:tcPr>
                </a:tc>
                <a:tc>
                  <a:txBody>
                    <a:bodyPr/>
                    <a:lstStyle/>
                    <a:p>
                      <a:pPr lvl="0">
                        <a:buNone/>
                      </a:pPr>
                      <a:endParaRPr lang="en-GB" sz="1200" kern="1200">
                        <a:solidFill>
                          <a:srgbClr val="464646"/>
                        </a:solidFill>
                        <a:latin typeface="Arial"/>
                        <a:ea typeface="+mn-ea"/>
                        <a:cs typeface="Arial"/>
                      </a:endParaRPr>
                    </a:p>
                  </a:txBody>
                  <a:tcPr>
                    <a:solidFill>
                      <a:srgbClr val="FFFFCC">
                        <a:alpha val="40000"/>
                      </a:srgbClr>
                    </a:solidFill>
                  </a:tcPr>
                </a:tc>
                <a:extLst>
                  <a:ext uri="{0D108BD9-81ED-4DB2-BD59-A6C34878D82A}">
                    <a16:rowId xmlns:a16="http://schemas.microsoft.com/office/drawing/2014/main" val="320773209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464646"/>
                          </a:solidFill>
                          <a:latin typeface="Arial" panose="020B0604020202020204" pitchFamily="34" charset="0"/>
                          <a:cs typeface="Arial" panose="020B0604020202020204" pitchFamily="34" charset="0"/>
                        </a:rPr>
                        <a:t>3.3 Leadership, Governance &amp; Financial Stewardship</a:t>
                      </a:r>
                    </a:p>
                  </a:txBody>
                  <a:tcPr>
                    <a:solidFill>
                      <a:srgbClr val="FFFFCC">
                        <a:alpha val="7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To deliver, demonstrate and provide assurance on strengthened, stable leadership and governance in Adult Social Care; grip on finance and performance to meet required targets.</a:t>
                      </a:r>
                      <a:endParaRPr lang="en-GB" sz="1200" b="0" i="0" u="none" strike="noStrike" noProof="0">
                        <a:solidFill>
                          <a:srgbClr val="464646"/>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noProof="0">
                        <a:solidFill>
                          <a:srgbClr val="464646"/>
                        </a:solidFill>
                        <a:effectLst/>
                        <a:latin typeface="Arial" panose="020B0604020202020204" pitchFamily="34" charset="0"/>
                        <a:cs typeface="Arial" panose="020B0604020202020204" pitchFamily="34" charset="0"/>
                      </a:endParaRPr>
                    </a:p>
                  </a:txBody>
                  <a:tcPr>
                    <a:solidFill>
                      <a:srgbClr val="FFFFCC">
                        <a:alpha val="70000"/>
                      </a:srgbClr>
                    </a:solidFill>
                  </a:tcPr>
                </a:tc>
                <a:tc>
                  <a:txBody>
                    <a:bodyPr/>
                    <a:lstStyle/>
                    <a:p>
                      <a:r>
                        <a:rPr lang="en-GB" sz="1200">
                          <a:solidFill>
                            <a:srgbClr val="464646"/>
                          </a:solidFill>
                          <a:latin typeface="Arial" panose="020B0604020202020204" pitchFamily="34" charset="0"/>
                          <a:cs typeface="Arial" panose="020B0604020202020204" pitchFamily="34" charset="0"/>
                        </a:rPr>
                        <a:t>Corporate Director ASC&amp;H</a:t>
                      </a:r>
                    </a:p>
                    <a:p>
                      <a:endParaRPr lang="en-GB" sz="1200">
                        <a:solidFill>
                          <a:srgbClr val="464646"/>
                        </a:solidFill>
                        <a:latin typeface="Arial" panose="020B0604020202020204" pitchFamily="34" charset="0"/>
                        <a:cs typeface="Arial" panose="020B0604020202020204" pitchFamily="34" charset="0"/>
                      </a:endParaRPr>
                    </a:p>
                  </a:txBody>
                  <a:tcPr>
                    <a:solidFill>
                      <a:srgbClr val="FFFFCC">
                        <a:alpha val="70000"/>
                      </a:srgbClr>
                    </a:solidFill>
                  </a:tcPr>
                </a:tc>
                <a:tc>
                  <a:txBody>
                    <a:bodyPr/>
                    <a:lstStyle/>
                    <a:p>
                      <a:endParaRPr lang="en-GB" sz="1200">
                        <a:solidFill>
                          <a:srgbClr val="464646"/>
                        </a:solidFill>
                        <a:latin typeface="Arial" panose="020B0604020202020204" pitchFamily="34" charset="0"/>
                        <a:cs typeface="Arial" panose="020B0604020202020204" pitchFamily="34" charset="0"/>
                      </a:endParaRPr>
                    </a:p>
                  </a:txBody>
                  <a:tcPr>
                    <a:solidFill>
                      <a:srgbClr val="FFFFCC">
                        <a:alpha val="70000"/>
                      </a:srgbClr>
                    </a:solidFill>
                  </a:tcPr>
                </a:tc>
                <a:extLst>
                  <a:ext uri="{0D108BD9-81ED-4DB2-BD59-A6C34878D82A}">
                    <a16:rowId xmlns:a16="http://schemas.microsoft.com/office/drawing/2014/main" val="3745510862"/>
                  </a:ext>
                </a:extLst>
              </a:tr>
              <a:tr h="370840">
                <a:tc>
                  <a:txBody>
                    <a:bodyPr/>
                    <a:lstStyle/>
                    <a:p>
                      <a:r>
                        <a:rPr lang="en-GB" sz="1200" b="0">
                          <a:solidFill>
                            <a:srgbClr val="464646"/>
                          </a:solidFill>
                          <a:latin typeface="Arial" panose="020B0604020202020204" pitchFamily="34" charset="0"/>
                          <a:cs typeface="Arial" panose="020B0604020202020204" pitchFamily="34" charset="0"/>
                        </a:rPr>
                        <a:t>3.4 Data, performance and analytics</a:t>
                      </a:r>
                    </a:p>
                  </a:txBody>
                  <a:tcPr>
                    <a:solidFill>
                      <a:srgbClr val="FFFFCC">
                        <a:alpha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noProof="0">
                          <a:solidFill>
                            <a:schemeClr val="tx1">
                              <a:lumMod val="76000"/>
                              <a:lumOff val="24000"/>
                            </a:schemeClr>
                          </a:solidFill>
                          <a:effectLst/>
                          <a:latin typeface="Arial"/>
                          <a:cs typeface="Arial"/>
                        </a:rPr>
                        <a:t>To provide Adult Social Care with a clear, trusted and shared understanding of demand, performance and outcomes - through strong corporate data, analytics and insight - so that leaders, managers and practitioners can make better decisions, strengthen accountability and improve outcomes for people.</a:t>
                      </a:r>
                    </a:p>
                  </a:txBody>
                  <a:tcPr>
                    <a:solidFill>
                      <a:srgbClr val="FFFFCC">
                        <a:alpha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464646"/>
                          </a:solidFill>
                          <a:latin typeface="Arial" panose="020B0604020202020204" pitchFamily="34" charset="0"/>
                          <a:cs typeface="Arial" panose="020B0604020202020204" pitchFamily="34" charset="0"/>
                        </a:rPr>
                        <a:t>Director Service Development</a:t>
                      </a:r>
                    </a:p>
                    <a:p>
                      <a:endParaRPr lang="en-GB" sz="1200">
                        <a:solidFill>
                          <a:srgbClr val="464646"/>
                        </a:solidFill>
                        <a:latin typeface="Arial" panose="020B0604020202020204" pitchFamily="34" charset="0"/>
                        <a:cs typeface="Arial" panose="020B0604020202020204" pitchFamily="34" charset="0"/>
                      </a:endParaRPr>
                    </a:p>
                  </a:txBody>
                  <a:tcPr>
                    <a:solidFill>
                      <a:srgbClr val="FFFFCC">
                        <a:alpha val="40000"/>
                      </a:srgbClr>
                    </a:solidFill>
                  </a:tcPr>
                </a:tc>
                <a:tc>
                  <a:txBody>
                    <a:bodyPr/>
                    <a:lstStyle/>
                    <a:p>
                      <a:endParaRPr lang="en-GB" sz="1200">
                        <a:solidFill>
                          <a:srgbClr val="464646"/>
                        </a:solidFill>
                        <a:latin typeface="Arial" panose="020B0604020202020204" pitchFamily="34" charset="0"/>
                        <a:cs typeface="Arial" panose="020B0604020202020204" pitchFamily="34" charset="0"/>
                      </a:endParaRPr>
                    </a:p>
                  </a:txBody>
                  <a:tcPr>
                    <a:solidFill>
                      <a:srgbClr val="FFFFCC">
                        <a:alpha val="40000"/>
                      </a:srgbClr>
                    </a:solidFill>
                  </a:tcPr>
                </a:tc>
                <a:extLst>
                  <a:ext uri="{0D108BD9-81ED-4DB2-BD59-A6C34878D82A}">
                    <a16:rowId xmlns:a16="http://schemas.microsoft.com/office/drawing/2014/main" val="517781283"/>
                  </a:ext>
                </a:extLst>
              </a:tr>
              <a:tr h="370840">
                <a:tc>
                  <a:txBody>
                    <a:bodyPr/>
                    <a:lstStyle/>
                    <a:p>
                      <a:r>
                        <a:rPr lang="en-GB" sz="1200">
                          <a:solidFill>
                            <a:srgbClr val="464646"/>
                          </a:solidFill>
                          <a:latin typeface="Arial" panose="020B0604020202020204" pitchFamily="34" charset="0"/>
                          <a:cs typeface="Arial" panose="020B0604020202020204" pitchFamily="34" charset="0"/>
                        </a:rPr>
                        <a:t>3.5 Digital</a:t>
                      </a:r>
                    </a:p>
                  </a:txBody>
                  <a:tcPr>
                    <a:solidFill>
                      <a:srgbClr val="FFFFCC">
                        <a:alpha val="7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To increase the uptake and inclusion of digital solutions to improve outcomes and deliver efficiency; improve experience for people, staff and partners; shift towards a digital mind set and approach in designing and delivering services.</a:t>
                      </a:r>
                    </a:p>
                    <a:p>
                      <a:endParaRPr lang="en-GB" sz="1200">
                        <a:solidFill>
                          <a:srgbClr val="464646"/>
                        </a:solidFill>
                        <a:latin typeface="Arial" panose="020B0604020202020204" pitchFamily="34" charset="0"/>
                        <a:cs typeface="Arial" panose="020B0604020202020204" pitchFamily="34" charset="0"/>
                      </a:endParaRPr>
                    </a:p>
                  </a:txBody>
                  <a:tcPr>
                    <a:solidFill>
                      <a:srgbClr val="FFFFCC">
                        <a:alpha val="70000"/>
                      </a:srgbClr>
                    </a:solidFill>
                  </a:tcPr>
                </a:tc>
                <a:tc>
                  <a:txBody>
                    <a:bodyPr/>
                    <a:lstStyle/>
                    <a:p>
                      <a:r>
                        <a:rPr lang="en-GB" sz="1200">
                          <a:solidFill>
                            <a:srgbClr val="464646"/>
                          </a:solidFill>
                          <a:latin typeface="Arial" panose="020B0604020202020204" pitchFamily="34" charset="0"/>
                          <a:cs typeface="Arial" panose="020B0604020202020204" pitchFamily="34" charset="0"/>
                        </a:rPr>
                        <a:t>Director Commissioning</a:t>
                      </a:r>
                    </a:p>
                  </a:txBody>
                  <a:tcPr>
                    <a:solidFill>
                      <a:srgbClr val="FFFFCC">
                        <a:alpha val="70000"/>
                      </a:srgbClr>
                    </a:solidFill>
                  </a:tcPr>
                </a:tc>
                <a:tc>
                  <a:txBody>
                    <a:bodyPr/>
                    <a:lstStyle/>
                    <a:p>
                      <a:endParaRPr lang="en-GB" sz="1200">
                        <a:solidFill>
                          <a:srgbClr val="464646"/>
                        </a:solidFill>
                        <a:latin typeface="Arial" panose="020B0604020202020204" pitchFamily="34" charset="0"/>
                        <a:cs typeface="Arial" panose="020B0604020202020204" pitchFamily="34" charset="0"/>
                      </a:endParaRPr>
                    </a:p>
                  </a:txBody>
                  <a:tcPr>
                    <a:solidFill>
                      <a:srgbClr val="FFFFCC">
                        <a:alpha val="70000"/>
                      </a:srgbClr>
                    </a:solidFill>
                  </a:tcPr>
                </a:tc>
                <a:extLst>
                  <a:ext uri="{0D108BD9-81ED-4DB2-BD59-A6C34878D82A}">
                    <a16:rowId xmlns:a16="http://schemas.microsoft.com/office/drawing/2014/main" val="798685813"/>
                  </a:ext>
                </a:extLst>
              </a:tr>
            </a:tbl>
          </a:graphicData>
        </a:graphic>
      </p:graphicFrame>
      <p:sp>
        <p:nvSpPr>
          <p:cNvPr id="2" name="Google Shape;470;p82">
            <a:extLst>
              <a:ext uri="{FF2B5EF4-FFF2-40B4-BE49-F238E27FC236}">
                <a16:creationId xmlns:a16="http://schemas.microsoft.com/office/drawing/2014/main" id="{7ED3695E-9261-00ED-4C68-9183DDD556CC}"/>
              </a:ext>
            </a:extLst>
          </p:cNvPr>
          <p:cNvSpPr/>
          <p:nvPr/>
        </p:nvSpPr>
        <p:spPr>
          <a:xfrm>
            <a:off x="0" y="231037"/>
            <a:ext cx="12192000" cy="628000"/>
          </a:xfrm>
          <a:prstGeom prst="rect">
            <a:avLst/>
          </a:prstGeom>
          <a:solidFill>
            <a:srgbClr val="FFFFCC"/>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9A1B69D8-B790-4311-BABB-F13402D8EE2E}"/>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Workstream 3 Overview: Critical Enablers for Success</a:t>
            </a:r>
            <a:endParaRPr lang="en-GB" sz="2500" b="1">
              <a:solidFill>
                <a:srgbClr val="464646"/>
              </a:solidFill>
              <a:latin typeface="Georgia" panose="02040502050405020303" pitchFamily="18" charset="0"/>
            </a:endParaRPr>
          </a:p>
        </p:txBody>
      </p:sp>
      <p:sp>
        <p:nvSpPr>
          <p:cNvPr id="8" name="Parallelogram 7">
            <a:extLst>
              <a:ext uri="{FF2B5EF4-FFF2-40B4-BE49-F238E27FC236}">
                <a16:creationId xmlns:a16="http://schemas.microsoft.com/office/drawing/2014/main" id="{D8EBA3B2-DDCE-EDE3-D63C-5ED4A5B9A37A}"/>
              </a:ext>
            </a:extLst>
          </p:cNvPr>
          <p:cNvSpPr/>
          <p:nvPr/>
        </p:nvSpPr>
        <p:spPr>
          <a:xfrm flipH="1">
            <a:off x="10293600" y="5047"/>
            <a:ext cx="1378226" cy="1047896"/>
          </a:xfrm>
          <a:prstGeom prst="parallelogram">
            <a:avLst/>
          </a:prstGeom>
          <a:solidFill>
            <a:srgbClr val="FFFFC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1" name="Graphic 10">
            <a:extLst>
              <a:ext uri="{FF2B5EF4-FFF2-40B4-BE49-F238E27FC236}">
                <a16:creationId xmlns:a16="http://schemas.microsoft.com/office/drawing/2014/main" id="{64749A01-0168-E9BD-0355-A5CEBC36172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2947" y="155271"/>
            <a:ext cx="779532" cy="779532"/>
          </a:xfrm>
          <a:prstGeom prst="rect">
            <a:avLst/>
          </a:prstGeom>
        </p:spPr>
      </p:pic>
      <p:sp>
        <p:nvSpPr>
          <p:cNvPr id="12" name="Slide Number Placeholder 11">
            <a:extLst>
              <a:ext uri="{FF2B5EF4-FFF2-40B4-BE49-F238E27FC236}">
                <a16:creationId xmlns:a16="http://schemas.microsoft.com/office/drawing/2014/main" id="{01BE4F60-D3B4-0D0D-FC74-A20C1F471B30}"/>
              </a:ext>
            </a:extLst>
          </p:cNvPr>
          <p:cNvSpPr>
            <a:spLocks noGrp="1"/>
          </p:cNvSpPr>
          <p:nvPr>
            <p:ph type="sldNum" sz="quarter" idx="12"/>
          </p:nvPr>
        </p:nvSpPr>
        <p:spPr/>
        <p:txBody>
          <a:bodyPr/>
          <a:lstStyle/>
          <a:p>
            <a:fld id="{421E6436-FC94-440E-A289-1F38400188C8}" type="slidenum">
              <a:rPr lang="en-GB" smtClean="0"/>
              <a:t>58</a:t>
            </a:fld>
            <a:endParaRPr lang="en-GB"/>
          </a:p>
        </p:txBody>
      </p:sp>
    </p:spTree>
    <p:extLst>
      <p:ext uri="{BB962C8B-B14F-4D97-AF65-F5344CB8AC3E}">
        <p14:creationId xmlns:p14="http://schemas.microsoft.com/office/powerpoint/2010/main" val="2990668437"/>
      </p:ext>
    </p:extLst>
  </p:cSld>
  <p:clrMapOvr>
    <a:masterClrMapping/>
  </p:clrMapOvr>
  <p:transition advClick="0"/>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208BF-366A-4475-25E4-5D0DFBE8A8A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D5E02A0-7E23-D482-88EE-1B09DEAD058B}"/>
              </a:ext>
            </a:extLst>
          </p:cNvPr>
          <p:cNvGraphicFramePr>
            <a:graphicFrameLocks noGrp="1"/>
          </p:cNvGraphicFramePr>
          <p:nvPr>
            <p:extLst>
              <p:ext uri="{D42A27DB-BD31-4B8C-83A1-F6EECF244321}">
                <p14:modId xmlns:p14="http://schemas.microsoft.com/office/powerpoint/2010/main" val="2657865895"/>
              </p:ext>
            </p:extLst>
          </p:nvPr>
        </p:nvGraphicFramePr>
        <p:xfrm>
          <a:off x="455738" y="1697381"/>
          <a:ext cx="11280524" cy="4047062"/>
        </p:xfrm>
        <a:graphic>
          <a:graphicData uri="http://schemas.openxmlformats.org/drawingml/2006/table">
            <a:tbl>
              <a:tblPr firstRow="1" bandRow="1">
                <a:tableStyleId>{912C8C85-51F0-491E-9774-3900AFEF0FD7}</a:tableStyleId>
              </a:tblPr>
              <a:tblGrid>
                <a:gridCol w="5786553">
                  <a:extLst>
                    <a:ext uri="{9D8B030D-6E8A-4147-A177-3AD203B41FA5}">
                      <a16:colId xmlns:a16="http://schemas.microsoft.com/office/drawing/2014/main" val="4136463093"/>
                    </a:ext>
                  </a:extLst>
                </a:gridCol>
                <a:gridCol w="5493971">
                  <a:extLst>
                    <a:ext uri="{9D8B030D-6E8A-4147-A177-3AD203B41FA5}">
                      <a16:colId xmlns:a16="http://schemas.microsoft.com/office/drawing/2014/main" val="530489406"/>
                    </a:ext>
                  </a:extLst>
                </a:gridCol>
              </a:tblGrid>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Scope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948389664"/>
                  </a:ext>
                </a:extLst>
              </a:tr>
              <a:tr h="585104">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Embed Co-production throughout Adult Social Care and Commissioning so that the lived experience and voices of people are driving all aspects of our work: decisions, quality, priorities and design</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Building in the Enabling Gloriously Ordinary Lives Strategy for ASC develop the structures, tools, methods, capabilities and resources to support successful Co-production</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4726230"/>
                  </a:ext>
                </a:extLst>
              </a:tr>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Current phase: Key activities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Deliverables and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7055473"/>
                  </a:ext>
                </a:extLst>
              </a:tr>
              <a:tr h="931463">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Develop a case for investment in Co-production resources</a:t>
                      </a:r>
                    </a:p>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Develop / describe how Co-production will work and influence the directorate</a:t>
                      </a:r>
                    </a:p>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Develop a policy for recognizing and remunerating Co-production</a:t>
                      </a:r>
                    </a:p>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Develop a first phase priority plan to move forward</a:t>
                      </a:r>
                    </a:p>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Develop and test the approach through the TEC Demonstrator</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Business case: July 2026</a:t>
                      </a:r>
                    </a:p>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Roadmap / action plan: Sept 2026</a:t>
                      </a:r>
                    </a:p>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Discovery / mobilization of Co-production in TEC Demonstrator: July to Sept 2026</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0491539"/>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Outcomes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606489161"/>
                  </a:ext>
                </a:extLst>
              </a:tr>
              <a:tr h="747709">
                <a:tc>
                  <a:txBody>
                    <a:bodyPr/>
                    <a:lstStyle/>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People with lived experience of adult social care visibly and materially impacting Adult Social Care activities</a:t>
                      </a:r>
                    </a:p>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People with lived experience of adult social care embedded in ASC governance</a:t>
                      </a:r>
                    </a:p>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A developing pool of people to participate in Co-production</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Co-production</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EDI &amp; Access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rgbClr val="464646"/>
                          </a:solidFill>
                          <a:effectLst/>
                          <a:latin typeface="Arial"/>
                          <a:ea typeface="+mn-ea"/>
                          <a:cs typeface="Arial"/>
                        </a:rPr>
                        <a:t>Carers</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rgbClr val="464646"/>
                          </a:solidFill>
                          <a:effectLst/>
                          <a:latin typeface="Arial"/>
                          <a:ea typeface="+mn-ea"/>
                          <a:cs typeface="Arial"/>
                        </a:rPr>
                        <a:t>VCFSE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8" name="Google Shape;470;p82">
            <a:extLst>
              <a:ext uri="{FF2B5EF4-FFF2-40B4-BE49-F238E27FC236}">
                <a16:creationId xmlns:a16="http://schemas.microsoft.com/office/drawing/2014/main" id="{C50E3ABA-1811-6E79-AD9E-5A625A752A5A}"/>
              </a:ext>
            </a:extLst>
          </p:cNvPr>
          <p:cNvSpPr/>
          <p:nvPr/>
        </p:nvSpPr>
        <p:spPr>
          <a:xfrm>
            <a:off x="0" y="231037"/>
            <a:ext cx="12192000" cy="628000"/>
          </a:xfrm>
          <a:prstGeom prst="rect">
            <a:avLst/>
          </a:prstGeom>
          <a:solidFill>
            <a:srgbClr val="FFFFCC"/>
          </a:solidFill>
          <a:ln>
            <a:noFill/>
          </a:ln>
        </p:spPr>
        <p:txBody>
          <a:bodyPr spcFirstLastPara="1" wrap="square" lIns="320000" tIns="162533" rIns="320000" bIns="162533" anchor="ctr" anchorCtr="0">
            <a:noAutofit/>
          </a:bodyPr>
          <a:lstStyle/>
          <a:p>
            <a:endParaRPr lang="en-US" sz="2400"/>
          </a:p>
        </p:txBody>
      </p:sp>
      <p:sp>
        <p:nvSpPr>
          <p:cNvPr id="9" name="Title 1">
            <a:extLst>
              <a:ext uri="{FF2B5EF4-FFF2-40B4-BE49-F238E27FC236}">
                <a16:creationId xmlns:a16="http://schemas.microsoft.com/office/drawing/2014/main" id="{44421831-961D-5798-DFCE-FE70B54B523B}"/>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3.1 </a:t>
            </a:r>
            <a:r>
              <a:rPr lang="en-GB" sz="2500">
                <a:solidFill>
                  <a:srgbClr val="464646"/>
                </a:solidFill>
                <a:latin typeface="Georgia" panose="02040502050405020303" pitchFamily="18" charset="0"/>
                <a:ea typeface="Georgia"/>
                <a:cs typeface="Arial" panose="020B0604020202020204" pitchFamily="34" charset="0"/>
                <a:sym typeface="Georgia"/>
              </a:rPr>
              <a:t>Co-production with People (1 of 2)</a:t>
            </a:r>
            <a:endParaRPr lang="en-GB" sz="2500">
              <a:solidFill>
                <a:srgbClr val="464646"/>
              </a:solidFill>
              <a:latin typeface="Georgia" panose="02040502050405020303" pitchFamily="18" charset="0"/>
              <a:ea typeface="Georgia"/>
              <a:cs typeface="Arial" panose="020B0604020202020204" pitchFamily="34" charset="0"/>
            </a:endParaRPr>
          </a:p>
        </p:txBody>
      </p:sp>
      <p:sp>
        <p:nvSpPr>
          <p:cNvPr id="10" name="Parallelogram 9">
            <a:extLst>
              <a:ext uri="{FF2B5EF4-FFF2-40B4-BE49-F238E27FC236}">
                <a16:creationId xmlns:a16="http://schemas.microsoft.com/office/drawing/2014/main" id="{37583103-E628-97F1-4DB5-F6BF9B25E7C4}"/>
              </a:ext>
            </a:extLst>
          </p:cNvPr>
          <p:cNvSpPr/>
          <p:nvPr/>
        </p:nvSpPr>
        <p:spPr>
          <a:xfrm flipH="1">
            <a:off x="10293600" y="5047"/>
            <a:ext cx="1378226" cy="1047896"/>
          </a:xfrm>
          <a:prstGeom prst="parallelogram">
            <a:avLst/>
          </a:prstGeom>
          <a:solidFill>
            <a:srgbClr val="FFFFC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1" name="Graphic 10">
            <a:extLst>
              <a:ext uri="{FF2B5EF4-FFF2-40B4-BE49-F238E27FC236}">
                <a16:creationId xmlns:a16="http://schemas.microsoft.com/office/drawing/2014/main" id="{2E7E64D1-0666-7006-D727-FB2BA51293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2947" y="155271"/>
            <a:ext cx="779532" cy="779532"/>
          </a:xfrm>
          <a:prstGeom prst="rect">
            <a:avLst/>
          </a:prstGeom>
        </p:spPr>
      </p:pic>
      <p:sp>
        <p:nvSpPr>
          <p:cNvPr id="3" name="TextBox 2">
            <a:extLst>
              <a:ext uri="{FF2B5EF4-FFF2-40B4-BE49-F238E27FC236}">
                <a16:creationId xmlns:a16="http://schemas.microsoft.com/office/drawing/2014/main" id="{16F64E15-69D2-80B9-12FF-F3973326D53E}"/>
              </a:ext>
            </a:extLst>
          </p:cNvPr>
          <p:cNvSpPr txBox="1"/>
          <p:nvPr/>
        </p:nvSpPr>
        <p:spPr>
          <a:xfrm>
            <a:off x="7048500" y="283427"/>
            <a:ext cx="3364932" cy="523220"/>
          </a:xfrm>
          <a:prstGeom prst="rect">
            <a:avLst/>
          </a:prstGeom>
          <a:noFill/>
        </p:spPr>
        <p:txBody>
          <a:bodyPr wrap="square" rtlCol="0">
            <a:spAutoFit/>
          </a:bodyPr>
          <a:lstStyle/>
          <a:p>
            <a:r>
              <a:rPr lang="en-GB" sz="1400">
                <a:solidFill>
                  <a:srgbClr val="464646"/>
                </a:solidFill>
                <a:latin typeface="Georgia" panose="02040502050405020303" pitchFamily="18" charset="0"/>
                <a:cs typeface="Arial" panose="020B0604020202020204" pitchFamily="34" charset="0"/>
              </a:rPr>
              <a:t>SRO: Director Co-production</a:t>
            </a:r>
          </a:p>
          <a:p>
            <a:endParaRPr lang="en-GB" sz="1400">
              <a:solidFill>
                <a:srgbClr val="464646"/>
              </a:solidFill>
              <a:highlight>
                <a:srgbClr val="FFFF00"/>
              </a:highlight>
              <a:latin typeface="Georgia" panose="02040502050405020303" pitchFamily="18" charset="0"/>
              <a:cs typeface="Arial" panose="020B0604020202020204" pitchFamily="34" charset="0"/>
            </a:endParaRPr>
          </a:p>
        </p:txBody>
      </p:sp>
      <p:sp>
        <p:nvSpPr>
          <p:cNvPr id="5" name="Slide Number Placeholder 4">
            <a:extLst>
              <a:ext uri="{FF2B5EF4-FFF2-40B4-BE49-F238E27FC236}">
                <a16:creationId xmlns:a16="http://schemas.microsoft.com/office/drawing/2014/main" id="{782710C2-891F-96EE-ED1E-A8680A6CD5C2}"/>
              </a:ext>
            </a:extLst>
          </p:cNvPr>
          <p:cNvSpPr>
            <a:spLocks noGrp="1"/>
          </p:cNvSpPr>
          <p:nvPr>
            <p:ph type="sldNum" sz="quarter" idx="12"/>
          </p:nvPr>
        </p:nvSpPr>
        <p:spPr/>
        <p:txBody>
          <a:bodyPr/>
          <a:lstStyle/>
          <a:p>
            <a:fld id="{421E6436-FC94-440E-A289-1F38400188C8}" type="slidenum">
              <a:rPr lang="en-GB" smtClean="0"/>
              <a:t>59</a:t>
            </a:fld>
            <a:endParaRPr lang="en-GB"/>
          </a:p>
        </p:txBody>
      </p:sp>
    </p:spTree>
    <p:extLst>
      <p:ext uri="{BB962C8B-B14F-4D97-AF65-F5344CB8AC3E}">
        <p14:creationId xmlns:p14="http://schemas.microsoft.com/office/powerpoint/2010/main" val="2079047365"/>
      </p:ext>
    </p:extLst>
  </p:cSld>
  <p:clrMapOvr>
    <a:masterClrMapping/>
  </p:clrMapOvr>
  <p:transition advClick="0"/>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2257A-42E7-1491-6E5C-BFA727AD80CE}"/>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7AA7F20-6F53-58F8-C02C-9A8E0927BA34}"/>
              </a:ext>
            </a:extLst>
          </p:cNvPr>
          <p:cNvGraphicFramePr>
            <a:graphicFrameLocks noGrp="1"/>
          </p:cNvGraphicFramePr>
          <p:nvPr>
            <p:extLst>
              <p:ext uri="{D42A27DB-BD31-4B8C-83A1-F6EECF244321}">
                <p14:modId xmlns:p14="http://schemas.microsoft.com/office/powerpoint/2010/main" val="3703120174"/>
              </p:ext>
            </p:extLst>
          </p:nvPr>
        </p:nvGraphicFramePr>
        <p:xfrm>
          <a:off x="455738" y="1501603"/>
          <a:ext cx="11280524" cy="4506881"/>
        </p:xfrm>
        <a:graphic>
          <a:graphicData uri="http://schemas.openxmlformats.org/drawingml/2006/table">
            <a:tbl>
              <a:tblPr firstRow="1" bandRow="1">
                <a:tableStyleId>{912C8C85-51F0-491E-9774-3900AFEF0FD7}</a:tableStyleId>
              </a:tblPr>
              <a:tblGrid>
                <a:gridCol w="5786553">
                  <a:extLst>
                    <a:ext uri="{9D8B030D-6E8A-4147-A177-3AD203B41FA5}">
                      <a16:colId xmlns:a16="http://schemas.microsoft.com/office/drawing/2014/main" val="4136463093"/>
                    </a:ext>
                  </a:extLst>
                </a:gridCol>
                <a:gridCol w="5493971">
                  <a:extLst>
                    <a:ext uri="{9D8B030D-6E8A-4147-A177-3AD203B41FA5}">
                      <a16:colId xmlns:a16="http://schemas.microsoft.com/office/drawing/2014/main" val="530489406"/>
                    </a:ext>
                  </a:extLst>
                </a:gridCol>
              </a:tblGrid>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Delivery resources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u="none" strike="noStrike" noProof="0">
                          <a:solidFill>
                            <a:srgbClr val="464646"/>
                          </a:solidFill>
                          <a:effectLst/>
                          <a:latin typeface="Arial" panose="020B0604020202020204" pitchFamily="34" charset="0"/>
                          <a:cs typeface="Arial" panose="020B0604020202020204" pitchFamily="34" charset="0"/>
                        </a:rPr>
                        <a:t>Key risks and mitigations</a:t>
                      </a: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606489161"/>
                  </a:ext>
                </a:extLst>
              </a:tr>
              <a:tr h="747709">
                <a:tc>
                  <a:txBody>
                    <a:bodyPr/>
                    <a:lstStyle/>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Delivery Team: </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Strategic Partner support for early phase work</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Funding / appointment of dedicated resource</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Leads from 3 core ASC teams to support and influence development</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 - funding to be secured for specialist resource and Co-production budget</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rgbClr val="464646"/>
                          </a:solidFill>
                          <a:effectLst/>
                          <a:latin typeface="Arial" panose="020B0604020202020204" pitchFamily="34" charset="0"/>
                          <a:ea typeface="+mn-ea"/>
                          <a:cs typeface="Arial" panose="020B0604020202020204" pitchFamily="34" charset="0"/>
                        </a:rPr>
                        <a:t>Capacity constraints → </a:t>
                      </a:r>
                      <a:r>
                        <a:rPr lang="en-GB" sz="1200" b="0" u="none" strike="noStrike" kern="1200" noProof="0">
                          <a:solidFill>
                            <a:srgbClr val="464646"/>
                          </a:solidFill>
                          <a:effectLst/>
                          <a:latin typeface="Arial" panose="020B0604020202020204" pitchFamily="34" charset="0"/>
                          <a:ea typeface="+mn-ea"/>
                          <a:cs typeface="Arial" panose="020B0604020202020204" pitchFamily="34" charset="0"/>
                        </a:rPr>
                        <a:t>Agree where to start and build out; phased approach to delivery but clear ambition</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rgbClr val="464646"/>
                          </a:solidFill>
                          <a:effectLst/>
                          <a:latin typeface="Arial"/>
                          <a:ea typeface="+mn-ea"/>
                          <a:cs typeface="Arial"/>
                        </a:rPr>
                        <a:t>Cultural resistance → </a:t>
                      </a:r>
                      <a:r>
                        <a:rPr lang="en-GB" sz="1200" b="0" u="none" strike="noStrike" kern="1200" noProof="0">
                          <a:solidFill>
                            <a:srgbClr val="464646"/>
                          </a:solidFill>
                          <a:effectLst/>
                          <a:latin typeface="Arial"/>
                          <a:ea typeface="+mn-ea"/>
                          <a:cs typeface="Arial"/>
                        </a:rPr>
                        <a:t>strong leadership and experience of embedding Co-production in SRO; link to CQC improvement and Care Act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Key stakeholders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200" b="1" i="0" u="none" strike="noStrike" kern="1200" noProof="0">
                          <a:solidFill>
                            <a:srgbClr val="464646"/>
                          </a:solidFill>
                          <a:effectLst/>
                          <a:latin typeface="Arial" panose="020B0604020202020204" pitchFamily="34" charset="0"/>
                          <a:ea typeface="+mn-ea"/>
                          <a:cs typeface="Arial" panose="020B0604020202020204" pitchFamily="34" charset="0"/>
                        </a:rPr>
                        <a:t>Key interdependencies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863732852"/>
                  </a:ext>
                </a:extLst>
              </a:tr>
              <a:tr h="1107313">
                <a:tc>
                  <a:txBody>
                    <a:bodyPr/>
                    <a:lstStyle/>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All ASC teams: Commissioning &amp; Partnerships, Service Development, ASC operations</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Other corporate teams undertaking Co-production: alignment</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The Adults Social Care workforce</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People who draw on care and support, carers, families, communities</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VCFSE, Health Partners</a:t>
                      </a:r>
                    </a:p>
                    <a:p>
                      <a:pPr lvl="0" algn="l" rtl="0">
                        <a:lnSpc>
                          <a:spcPct val="100000"/>
                        </a:lnSpc>
                        <a:buNone/>
                      </a:pPr>
                      <a:endParaRPr lang="en-GB" sz="1200" b="0" i="0">
                        <a:solidFill>
                          <a:srgbClr val="464646"/>
                        </a:solidFill>
                        <a:effectLst/>
                        <a:latin typeface="Arial" panose="020B0604020202020204" pitchFamily="34" charset="0"/>
                        <a:cs typeface="Arial" panose="020B0604020202020204" pitchFamily="34" charset="0"/>
                      </a:endParaRP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10000"/>
                        </a:lnSpc>
                        <a:spcBef>
                          <a:spcPts val="0"/>
                        </a:spcBef>
                        <a:spcAft>
                          <a:spcPts val="0"/>
                        </a:spcAft>
                        <a:buClr>
                          <a:srgbClr val="073001"/>
                        </a:buClr>
                        <a:buFont typeface="Arial"/>
                        <a:buNone/>
                      </a:pP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All programmes in the Improvement Plan require Co-production with people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9507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Future phases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64379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rgbClr val="464646"/>
                          </a:solidFill>
                          <a:effectLst/>
                          <a:latin typeface="Arial" panose="020B0604020202020204" pitchFamily="34" charset="0"/>
                          <a:cs typeface="Arial" panose="020B0604020202020204" pitchFamily="34" charset="0"/>
                        </a:rPr>
                        <a:t>To be informed by Co-production road map and plan – long term approach to embedding and scaling</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6" name="Google Shape;470;p82">
            <a:extLst>
              <a:ext uri="{FF2B5EF4-FFF2-40B4-BE49-F238E27FC236}">
                <a16:creationId xmlns:a16="http://schemas.microsoft.com/office/drawing/2014/main" id="{EA53BCD3-6BB9-6886-0FCC-1FAF07E15AF5}"/>
              </a:ext>
            </a:extLst>
          </p:cNvPr>
          <p:cNvSpPr/>
          <p:nvPr/>
        </p:nvSpPr>
        <p:spPr>
          <a:xfrm>
            <a:off x="0" y="231037"/>
            <a:ext cx="12192000" cy="628000"/>
          </a:xfrm>
          <a:prstGeom prst="rect">
            <a:avLst/>
          </a:prstGeom>
          <a:solidFill>
            <a:srgbClr val="FFFFCC"/>
          </a:solidFill>
          <a:ln>
            <a:noFill/>
          </a:ln>
        </p:spPr>
        <p:txBody>
          <a:bodyPr spcFirstLastPara="1" wrap="square" lIns="320000" tIns="162533" rIns="320000" bIns="162533" anchor="ctr" anchorCtr="0">
            <a:noAutofit/>
          </a:bodyPr>
          <a:lstStyle/>
          <a:p>
            <a:endParaRPr lang="en-US" sz="2400"/>
          </a:p>
        </p:txBody>
      </p:sp>
      <p:sp>
        <p:nvSpPr>
          <p:cNvPr id="7" name="Title 1">
            <a:extLst>
              <a:ext uri="{FF2B5EF4-FFF2-40B4-BE49-F238E27FC236}">
                <a16:creationId xmlns:a16="http://schemas.microsoft.com/office/drawing/2014/main" id="{2D479DB5-D586-18F4-FA81-D68A7E5D2E34}"/>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3.1 </a:t>
            </a:r>
            <a:r>
              <a:rPr lang="en-GB" sz="2500">
                <a:solidFill>
                  <a:srgbClr val="464646"/>
                </a:solidFill>
                <a:latin typeface="Georgia" panose="02040502050405020303" pitchFamily="18" charset="0"/>
                <a:ea typeface="Georgia"/>
                <a:cs typeface="Arial" panose="020B0604020202020204" pitchFamily="34" charset="0"/>
                <a:sym typeface="Georgia"/>
              </a:rPr>
              <a:t>Co-production with People (2 of 2)</a:t>
            </a:r>
            <a:endParaRPr lang="en-GB" sz="2500">
              <a:solidFill>
                <a:srgbClr val="464646"/>
              </a:solidFill>
              <a:latin typeface="Georgia" panose="02040502050405020303" pitchFamily="18" charset="0"/>
              <a:ea typeface="Georgia"/>
              <a:cs typeface="Arial" panose="020B0604020202020204" pitchFamily="34" charset="0"/>
            </a:endParaRPr>
          </a:p>
        </p:txBody>
      </p:sp>
      <p:sp>
        <p:nvSpPr>
          <p:cNvPr id="8" name="Parallelogram 7">
            <a:extLst>
              <a:ext uri="{FF2B5EF4-FFF2-40B4-BE49-F238E27FC236}">
                <a16:creationId xmlns:a16="http://schemas.microsoft.com/office/drawing/2014/main" id="{4B801CE8-D23B-07F5-8FC1-64E71FADDF1C}"/>
              </a:ext>
            </a:extLst>
          </p:cNvPr>
          <p:cNvSpPr/>
          <p:nvPr/>
        </p:nvSpPr>
        <p:spPr>
          <a:xfrm flipH="1">
            <a:off x="10293600" y="5047"/>
            <a:ext cx="1378226" cy="1047896"/>
          </a:xfrm>
          <a:prstGeom prst="parallelogram">
            <a:avLst/>
          </a:prstGeom>
          <a:solidFill>
            <a:srgbClr val="FFFFC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a:extLst>
              <a:ext uri="{FF2B5EF4-FFF2-40B4-BE49-F238E27FC236}">
                <a16:creationId xmlns:a16="http://schemas.microsoft.com/office/drawing/2014/main" id="{A91E2E95-4D63-9297-CB44-A506819732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2947" y="155271"/>
            <a:ext cx="779532" cy="779532"/>
          </a:xfrm>
          <a:prstGeom prst="rect">
            <a:avLst/>
          </a:prstGeom>
        </p:spPr>
      </p:pic>
      <p:sp>
        <p:nvSpPr>
          <p:cNvPr id="10" name="TextBox 9">
            <a:extLst>
              <a:ext uri="{FF2B5EF4-FFF2-40B4-BE49-F238E27FC236}">
                <a16:creationId xmlns:a16="http://schemas.microsoft.com/office/drawing/2014/main" id="{9215FE2B-4041-D69E-F2C2-9808737C4849}"/>
              </a:ext>
            </a:extLst>
          </p:cNvPr>
          <p:cNvSpPr txBox="1"/>
          <p:nvPr/>
        </p:nvSpPr>
        <p:spPr>
          <a:xfrm>
            <a:off x="7721478" y="283427"/>
            <a:ext cx="2691954" cy="307777"/>
          </a:xfrm>
          <a:prstGeom prst="rect">
            <a:avLst/>
          </a:prstGeom>
          <a:noFill/>
        </p:spPr>
        <p:txBody>
          <a:bodyPr wrap="square" rtlCol="0">
            <a:spAutoFit/>
          </a:bodyPr>
          <a:lstStyle/>
          <a:p>
            <a:r>
              <a:rPr lang="en-GB" sz="1400">
                <a:solidFill>
                  <a:srgbClr val="464646"/>
                </a:solidFill>
                <a:latin typeface="Georgia" panose="02040502050405020303" pitchFamily="18" charset="0"/>
                <a:cs typeface="Arial" panose="020B0604020202020204" pitchFamily="34" charset="0"/>
              </a:rPr>
              <a:t>SRO: Director Co-production</a:t>
            </a:r>
          </a:p>
        </p:txBody>
      </p:sp>
      <p:sp>
        <p:nvSpPr>
          <p:cNvPr id="3" name="Slide Number Placeholder 2">
            <a:extLst>
              <a:ext uri="{FF2B5EF4-FFF2-40B4-BE49-F238E27FC236}">
                <a16:creationId xmlns:a16="http://schemas.microsoft.com/office/drawing/2014/main" id="{D0D26306-23F0-BF29-F4D4-1ACB97C947AE}"/>
              </a:ext>
            </a:extLst>
          </p:cNvPr>
          <p:cNvSpPr>
            <a:spLocks noGrp="1"/>
          </p:cNvSpPr>
          <p:nvPr>
            <p:ph type="sldNum" sz="quarter" idx="12"/>
          </p:nvPr>
        </p:nvSpPr>
        <p:spPr/>
        <p:txBody>
          <a:bodyPr/>
          <a:lstStyle/>
          <a:p>
            <a:fld id="{421E6436-FC94-440E-A289-1F38400188C8}" type="slidenum">
              <a:rPr lang="en-GB" smtClean="0"/>
              <a:t>60</a:t>
            </a:fld>
            <a:endParaRPr lang="en-GB"/>
          </a:p>
        </p:txBody>
      </p:sp>
    </p:spTree>
    <p:extLst>
      <p:ext uri="{BB962C8B-B14F-4D97-AF65-F5344CB8AC3E}">
        <p14:creationId xmlns:p14="http://schemas.microsoft.com/office/powerpoint/2010/main" val="664291788"/>
      </p:ext>
    </p:extLst>
  </p:cSld>
  <p:clrMapOvr>
    <a:masterClrMapping/>
  </p:clrMapOvr>
  <p:transition advClick="0"/>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1928F-C127-5E3C-D02D-30A87A70EBB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1C360C0-87F5-31A5-237B-0C576DE9588E}"/>
              </a:ext>
            </a:extLst>
          </p:cNvPr>
          <p:cNvGraphicFramePr>
            <a:graphicFrameLocks noGrp="1"/>
          </p:cNvGraphicFramePr>
          <p:nvPr>
            <p:extLst>
              <p:ext uri="{D42A27DB-BD31-4B8C-83A1-F6EECF244321}">
                <p14:modId xmlns:p14="http://schemas.microsoft.com/office/powerpoint/2010/main" val="497825757"/>
              </p:ext>
            </p:extLst>
          </p:nvPr>
        </p:nvGraphicFramePr>
        <p:xfrm>
          <a:off x="455738" y="1141239"/>
          <a:ext cx="11280524" cy="5405032"/>
        </p:xfrm>
        <a:graphic>
          <a:graphicData uri="http://schemas.openxmlformats.org/drawingml/2006/table">
            <a:tbl>
              <a:tblPr firstRow="1" bandRow="1">
                <a:tableStyleId>{912C8C85-51F0-491E-9774-3900AFEF0FD7}</a:tableStyleId>
              </a:tblPr>
              <a:tblGrid>
                <a:gridCol w="6587263">
                  <a:extLst>
                    <a:ext uri="{9D8B030D-6E8A-4147-A177-3AD203B41FA5}">
                      <a16:colId xmlns:a16="http://schemas.microsoft.com/office/drawing/2014/main" val="4136463093"/>
                    </a:ext>
                  </a:extLst>
                </a:gridCol>
                <a:gridCol w="4693261">
                  <a:extLst>
                    <a:ext uri="{9D8B030D-6E8A-4147-A177-3AD203B41FA5}">
                      <a16:colId xmlns:a16="http://schemas.microsoft.com/office/drawing/2014/main" val="530489406"/>
                    </a:ext>
                  </a:extLst>
                </a:gridCol>
              </a:tblGrid>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Scope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948389664"/>
                  </a:ext>
                </a:extLst>
              </a:tr>
              <a:tr h="585104">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To deliver and embed an approach to EDI that will </a:t>
                      </a:r>
                      <a:r>
                        <a:rPr lang="en-US" sz="1100" b="1" i="0" u="none" strike="noStrike" kern="1200" noProof="0">
                          <a:solidFill>
                            <a:srgbClr val="464646"/>
                          </a:solidFill>
                          <a:effectLst/>
                          <a:latin typeface="Arial" panose="020B0604020202020204" pitchFamily="34" charset="0"/>
                          <a:ea typeface="+mn-ea"/>
                          <a:cs typeface="Arial" panose="020B0604020202020204" pitchFamily="34" charset="0"/>
                        </a:rPr>
                        <a:t>make </a:t>
                      </a:r>
                      <a:r>
                        <a:rPr lang="en-GB" sz="1100" b="1" i="0" u="none" strike="noStrike" kern="1200">
                          <a:solidFill>
                            <a:srgbClr val="464646"/>
                          </a:solidFill>
                          <a:effectLst/>
                          <a:latin typeface="Arial" panose="020B0604020202020204" pitchFamily="34" charset="0"/>
                          <a:ea typeface="+mn-ea"/>
                          <a:cs typeface="Arial" panose="020B0604020202020204" pitchFamily="34" charset="0"/>
                        </a:rPr>
                        <a:t>adult social care fairer, more personalised, and more effective for everyone—by tackling inequality and embedding inclusion in everyday practice.</a:t>
                      </a:r>
                      <a:endParaRPr lang="en-US" sz="1100" b="1" i="0" u="none" strike="noStrike" kern="1200" noProof="0">
                        <a:solidFill>
                          <a:srgbClr val="464646"/>
                        </a:solidFill>
                        <a:effectLst/>
                        <a:latin typeface="Arial" panose="020B0604020202020204" pitchFamily="34" charset="0"/>
                        <a:ea typeface="+mn-ea"/>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Market and Services</a:t>
                      </a:r>
                      <a:r>
                        <a:rPr lang="en-US" sz="1100" b="0" i="0" u="none" strike="noStrike" noProof="0">
                          <a:solidFill>
                            <a:srgbClr val="464646"/>
                          </a:solidFill>
                          <a:effectLst/>
                          <a:latin typeface="Arial" panose="020B0604020202020204" pitchFamily="34" charset="0"/>
                          <a:cs typeface="Arial" panose="020B0604020202020204" pitchFamily="34" charset="0"/>
                        </a:rPr>
                        <a:t>: embed EDI throughout commissioning, contracting and brokerage; hold providers to account for diverse and inclusive services and workforce</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Practice &amp; data</a:t>
                      </a:r>
                      <a:r>
                        <a:rPr lang="en-US" sz="1100" b="0" i="0" u="none" strike="noStrike" noProof="0">
                          <a:solidFill>
                            <a:srgbClr val="464646"/>
                          </a:solidFill>
                          <a:effectLst/>
                          <a:latin typeface="Arial" panose="020B0604020202020204" pitchFamily="34" charset="0"/>
                          <a:cs typeface="Arial" panose="020B0604020202020204" pitchFamily="34" charset="0"/>
                        </a:rPr>
                        <a:t>: include EDI as a golden thread throughout practice and workforce development; prioritise recording of protected characteristics and use data to actively inform supervision, practice and performance</a:t>
                      </a:r>
                      <a:endParaRPr lang="en-US" sz="1100" b="1" i="0" u="none" strike="noStrike" noProof="0">
                        <a:solidFill>
                          <a:srgbClr val="464646"/>
                        </a:solidFill>
                        <a:effectLs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Workforce</a:t>
                      </a:r>
                      <a:r>
                        <a:rPr lang="en-US" sz="1100" b="0" i="0" u="none" strike="noStrike" noProof="0">
                          <a:solidFill>
                            <a:srgbClr val="464646"/>
                          </a:solidFill>
                          <a:effectLst/>
                          <a:latin typeface="Arial" panose="020B0604020202020204" pitchFamily="34" charset="0"/>
                          <a:cs typeface="Arial" panose="020B0604020202020204" pitchFamily="34" charset="0"/>
                        </a:rPr>
                        <a:t>: become an accredited Race Equality Standard department</a:t>
                      </a:r>
                      <a:endParaRPr lang="en-US" sz="11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4726230"/>
                  </a:ext>
                </a:extLst>
              </a:tr>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EDI Discovery phase 1: Key activities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Deliverables and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7055473"/>
                  </a:ext>
                </a:extLst>
              </a:tr>
              <a:tr h="931463">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rgbClr val="464646"/>
                          </a:solidFill>
                          <a:effectLst/>
                          <a:latin typeface="Arial" panose="020B0604020202020204" pitchFamily="34" charset="0"/>
                          <a:cs typeface="Arial" panose="020B0604020202020204" pitchFamily="34" charset="0"/>
                        </a:rPr>
                        <a:t>Undertake discovery and research to baseline starting point across: commissioning, practice and workforce. Strengths and areas for development</a:t>
                      </a:r>
                    </a:p>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rgbClr val="464646"/>
                          </a:solidFill>
                          <a:effectLst/>
                          <a:latin typeface="Arial" panose="020B0604020202020204" pitchFamily="34" charset="0"/>
                          <a:cs typeface="Arial" panose="020B0604020202020204" pitchFamily="34" charset="0"/>
                        </a:rPr>
                        <a:t>Research best practice models and accredited schemes in the ASC sector and beyond</a:t>
                      </a:r>
                    </a:p>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rgbClr val="464646"/>
                          </a:solidFill>
                          <a:effectLst/>
                          <a:latin typeface="Arial" panose="020B0604020202020204" pitchFamily="34" charset="0"/>
                          <a:cs typeface="Arial" panose="020B0604020202020204" pitchFamily="34" charset="0"/>
                        </a:rPr>
                        <a:t>Prioritise early actions identified in CQC assessment in parallel with developing the medium term approach</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rgbClr val="464646"/>
                          </a:solidFill>
                          <a:effectLst/>
                          <a:latin typeface="Arial" panose="020B0604020202020204" pitchFamily="34" charset="0"/>
                          <a:cs typeface="Arial" panose="020B0604020202020204" pitchFamily="34" charset="0"/>
                        </a:rPr>
                        <a:t>Immediate priorities action plan linked to CQC: July 2026</a:t>
                      </a:r>
                    </a:p>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rgbClr val="464646"/>
                          </a:solidFill>
                          <a:effectLst/>
                          <a:latin typeface="Arial" panose="020B0604020202020204" pitchFamily="34" charset="0"/>
                          <a:cs typeface="Arial" panose="020B0604020202020204" pitchFamily="34" charset="0"/>
                        </a:rPr>
                        <a:t>EDI discovery and research: Aug / Sept 2026</a:t>
                      </a:r>
                    </a:p>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rgbClr val="464646"/>
                          </a:solidFill>
                          <a:effectLst/>
                          <a:latin typeface="Arial" panose="020B0604020202020204" pitchFamily="34" charset="0"/>
                          <a:cs typeface="Arial" panose="020B0604020202020204" pitchFamily="34" charset="0"/>
                        </a:rPr>
                        <a:t>EDI steering group established: July 2026</a:t>
                      </a:r>
                    </a:p>
                    <a:p>
                      <a:pPr marL="171450" lvl="0" indent="-171450" algn="l" defTabSz="914400">
                        <a:lnSpc>
                          <a:spcPct val="110000"/>
                        </a:lnSpc>
                        <a:spcBef>
                          <a:spcPts val="0"/>
                        </a:spcBef>
                        <a:spcAft>
                          <a:spcPts val="0"/>
                        </a:spcAft>
                        <a:buFont typeface="Arial" panose="020B0604020202020204" pitchFamily="34" charset="0"/>
                        <a:buChar char="•"/>
                      </a:pPr>
                      <a:r>
                        <a:rPr lang="en-US" sz="1100" b="0" i="0" u="none" strike="noStrike" noProof="0">
                          <a:solidFill>
                            <a:srgbClr val="464646"/>
                          </a:solidFill>
                          <a:effectLst/>
                          <a:latin typeface="Arial" panose="020B0604020202020204" pitchFamily="34" charset="0"/>
                          <a:cs typeface="Arial" panose="020B0604020202020204" pitchFamily="34" charset="0"/>
                        </a:rPr>
                        <a:t>Discovery report, recommendations and action plan: end of Sept 2026</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0491539"/>
                  </a:ext>
                </a:extLst>
              </a:tr>
              <a:tr h="397730">
                <a:tc>
                  <a:txBody>
                    <a:bodyPr/>
                    <a:lstStyle/>
                    <a:p>
                      <a:pPr marL="0" lvl="0" indent="0" algn="l" defTabSz="914400" rtl="0" eaLnBrk="1" latinLnBrk="0" hangingPunct="1">
                        <a:lnSpc>
                          <a:spcPct val="110000"/>
                        </a:lnSpc>
                        <a:spcBef>
                          <a:spcPts val="0"/>
                        </a:spcBef>
                        <a:spcAft>
                          <a:spcPts val="0"/>
                        </a:spcAft>
                        <a:buNone/>
                      </a:pPr>
                      <a:r>
                        <a:rPr lang="en-GB" sz="1100" b="1" i="0" u="none" strike="noStrike" kern="1200">
                          <a:solidFill>
                            <a:srgbClr val="464646"/>
                          </a:solidFill>
                          <a:effectLst/>
                          <a:latin typeface="Arial" panose="020B0604020202020204" pitchFamily="34" charset="0"/>
                          <a:ea typeface="+mn-ea"/>
                          <a:cs typeface="Arial" panose="020B0604020202020204" pitchFamily="34" charset="0"/>
                        </a:rPr>
                        <a:t>Outcomes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606489161"/>
                  </a:ext>
                </a:extLst>
              </a:tr>
              <a:tr h="747709">
                <a:tc>
                  <a:txBody>
                    <a:bodyPr/>
                    <a:lstStyle/>
                    <a:p>
                      <a:pPr marL="171450" marR="0" lvl="0" indent="-171450" algn="l" defTabSz="914400" rtl="0" eaLnBrk="1" fontAlgn="t" latinLnBrk="0" hangingPunct="1">
                        <a:lnSpc>
                          <a:spcPct val="110000"/>
                        </a:lnSpc>
                        <a:spcBef>
                          <a:spcPts val="0"/>
                        </a:spcBef>
                        <a:spcAft>
                          <a:spcPts val="0"/>
                        </a:spcAft>
                        <a:buClrTx/>
                        <a:buSzTx/>
                        <a:buFont typeface="Arial" panose="020B0604020202020204" pitchFamily="34" charset="0"/>
                        <a:buChar char="•"/>
                        <a:tabLst/>
                        <a:defRPr/>
                      </a:pPr>
                      <a:r>
                        <a:rPr lang="en-GB" sz="1100" b="0" i="0" u="none" strike="noStrike" kern="1200">
                          <a:solidFill>
                            <a:srgbClr val="464646"/>
                          </a:solidFill>
                          <a:effectLst/>
                          <a:latin typeface="Arial" panose="020B0604020202020204" pitchFamily="34" charset="0"/>
                          <a:ea typeface="+mn-ea"/>
                          <a:cs typeface="Arial" panose="020B0604020202020204" pitchFamily="34" charset="0"/>
                        </a:rPr>
                        <a:t>Ensure fair access and outcomes; reduce inequalities and discrimination</a:t>
                      </a:r>
                    </a:p>
                    <a:p>
                      <a:pPr marL="171450" lvl="0" indent="-171450" algn="l" defTabSz="914400" rtl="0" eaLnBrk="1" fontAlgn="t" latinLnBrk="0" hangingPunct="1">
                        <a:lnSpc>
                          <a:spcPct val="110000"/>
                        </a:lnSpc>
                        <a:spcBef>
                          <a:spcPts val="0"/>
                        </a:spcBef>
                        <a:spcAft>
                          <a:spcPts val="0"/>
                        </a:spcAft>
                        <a:buFont typeface="Arial" panose="020B0604020202020204" pitchFamily="34" charset="0"/>
                        <a:buChar char="•"/>
                      </a:pPr>
                      <a:r>
                        <a:rPr lang="en-GB" sz="1100" b="0" i="0" u="none" strike="noStrike" kern="1200">
                          <a:solidFill>
                            <a:srgbClr val="464646"/>
                          </a:solidFill>
                          <a:effectLst/>
                          <a:latin typeface="Arial" panose="020B0604020202020204" pitchFamily="34" charset="0"/>
                          <a:ea typeface="+mn-ea"/>
                          <a:cs typeface="Arial" panose="020B0604020202020204" pitchFamily="34" charset="0"/>
                        </a:rPr>
                        <a:t>Deliver truly person-centred care – tailor support to people’s culture, identity, and lived experience (intersectionality)</a:t>
                      </a:r>
                    </a:p>
                    <a:p>
                      <a:pPr marL="171450" lvl="0" indent="-171450" algn="l" defTabSz="914400" rtl="0" eaLnBrk="1" fontAlgn="t" latinLnBrk="0" hangingPunct="1">
                        <a:lnSpc>
                          <a:spcPct val="110000"/>
                        </a:lnSpc>
                        <a:spcBef>
                          <a:spcPts val="0"/>
                        </a:spcBef>
                        <a:spcAft>
                          <a:spcPts val="0"/>
                        </a:spcAft>
                        <a:buFont typeface="Arial" panose="020B0604020202020204" pitchFamily="34" charset="0"/>
                        <a:buChar char="•"/>
                      </a:pPr>
                      <a:r>
                        <a:rPr lang="en-GB" sz="1100" b="0" i="0" u="none" strike="noStrike" kern="1200">
                          <a:solidFill>
                            <a:srgbClr val="464646"/>
                          </a:solidFill>
                          <a:effectLst/>
                          <a:latin typeface="Arial" panose="020B0604020202020204" pitchFamily="34" charset="0"/>
                          <a:ea typeface="+mn-ea"/>
                          <a:cs typeface="Arial" panose="020B0604020202020204" pitchFamily="34" charset="0"/>
                        </a:rPr>
                        <a:t>Improve EDI data recording to track quality and outcomes through this lens</a:t>
                      </a:r>
                    </a:p>
                    <a:p>
                      <a:pPr marL="171450" lvl="0" indent="-171450" algn="l" defTabSz="914400" rtl="0" eaLnBrk="1" fontAlgn="t" latinLnBrk="0" hangingPunct="1">
                        <a:lnSpc>
                          <a:spcPct val="110000"/>
                        </a:lnSpc>
                        <a:spcBef>
                          <a:spcPts val="0"/>
                        </a:spcBef>
                        <a:spcAft>
                          <a:spcPts val="0"/>
                        </a:spcAft>
                        <a:buFont typeface="Arial" panose="020B0604020202020204" pitchFamily="34" charset="0"/>
                        <a:buChar char="•"/>
                      </a:pPr>
                      <a:r>
                        <a:rPr lang="en-GB" sz="1100" b="0" i="0" u="none" strike="noStrike" kern="1200">
                          <a:solidFill>
                            <a:srgbClr val="464646"/>
                          </a:solidFill>
                          <a:effectLst/>
                          <a:latin typeface="Arial" panose="020B0604020202020204" pitchFamily="34" charset="0"/>
                          <a:ea typeface="+mn-ea"/>
                          <a:cs typeface="Arial" panose="020B0604020202020204" pitchFamily="34" charset="0"/>
                        </a:rPr>
                        <a:t>Create an inclusive workforce – attract, retain, and empower diverse staff to deliver better services</a:t>
                      </a:r>
                    </a:p>
                    <a:p>
                      <a:pPr marL="171450" lvl="0" indent="-171450" algn="l" defTabSz="914400" rtl="0" eaLnBrk="1" fontAlgn="t" latinLnBrk="0" hangingPunct="1">
                        <a:lnSpc>
                          <a:spcPct val="110000"/>
                        </a:lnSpc>
                        <a:spcBef>
                          <a:spcPts val="0"/>
                        </a:spcBef>
                        <a:spcAft>
                          <a:spcPts val="0"/>
                        </a:spcAft>
                        <a:buFont typeface="Arial" panose="020B0604020202020204" pitchFamily="34" charset="0"/>
                        <a:buChar char="•"/>
                      </a:pPr>
                      <a:r>
                        <a:rPr lang="en-GB" sz="1100" b="0" i="0" u="none" strike="noStrike" kern="1200">
                          <a:solidFill>
                            <a:srgbClr val="464646"/>
                          </a:solidFill>
                          <a:effectLst/>
                          <a:latin typeface="Arial" panose="020B0604020202020204" pitchFamily="34" charset="0"/>
                          <a:ea typeface="+mn-ea"/>
                          <a:cs typeface="Arial" panose="020B0604020202020204" pitchFamily="34" charset="0"/>
                        </a:rPr>
                        <a:t>Evidence of meeting legal and public duties – comply with the Equality Act and public sector equality duty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10000"/>
                        </a:lnSpc>
                        <a:spcBef>
                          <a:spcPts val="0"/>
                        </a:spcBef>
                        <a:spcAft>
                          <a:spcPts val="0"/>
                        </a:spcAft>
                        <a:buClr>
                          <a:srgbClr val="073001"/>
                        </a:buClr>
                        <a:buNone/>
                      </a:pPr>
                      <a:endParaRPr lang="en-US" sz="1100" b="0" u="none" strike="noStrike" kern="1200" noProof="0">
                        <a:solidFill>
                          <a:srgbClr val="464646"/>
                        </a:solidFill>
                        <a:effectLst/>
                        <a:latin typeface="Arial" panose="020B0604020202020204" pitchFamily="34" charset="0"/>
                        <a:ea typeface="+mn-ea"/>
                        <a:cs typeface="Arial" panose="020B0604020202020204" pitchFamily="34" charset="0"/>
                      </a:endParaRP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100" b="0" u="none" strike="noStrike" kern="1200" noProof="0">
                          <a:solidFill>
                            <a:srgbClr val="464646"/>
                          </a:solidFill>
                          <a:effectLst/>
                          <a:latin typeface="Arial" panose="020B0604020202020204" pitchFamily="34" charset="0"/>
                          <a:ea typeface="+mn-ea"/>
                          <a:cs typeface="Arial" panose="020B0604020202020204" pitchFamily="34" charset="0"/>
                        </a:rPr>
                        <a:t>EDI &amp; Access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6" name="Google Shape;470;p82">
            <a:extLst>
              <a:ext uri="{FF2B5EF4-FFF2-40B4-BE49-F238E27FC236}">
                <a16:creationId xmlns:a16="http://schemas.microsoft.com/office/drawing/2014/main" id="{B19E6D83-FB41-8E98-36F4-2FA5AEF79987}"/>
              </a:ext>
            </a:extLst>
          </p:cNvPr>
          <p:cNvSpPr/>
          <p:nvPr/>
        </p:nvSpPr>
        <p:spPr>
          <a:xfrm>
            <a:off x="0" y="231037"/>
            <a:ext cx="12192000" cy="628000"/>
          </a:xfrm>
          <a:prstGeom prst="rect">
            <a:avLst/>
          </a:prstGeom>
          <a:solidFill>
            <a:srgbClr val="FFFFCC"/>
          </a:solidFill>
          <a:ln>
            <a:noFill/>
          </a:ln>
        </p:spPr>
        <p:txBody>
          <a:bodyPr spcFirstLastPara="1" wrap="square" lIns="320000" tIns="162533" rIns="320000" bIns="162533" anchor="ctr" anchorCtr="0">
            <a:noAutofit/>
          </a:bodyPr>
          <a:lstStyle/>
          <a:p>
            <a:endParaRPr lang="en-US" sz="2400"/>
          </a:p>
        </p:txBody>
      </p:sp>
      <p:sp>
        <p:nvSpPr>
          <p:cNvPr id="7" name="Title 1">
            <a:extLst>
              <a:ext uri="{FF2B5EF4-FFF2-40B4-BE49-F238E27FC236}">
                <a16:creationId xmlns:a16="http://schemas.microsoft.com/office/drawing/2014/main" id="{02634F55-A186-2478-3C24-2E93BB9CB6BC}"/>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3.2 </a:t>
            </a:r>
            <a:r>
              <a:rPr lang="en-GB" sz="2500">
                <a:solidFill>
                  <a:srgbClr val="464646"/>
                </a:solidFill>
                <a:latin typeface="Georgia" panose="02040502050405020303" pitchFamily="18" charset="0"/>
                <a:cs typeface="Arial" panose="020B0604020202020204" pitchFamily="34" charset="0"/>
              </a:rPr>
              <a:t>Equality Diversity and Inclusion </a:t>
            </a:r>
            <a:r>
              <a:rPr lang="en-GB" sz="2500">
                <a:solidFill>
                  <a:srgbClr val="464646"/>
                </a:solidFill>
                <a:latin typeface="Georgia" panose="02040502050405020303" pitchFamily="18" charset="0"/>
                <a:ea typeface="Georgia"/>
                <a:cs typeface="Arial" panose="020B0604020202020204" pitchFamily="34" charset="0"/>
                <a:sym typeface="Georgia"/>
              </a:rPr>
              <a:t>(1 of 2)</a:t>
            </a:r>
            <a:endParaRPr lang="en-GB" sz="2500">
              <a:solidFill>
                <a:srgbClr val="464646"/>
              </a:solidFill>
              <a:latin typeface="Georgia" panose="02040502050405020303" pitchFamily="18" charset="0"/>
              <a:ea typeface="Georgia"/>
              <a:cs typeface="Arial" panose="020B0604020202020204" pitchFamily="34" charset="0"/>
            </a:endParaRPr>
          </a:p>
        </p:txBody>
      </p:sp>
      <p:sp>
        <p:nvSpPr>
          <p:cNvPr id="8" name="Parallelogram 7">
            <a:extLst>
              <a:ext uri="{FF2B5EF4-FFF2-40B4-BE49-F238E27FC236}">
                <a16:creationId xmlns:a16="http://schemas.microsoft.com/office/drawing/2014/main" id="{EFA6C303-CB19-9334-D7A5-961EC4E2E0F6}"/>
              </a:ext>
            </a:extLst>
          </p:cNvPr>
          <p:cNvSpPr/>
          <p:nvPr/>
        </p:nvSpPr>
        <p:spPr>
          <a:xfrm flipH="1">
            <a:off x="10293600" y="5047"/>
            <a:ext cx="1378226" cy="1047896"/>
          </a:xfrm>
          <a:prstGeom prst="parallelogram">
            <a:avLst/>
          </a:prstGeom>
          <a:solidFill>
            <a:srgbClr val="FFFFC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a:extLst>
              <a:ext uri="{FF2B5EF4-FFF2-40B4-BE49-F238E27FC236}">
                <a16:creationId xmlns:a16="http://schemas.microsoft.com/office/drawing/2014/main" id="{44537D01-34D1-95F5-0728-EC52DC7CE6C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2947" y="155271"/>
            <a:ext cx="779532" cy="779532"/>
          </a:xfrm>
          <a:prstGeom prst="rect">
            <a:avLst/>
          </a:prstGeom>
        </p:spPr>
      </p:pic>
      <p:sp>
        <p:nvSpPr>
          <p:cNvPr id="11" name="Slide Number Placeholder 10">
            <a:extLst>
              <a:ext uri="{FF2B5EF4-FFF2-40B4-BE49-F238E27FC236}">
                <a16:creationId xmlns:a16="http://schemas.microsoft.com/office/drawing/2014/main" id="{2C3832E6-C0D6-1CB5-91E3-14A51C780B7A}"/>
              </a:ext>
            </a:extLst>
          </p:cNvPr>
          <p:cNvSpPr>
            <a:spLocks noGrp="1"/>
          </p:cNvSpPr>
          <p:nvPr>
            <p:ph type="sldNum" sz="quarter" idx="12"/>
          </p:nvPr>
        </p:nvSpPr>
        <p:spPr/>
        <p:txBody>
          <a:bodyPr/>
          <a:lstStyle/>
          <a:p>
            <a:fld id="{421E6436-FC94-440E-A289-1F38400188C8}" type="slidenum">
              <a:rPr lang="en-GB" smtClean="0"/>
              <a:t>61</a:t>
            </a:fld>
            <a:endParaRPr lang="en-GB"/>
          </a:p>
        </p:txBody>
      </p:sp>
      <p:sp>
        <p:nvSpPr>
          <p:cNvPr id="4" name="TextBox 3">
            <a:extLst>
              <a:ext uri="{FF2B5EF4-FFF2-40B4-BE49-F238E27FC236}">
                <a16:creationId xmlns:a16="http://schemas.microsoft.com/office/drawing/2014/main" id="{FD073CD0-0646-6B01-3DB6-3CFEAEA0C7DB}"/>
              </a:ext>
            </a:extLst>
          </p:cNvPr>
          <p:cNvSpPr txBox="1"/>
          <p:nvPr/>
        </p:nvSpPr>
        <p:spPr>
          <a:xfrm>
            <a:off x="7210097" y="270625"/>
            <a:ext cx="3242611" cy="523220"/>
          </a:xfrm>
          <a:prstGeom prst="rect">
            <a:avLst/>
          </a:prstGeom>
          <a:noFill/>
        </p:spPr>
        <p:txBody>
          <a:bodyPr wrap="square" rtlCol="0">
            <a:spAutoFit/>
          </a:bodyPr>
          <a:lstStyle/>
          <a:p>
            <a:r>
              <a:rPr lang="en-GB" sz="1400">
                <a:solidFill>
                  <a:srgbClr val="464646"/>
                </a:solidFill>
                <a:latin typeface="Georgia" panose="02040502050405020303" pitchFamily="18" charset="0"/>
                <a:cs typeface="Arial" panose="020B0604020202020204" pitchFamily="34" charset="0"/>
              </a:rPr>
              <a:t>SRO: TBA</a:t>
            </a:r>
          </a:p>
          <a:p>
            <a:endParaRPr lang="en-GB" sz="1400">
              <a:solidFill>
                <a:srgbClr val="464646"/>
              </a:solidFill>
              <a:highlight>
                <a:srgbClr val="FFFF00"/>
              </a:highlight>
              <a:latin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1568942204"/>
      </p:ext>
    </p:extLst>
  </p:cSld>
  <p:clrMapOvr>
    <a:masterClrMapping/>
  </p:clrMapOvr>
  <p:transition advClick="0"/>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72621-B574-81A4-50B9-A7B74D04494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822E44F-4A1B-B07A-6521-841C30EFF45A}"/>
              </a:ext>
            </a:extLst>
          </p:cNvPr>
          <p:cNvGraphicFramePr>
            <a:graphicFrameLocks noGrp="1"/>
          </p:cNvGraphicFramePr>
          <p:nvPr>
            <p:extLst>
              <p:ext uri="{D42A27DB-BD31-4B8C-83A1-F6EECF244321}">
                <p14:modId xmlns:p14="http://schemas.microsoft.com/office/powerpoint/2010/main" val="25920594"/>
              </p:ext>
            </p:extLst>
          </p:nvPr>
        </p:nvGraphicFramePr>
        <p:xfrm>
          <a:off x="455738" y="1421393"/>
          <a:ext cx="11280524" cy="4539880"/>
        </p:xfrm>
        <a:graphic>
          <a:graphicData uri="http://schemas.openxmlformats.org/drawingml/2006/table">
            <a:tbl>
              <a:tblPr firstRow="1" bandRow="1">
                <a:tableStyleId>{912C8C85-51F0-491E-9774-3900AFEF0FD7}</a:tableStyleId>
              </a:tblPr>
              <a:tblGrid>
                <a:gridCol w="5786553">
                  <a:extLst>
                    <a:ext uri="{9D8B030D-6E8A-4147-A177-3AD203B41FA5}">
                      <a16:colId xmlns:a16="http://schemas.microsoft.com/office/drawing/2014/main" val="4136463093"/>
                    </a:ext>
                  </a:extLst>
                </a:gridCol>
                <a:gridCol w="5493971">
                  <a:extLst>
                    <a:ext uri="{9D8B030D-6E8A-4147-A177-3AD203B41FA5}">
                      <a16:colId xmlns:a16="http://schemas.microsoft.com/office/drawing/2014/main" val="530489406"/>
                    </a:ext>
                  </a:extLst>
                </a:gridCol>
              </a:tblGrid>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Delivery resources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u="none" strike="noStrike" noProof="0">
                          <a:solidFill>
                            <a:srgbClr val="464646"/>
                          </a:solidFill>
                          <a:effectLst/>
                          <a:latin typeface="Arial" panose="020B0604020202020204" pitchFamily="34" charset="0"/>
                          <a:cs typeface="Arial" panose="020B0604020202020204" pitchFamily="34" charset="0"/>
                        </a:rPr>
                        <a:t>Key risks and mitigations</a:t>
                      </a: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606489161"/>
                  </a:ext>
                </a:extLst>
              </a:tr>
              <a:tr h="747709">
                <a:tc>
                  <a:txBody>
                    <a:bodyPr/>
                    <a:lstStyle/>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EDI delivery lead</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EDI leads required from 3 core ASC teams</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 medium term potential costs associated with accreditation and possibly specialist training</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rgbClr val="464646"/>
                          </a:solidFill>
                          <a:effectLst/>
                          <a:latin typeface="Arial" panose="020B0604020202020204" pitchFamily="34" charset="0"/>
                          <a:ea typeface="+mn-ea"/>
                          <a:cs typeface="Arial" panose="020B0604020202020204" pitchFamily="34" charset="0"/>
                        </a:rPr>
                        <a:t>Capacity constraints / overload → </a:t>
                      </a:r>
                      <a:r>
                        <a:rPr lang="en-GB" sz="1200" b="0" u="none" strike="noStrike" kern="1200" noProof="0">
                          <a:solidFill>
                            <a:srgbClr val="464646"/>
                          </a:solidFill>
                          <a:effectLst/>
                          <a:latin typeface="Arial" panose="020B0604020202020204" pitchFamily="34" charset="0"/>
                          <a:ea typeface="+mn-ea"/>
                          <a:cs typeface="Arial" panose="020B0604020202020204" pitchFamily="34" charset="0"/>
                        </a:rPr>
                        <a:t>Agree where to start and build out; phased approach to delivery but clear ambition</a:t>
                      </a:r>
                    </a:p>
                    <a:p>
                      <a:pPr marL="171450" lvl="0" indent="-171450" algn="l">
                        <a:lnSpc>
                          <a:spcPct val="110000"/>
                        </a:lnSpc>
                        <a:spcBef>
                          <a:spcPts val="0"/>
                        </a:spcBef>
                        <a:spcAft>
                          <a:spcPts val="0"/>
                        </a:spcAft>
                        <a:buClr>
                          <a:srgbClr val="073001"/>
                        </a:buClr>
                        <a:buFont typeface="Arial" panose="020B0604020202020204" pitchFamily="34" charset="0"/>
                        <a:buChar char="•"/>
                      </a:pPr>
                      <a:r>
                        <a:rPr lang="en-GB" sz="1200" b="1" u="none" strike="noStrike" kern="1200" noProof="0">
                          <a:solidFill>
                            <a:srgbClr val="464646"/>
                          </a:solidFill>
                          <a:effectLst/>
                          <a:latin typeface="Arial"/>
                          <a:ea typeface="+mn-ea"/>
                          <a:cs typeface="Arial"/>
                        </a:rPr>
                        <a:t>Cultural resistance → </a:t>
                      </a:r>
                      <a:r>
                        <a:rPr lang="en-GB" sz="1200" b="0" u="none" strike="noStrike" kern="1200" noProof="0">
                          <a:solidFill>
                            <a:srgbClr val="464646"/>
                          </a:solidFill>
                          <a:effectLst/>
                          <a:latin typeface="Arial"/>
                          <a:ea typeface="+mn-ea"/>
                          <a:cs typeface="Arial"/>
                        </a:rPr>
                        <a:t>strong leadership and experience of EDI leadership in SRO and wider leadership team; link to CQC improvement and Care Act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Key stakeholders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200" b="1" i="0" u="none" strike="noStrike" kern="1200" noProof="0">
                          <a:solidFill>
                            <a:srgbClr val="464646"/>
                          </a:solidFill>
                          <a:effectLst/>
                          <a:latin typeface="Arial" panose="020B0604020202020204" pitchFamily="34" charset="0"/>
                          <a:ea typeface="+mn-ea"/>
                          <a:cs typeface="Arial" panose="020B0604020202020204" pitchFamily="34" charset="0"/>
                        </a:rPr>
                        <a:t>Key interdependencies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863732852"/>
                  </a:ext>
                </a:extLst>
              </a:tr>
              <a:tr h="1107313">
                <a:tc>
                  <a:txBody>
                    <a:bodyPr/>
                    <a:lstStyle/>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All ASC teams: Commissioning &amp; Partnerships, Service Development, ASC operations</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Other corporate teams including corporate leadership on EDI / Public Sector Equality Duty</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The Adults Social Care workforce</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People who draw on care and support, carers, families, communities</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VCFSE, Health Partners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10000"/>
                        </a:lnSpc>
                        <a:spcBef>
                          <a:spcPts val="0"/>
                        </a:spcBef>
                        <a:spcAft>
                          <a:spcPts val="0"/>
                        </a:spcAft>
                        <a:buClr>
                          <a:srgbClr val="073001"/>
                        </a:buClr>
                        <a:buFont typeface="Arial"/>
                        <a:buNone/>
                      </a:pP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EDI as a golden thread through all programmes in the Improvement Plan</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9507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Future phases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64379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rgbClr val="464646"/>
                          </a:solidFill>
                          <a:effectLst/>
                          <a:latin typeface="Arial" panose="020B0604020202020204" pitchFamily="34" charset="0"/>
                          <a:cs typeface="Arial" panose="020B0604020202020204" pitchFamily="34" charset="0"/>
                        </a:rPr>
                        <a:t>Ongoing process of strengthening data, accountability and action on EDI across all areas of ASC</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7" name="Google Shape;470;p82">
            <a:extLst>
              <a:ext uri="{FF2B5EF4-FFF2-40B4-BE49-F238E27FC236}">
                <a16:creationId xmlns:a16="http://schemas.microsoft.com/office/drawing/2014/main" id="{68662C09-DEA8-15FE-FE7A-F9724645082E}"/>
              </a:ext>
            </a:extLst>
          </p:cNvPr>
          <p:cNvSpPr/>
          <p:nvPr/>
        </p:nvSpPr>
        <p:spPr>
          <a:xfrm>
            <a:off x="0" y="231037"/>
            <a:ext cx="12192000" cy="628000"/>
          </a:xfrm>
          <a:prstGeom prst="rect">
            <a:avLst/>
          </a:prstGeom>
          <a:solidFill>
            <a:srgbClr val="FFFFCC"/>
          </a:solidFill>
          <a:ln>
            <a:noFill/>
          </a:ln>
        </p:spPr>
        <p:txBody>
          <a:bodyPr spcFirstLastPara="1" wrap="square" lIns="320000" tIns="162533" rIns="320000" bIns="162533" anchor="ctr" anchorCtr="0">
            <a:noAutofit/>
          </a:bodyPr>
          <a:lstStyle/>
          <a:p>
            <a:endParaRPr lang="en-US" sz="2400"/>
          </a:p>
        </p:txBody>
      </p:sp>
      <p:sp>
        <p:nvSpPr>
          <p:cNvPr id="8" name="Title 1">
            <a:extLst>
              <a:ext uri="{FF2B5EF4-FFF2-40B4-BE49-F238E27FC236}">
                <a16:creationId xmlns:a16="http://schemas.microsoft.com/office/drawing/2014/main" id="{41DB6A35-5721-3680-8636-F58EE33B8B5E}"/>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a:solidFill>
                  <a:srgbClr val="464646"/>
                </a:solidFill>
                <a:latin typeface="Georgia" panose="02040502050405020303" pitchFamily="18" charset="0"/>
              </a:rPr>
              <a:t>3.2 </a:t>
            </a:r>
            <a:r>
              <a:rPr lang="en-GB" sz="2500">
                <a:solidFill>
                  <a:srgbClr val="464646"/>
                </a:solidFill>
                <a:latin typeface="Georgia" panose="02040502050405020303" pitchFamily="18" charset="0"/>
                <a:cs typeface="Arial" panose="020B0604020202020204" pitchFamily="34" charset="0"/>
              </a:rPr>
              <a:t>Equality Diversity and Inclusion </a:t>
            </a:r>
            <a:r>
              <a:rPr lang="en-GB" sz="2500">
                <a:solidFill>
                  <a:srgbClr val="464646"/>
                </a:solidFill>
                <a:latin typeface="Georgia" panose="02040502050405020303" pitchFamily="18" charset="0"/>
                <a:ea typeface="Georgia"/>
                <a:cs typeface="Arial" panose="020B0604020202020204" pitchFamily="34" charset="0"/>
                <a:sym typeface="Georgia"/>
              </a:rPr>
              <a:t>(1 of 2)</a:t>
            </a:r>
            <a:endParaRPr lang="en-GB" sz="2500">
              <a:solidFill>
                <a:srgbClr val="464646"/>
              </a:solidFill>
              <a:latin typeface="Georgia" panose="02040502050405020303" pitchFamily="18" charset="0"/>
              <a:ea typeface="Georgia"/>
              <a:cs typeface="Arial" panose="020B0604020202020204" pitchFamily="34" charset="0"/>
            </a:endParaRPr>
          </a:p>
        </p:txBody>
      </p:sp>
      <p:sp>
        <p:nvSpPr>
          <p:cNvPr id="9" name="Parallelogram 8">
            <a:extLst>
              <a:ext uri="{FF2B5EF4-FFF2-40B4-BE49-F238E27FC236}">
                <a16:creationId xmlns:a16="http://schemas.microsoft.com/office/drawing/2014/main" id="{90F5FF84-4EFA-BBDB-B2C8-DA743E845E66}"/>
              </a:ext>
            </a:extLst>
          </p:cNvPr>
          <p:cNvSpPr/>
          <p:nvPr/>
        </p:nvSpPr>
        <p:spPr>
          <a:xfrm flipH="1">
            <a:off x="10293600" y="5047"/>
            <a:ext cx="1378226" cy="1047896"/>
          </a:xfrm>
          <a:prstGeom prst="parallelogram">
            <a:avLst/>
          </a:prstGeom>
          <a:solidFill>
            <a:srgbClr val="FFFFC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0" name="Graphic 9">
            <a:extLst>
              <a:ext uri="{FF2B5EF4-FFF2-40B4-BE49-F238E27FC236}">
                <a16:creationId xmlns:a16="http://schemas.microsoft.com/office/drawing/2014/main" id="{13A66882-6F05-D24A-595F-CFD1E902E1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2947" y="155271"/>
            <a:ext cx="779532" cy="779532"/>
          </a:xfrm>
          <a:prstGeom prst="rect">
            <a:avLst/>
          </a:prstGeom>
        </p:spPr>
      </p:pic>
      <p:sp>
        <p:nvSpPr>
          <p:cNvPr id="11" name="TextBox 10">
            <a:extLst>
              <a:ext uri="{FF2B5EF4-FFF2-40B4-BE49-F238E27FC236}">
                <a16:creationId xmlns:a16="http://schemas.microsoft.com/office/drawing/2014/main" id="{633D534D-C3AF-DB16-4988-A596FA155E97}"/>
              </a:ext>
            </a:extLst>
          </p:cNvPr>
          <p:cNvSpPr txBox="1"/>
          <p:nvPr/>
        </p:nvSpPr>
        <p:spPr>
          <a:xfrm>
            <a:off x="7170821" y="283427"/>
            <a:ext cx="3242611" cy="523220"/>
          </a:xfrm>
          <a:prstGeom prst="rect">
            <a:avLst/>
          </a:prstGeom>
          <a:noFill/>
        </p:spPr>
        <p:txBody>
          <a:bodyPr wrap="square" rtlCol="0">
            <a:spAutoFit/>
          </a:bodyPr>
          <a:lstStyle/>
          <a:p>
            <a:r>
              <a:rPr lang="en-GB" sz="1400">
                <a:solidFill>
                  <a:srgbClr val="464646"/>
                </a:solidFill>
                <a:latin typeface="Georgia" panose="02040502050405020303" pitchFamily="18" charset="0"/>
                <a:cs typeface="Arial" panose="020B0604020202020204" pitchFamily="34" charset="0"/>
              </a:rPr>
              <a:t>SRO: TBA</a:t>
            </a:r>
          </a:p>
          <a:p>
            <a:endParaRPr lang="en-GB" sz="1400">
              <a:solidFill>
                <a:srgbClr val="464646"/>
              </a:solidFill>
              <a:highlight>
                <a:srgbClr val="FFFF00"/>
              </a:highlight>
              <a:latin typeface="Georgia" panose="02040502050405020303" pitchFamily="18" charset="0"/>
              <a:cs typeface="Arial" panose="020B0604020202020204" pitchFamily="34" charset="0"/>
            </a:endParaRPr>
          </a:p>
        </p:txBody>
      </p:sp>
      <p:sp>
        <p:nvSpPr>
          <p:cNvPr id="3" name="Slide Number Placeholder 2">
            <a:extLst>
              <a:ext uri="{FF2B5EF4-FFF2-40B4-BE49-F238E27FC236}">
                <a16:creationId xmlns:a16="http://schemas.microsoft.com/office/drawing/2014/main" id="{B25BA00A-4297-FDA1-FCC7-A85B51375087}"/>
              </a:ext>
            </a:extLst>
          </p:cNvPr>
          <p:cNvSpPr>
            <a:spLocks noGrp="1"/>
          </p:cNvSpPr>
          <p:nvPr>
            <p:ph type="sldNum" sz="quarter" idx="12"/>
          </p:nvPr>
        </p:nvSpPr>
        <p:spPr/>
        <p:txBody>
          <a:bodyPr/>
          <a:lstStyle/>
          <a:p>
            <a:fld id="{421E6436-FC94-440E-A289-1F38400188C8}" type="slidenum">
              <a:rPr lang="en-GB" smtClean="0"/>
              <a:t>62</a:t>
            </a:fld>
            <a:endParaRPr lang="en-GB"/>
          </a:p>
        </p:txBody>
      </p:sp>
    </p:spTree>
    <p:extLst>
      <p:ext uri="{BB962C8B-B14F-4D97-AF65-F5344CB8AC3E}">
        <p14:creationId xmlns:p14="http://schemas.microsoft.com/office/powerpoint/2010/main" val="2895607835"/>
      </p:ext>
    </p:extLst>
  </p:cSld>
  <p:clrMapOvr>
    <a:masterClrMapping/>
  </p:clrMapOvr>
  <p:transition advClick="0"/>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2E7F8-560B-C66A-CED4-9A30EBBFEA70}"/>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55AD4EC-F0DE-42F8-F3F7-C53BFC2C7ED0}"/>
              </a:ext>
            </a:extLst>
          </p:cNvPr>
          <p:cNvGraphicFramePr>
            <a:graphicFrameLocks noGrp="1"/>
          </p:cNvGraphicFramePr>
          <p:nvPr>
            <p:extLst>
              <p:ext uri="{D42A27DB-BD31-4B8C-83A1-F6EECF244321}">
                <p14:modId xmlns:p14="http://schemas.microsoft.com/office/powerpoint/2010/main" val="1636161924"/>
              </p:ext>
            </p:extLst>
          </p:nvPr>
        </p:nvGraphicFramePr>
        <p:xfrm>
          <a:off x="455738" y="1228888"/>
          <a:ext cx="11280524" cy="5239359"/>
        </p:xfrm>
        <a:graphic>
          <a:graphicData uri="http://schemas.openxmlformats.org/drawingml/2006/table">
            <a:tbl>
              <a:tblPr firstRow="1" bandRow="1">
                <a:tableStyleId>{912C8C85-51F0-491E-9774-3900AFEF0FD7}</a:tableStyleId>
              </a:tblPr>
              <a:tblGrid>
                <a:gridCol w="5786553">
                  <a:extLst>
                    <a:ext uri="{9D8B030D-6E8A-4147-A177-3AD203B41FA5}">
                      <a16:colId xmlns:a16="http://schemas.microsoft.com/office/drawing/2014/main" val="4136463093"/>
                    </a:ext>
                  </a:extLst>
                </a:gridCol>
                <a:gridCol w="5493971">
                  <a:extLst>
                    <a:ext uri="{9D8B030D-6E8A-4147-A177-3AD203B41FA5}">
                      <a16:colId xmlns:a16="http://schemas.microsoft.com/office/drawing/2014/main" val="530489406"/>
                    </a:ext>
                  </a:extLst>
                </a:gridCol>
              </a:tblGrid>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Scope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948389664"/>
                  </a:ext>
                </a:extLst>
              </a:tr>
              <a:tr h="585104">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To deliver, demonstrate and provide assurance on strengthened, stable leadership and governance in Adult Social Care; grip on finance and performance to meet required targets.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Permanent ASC Senior Leadership team</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Increased capability and capacity within wider ASC leaders (Heads of Service and Managers)</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Established governance framework including performance, transformation and improvement, financial performance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4726230"/>
                  </a:ext>
                </a:extLst>
              </a:tr>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Current phase: Key activities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Deliverables and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7055473"/>
                  </a:ext>
                </a:extLst>
              </a:tr>
              <a:tr h="931463">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Appointment of permanent leadership team: DAS and Directors</a:t>
                      </a:r>
                    </a:p>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Review of leadership capacity (as part of team reorganisations and across the directorate)</a:t>
                      </a:r>
                    </a:p>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Design of first line management development programme linked to refreshed structures</a:t>
                      </a:r>
                    </a:p>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Review, refresh and communication of departmental governance; linkages into corporate governance; linkages into assurance and oversight regime</a:t>
                      </a:r>
                    </a:p>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Co-production embedded into governance with people receiving care and support represented on all key decision-making groups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Appointment of permanent leadership team: DAS and Directors – July to December 2026</a:t>
                      </a:r>
                    </a:p>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Refreshed governance: July 2026</a:t>
                      </a:r>
                    </a:p>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Co-production embedded into governance: Sept to Dec 2026</a:t>
                      </a:r>
                    </a:p>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panose="020B0604020202020204" pitchFamily="34" charset="0"/>
                          <a:cs typeface="Arial" panose="020B0604020202020204" pitchFamily="34" charset="0"/>
                        </a:rPr>
                        <a:t>Management development programme: Q1 2027</a:t>
                      </a:r>
                    </a:p>
                    <a:p>
                      <a:pPr marL="171450" lvl="0" indent="-171450" algn="l" defTabSz="914400">
                        <a:lnSpc>
                          <a:spcPct val="110000"/>
                        </a:lnSpc>
                        <a:spcBef>
                          <a:spcPts val="0"/>
                        </a:spcBef>
                        <a:spcAft>
                          <a:spcPts val="0"/>
                        </a:spcAft>
                        <a:buFont typeface="Arial" panose="020B0604020202020204" pitchFamily="34" charset="0"/>
                        <a:buChar char="•"/>
                      </a:pPr>
                      <a:endParaRPr lang="en-US" sz="1200" b="0"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0491539"/>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Outcomes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606489161"/>
                  </a:ext>
                </a:extLst>
              </a:tr>
              <a:tr h="747709">
                <a:tc>
                  <a:txBody>
                    <a:bodyPr/>
                    <a:lstStyle/>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Stable leadership team</a:t>
                      </a:r>
                    </a:p>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Improving performance: operational, quality and finance</a:t>
                      </a:r>
                    </a:p>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Delivery of ASC TOM progressed</a:t>
                      </a:r>
                    </a:p>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Lifting of additional oversight from MHCLG and DHSC</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Leadership</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6" name="Google Shape;470;p82">
            <a:extLst>
              <a:ext uri="{FF2B5EF4-FFF2-40B4-BE49-F238E27FC236}">
                <a16:creationId xmlns:a16="http://schemas.microsoft.com/office/drawing/2014/main" id="{4750475F-6DD4-08EB-B8E2-6A9AF53561D4}"/>
              </a:ext>
            </a:extLst>
          </p:cNvPr>
          <p:cNvSpPr/>
          <p:nvPr/>
        </p:nvSpPr>
        <p:spPr>
          <a:xfrm>
            <a:off x="0" y="231037"/>
            <a:ext cx="12192000" cy="628000"/>
          </a:xfrm>
          <a:prstGeom prst="rect">
            <a:avLst/>
          </a:prstGeom>
          <a:solidFill>
            <a:srgbClr val="FFFFCC"/>
          </a:solidFill>
          <a:ln>
            <a:noFill/>
          </a:ln>
        </p:spPr>
        <p:txBody>
          <a:bodyPr spcFirstLastPara="1" wrap="square" lIns="320000" tIns="162533" rIns="320000" bIns="162533" anchor="ctr" anchorCtr="0">
            <a:noAutofit/>
          </a:bodyPr>
          <a:lstStyle/>
          <a:p>
            <a:endParaRPr lang="en-US" sz="2400"/>
          </a:p>
        </p:txBody>
      </p:sp>
      <p:sp>
        <p:nvSpPr>
          <p:cNvPr id="7" name="Title 1">
            <a:extLst>
              <a:ext uri="{FF2B5EF4-FFF2-40B4-BE49-F238E27FC236}">
                <a16:creationId xmlns:a16="http://schemas.microsoft.com/office/drawing/2014/main" id="{1A4DC5BE-0B2D-0CD2-2B45-BC409D4180D6}"/>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0000"/>
              </a:buClr>
              <a:buSzPts val="1800"/>
            </a:pPr>
            <a:r>
              <a:rPr lang="en-GB" sz="2000">
                <a:solidFill>
                  <a:srgbClr val="464646"/>
                </a:solidFill>
                <a:latin typeface="Georgia" panose="02040502050405020303" pitchFamily="18" charset="0"/>
                <a:ea typeface="Georgia"/>
                <a:cs typeface="Arial" panose="020B0604020202020204" pitchFamily="34" charset="0"/>
                <a:sym typeface="Georgia"/>
              </a:rPr>
              <a:t>3.3 Leadership, Governance and Financial Stewardship (1 of 2)</a:t>
            </a:r>
            <a:endParaRPr lang="en-GB" sz="2000">
              <a:solidFill>
                <a:srgbClr val="464646"/>
              </a:solidFill>
              <a:latin typeface="Georgia" panose="02040502050405020303" pitchFamily="18" charset="0"/>
              <a:ea typeface="Georgia"/>
              <a:cs typeface="Arial" panose="020B0604020202020204" pitchFamily="34" charset="0"/>
            </a:endParaRPr>
          </a:p>
        </p:txBody>
      </p:sp>
      <p:sp>
        <p:nvSpPr>
          <p:cNvPr id="8" name="Parallelogram 7">
            <a:extLst>
              <a:ext uri="{FF2B5EF4-FFF2-40B4-BE49-F238E27FC236}">
                <a16:creationId xmlns:a16="http://schemas.microsoft.com/office/drawing/2014/main" id="{E7AB2AF0-9D44-5AE3-4302-D7D2317B7E15}"/>
              </a:ext>
            </a:extLst>
          </p:cNvPr>
          <p:cNvSpPr/>
          <p:nvPr/>
        </p:nvSpPr>
        <p:spPr>
          <a:xfrm flipH="1">
            <a:off x="10293600" y="5047"/>
            <a:ext cx="1378226" cy="1047896"/>
          </a:xfrm>
          <a:prstGeom prst="parallelogram">
            <a:avLst/>
          </a:prstGeom>
          <a:solidFill>
            <a:srgbClr val="FFFFC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a:extLst>
              <a:ext uri="{FF2B5EF4-FFF2-40B4-BE49-F238E27FC236}">
                <a16:creationId xmlns:a16="http://schemas.microsoft.com/office/drawing/2014/main" id="{42CDADA6-84BB-E1C1-D882-2254FE8C04C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2947" y="155271"/>
            <a:ext cx="779532" cy="779532"/>
          </a:xfrm>
          <a:prstGeom prst="rect">
            <a:avLst/>
          </a:prstGeom>
        </p:spPr>
      </p:pic>
      <p:sp>
        <p:nvSpPr>
          <p:cNvPr id="11" name="Slide Number Placeholder 10">
            <a:extLst>
              <a:ext uri="{FF2B5EF4-FFF2-40B4-BE49-F238E27FC236}">
                <a16:creationId xmlns:a16="http://schemas.microsoft.com/office/drawing/2014/main" id="{3AD19509-7C84-9BA0-AA69-18D2990527AE}"/>
              </a:ext>
            </a:extLst>
          </p:cNvPr>
          <p:cNvSpPr>
            <a:spLocks noGrp="1"/>
          </p:cNvSpPr>
          <p:nvPr>
            <p:ph type="sldNum" sz="quarter" idx="12"/>
          </p:nvPr>
        </p:nvSpPr>
        <p:spPr/>
        <p:txBody>
          <a:bodyPr/>
          <a:lstStyle/>
          <a:p>
            <a:fld id="{421E6436-FC94-440E-A289-1F38400188C8}" type="slidenum">
              <a:rPr lang="en-GB" smtClean="0"/>
              <a:t>63</a:t>
            </a:fld>
            <a:endParaRPr lang="en-GB"/>
          </a:p>
        </p:txBody>
      </p:sp>
      <p:sp>
        <p:nvSpPr>
          <p:cNvPr id="4" name="TextBox 3">
            <a:extLst>
              <a:ext uri="{FF2B5EF4-FFF2-40B4-BE49-F238E27FC236}">
                <a16:creationId xmlns:a16="http://schemas.microsoft.com/office/drawing/2014/main" id="{565227AE-9C41-7688-AAD5-7BD777F68CDD}"/>
              </a:ext>
            </a:extLst>
          </p:cNvPr>
          <p:cNvSpPr txBox="1"/>
          <p:nvPr/>
        </p:nvSpPr>
        <p:spPr>
          <a:xfrm>
            <a:off x="7416801" y="283427"/>
            <a:ext cx="2996632" cy="523220"/>
          </a:xfrm>
          <a:prstGeom prst="rect">
            <a:avLst/>
          </a:prstGeom>
          <a:noFill/>
        </p:spPr>
        <p:txBody>
          <a:bodyPr wrap="square" rtlCol="0">
            <a:spAutoFit/>
          </a:bodyPr>
          <a:lstStyle/>
          <a:p>
            <a:r>
              <a:rPr lang="en-GB" sz="1400">
                <a:solidFill>
                  <a:srgbClr val="464646"/>
                </a:solidFill>
                <a:latin typeface="Georgia" panose="02040502050405020303" pitchFamily="18" charset="0"/>
                <a:cs typeface="Arial" panose="020B0604020202020204" pitchFamily="34" charset="0"/>
              </a:rPr>
              <a:t>SRO: Corporate Director ASC&amp;H</a:t>
            </a:r>
          </a:p>
          <a:p>
            <a:endParaRPr lang="en-GB" sz="1400">
              <a:solidFill>
                <a:srgbClr val="464646"/>
              </a:solidFill>
              <a:latin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2280674750"/>
      </p:ext>
    </p:extLst>
  </p:cSld>
  <p:clrMapOvr>
    <a:masterClrMapping/>
  </p:clrMapOvr>
  <p:transition advClick="0"/>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7CABA-D5EC-F367-07B9-B9FBB9936A0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12688F-A61C-7778-86BD-4071F241ED3C}"/>
              </a:ext>
            </a:extLst>
          </p:cNvPr>
          <p:cNvGraphicFramePr>
            <a:graphicFrameLocks noGrp="1"/>
          </p:cNvGraphicFramePr>
          <p:nvPr>
            <p:extLst>
              <p:ext uri="{D42A27DB-BD31-4B8C-83A1-F6EECF244321}">
                <p14:modId xmlns:p14="http://schemas.microsoft.com/office/powerpoint/2010/main" val="2812023966"/>
              </p:ext>
            </p:extLst>
          </p:nvPr>
        </p:nvGraphicFramePr>
        <p:xfrm>
          <a:off x="487956" y="1629941"/>
          <a:ext cx="11216088" cy="4324001"/>
        </p:xfrm>
        <a:graphic>
          <a:graphicData uri="http://schemas.openxmlformats.org/drawingml/2006/table">
            <a:tbl>
              <a:tblPr firstRow="1" bandRow="1">
                <a:tableStyleId>{912C8C85-51F0-491E-9774-3900AFEF0FD7}</a:tableStyleId>
              </a:tblPr>
              <a:tblGrid>
                <a:gridCol w="5753499">
                  <a:extLst>
                    <a:ext uri="{9D8B030D-6E8A-4147-A177-3AD203B41FA5}">
                      <a16:colId xmlns:a16="http://schemas.microsoft.com/office/drawing/2014/main" val="4136463093"/>
                    </a:ext>
                  </a:extLst>
                </a:gridCol>
                <a:gridCol w="5462589">
                  <a:extLst>
                    <a:ext uri="{9D8B030D-6E8A-4147-A177-3AD203B41FA5}">
                      <a16:colId xmlns:a16="http://schemas.microsoft.com/office/drawing/2014/main" val="530489406"/>
                    </a:ext>
                  </a:extLst>
                </a:gridCol>
              </a:tblGrid>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Delivery resources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u="none" strike="noStrike" noProof="0">
                          <a:solidFill>
                            <a:srgbClr val="464646"/>
                          </a:solidFill>
                          <a:effectLst/>
                          <a:latin typeface="Arial" panose="020B0604020202020204" pitchFamily="34" charset="0"/>
                          <a:cs typeface="Arial" panose="020B0604020202020204" pitchFamily="34" charset="0"/>
                        </a:rPr>
                        <a:t>Key risks and mitigations</a:t>
                      </a: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606489161"/>
                  </a:ext>
                </a:extLst>
              </a:tr>
              <a:tr h="747709">
                <a:tc>
                  <a:txBody>
                    <a:bodyPr/>
                    <a:lstStyle/>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Delivery Team</a:t>
                      </a:r>
                    </a:p>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Senior Leadership team / DLT</a:t>
                      </a:r>
                    </a:p>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 </a:t>
                      </a:r>
                    </a:p>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Strategic Partner</a:t>
                      </a:r>
                    </a:p>
                    <a:p>
                      <a:pPr marL="0" lvl="0" indent="0" algn="l" rtl="0">
                        <a:lnSpc>
                          <a:spcPct val="100000"/>
                        </a:lnSpc>
                        <a:buFont typeface="Arial" panose="020B0604020202020204" pitchFamily="34" charset="0"/>
                        <a:buNone/>
                      </a:pPr>
                      <a:endParaRPr lang="en-GB" sz="1200" b="0" i="0">
                        <a:solidFill>
                          <a:srgbClr val="464646"/>
                        </a:solidFill>
                        <a:effectLst/>
                        <a:latin typeface="Arial" panose="020B0604020202020204" pitchFamily="34" charset="0"/>
                        <a:cs typeface="Arial" panose="020B0604020202020204" pitchFamily="34" charset="0"/>
                      </a:endParaRPr>
                    </a:p>
                    <a:p>
                      <a:pPr marL="0" lvl="0" indent="0" algn="l" rtl="0">
                        <a:lnSpc>
                          <a:spcPct val="100000"/>
                        </a:lnSpc>
                        <a:buFont typeface="Arial" panose="020B0604020202020204" pitchFamily="34" charset="0"/>
                        <a:buNone/>
                      </a:pPr>
                      <a:r>
                        <a:rPr lang="en-GB" sz="1200" b="0" i="0">
                          <a:solidFill>
                            <a:srgbClr val="464646"/>
                          </a:solidFill>
                          <a:effectLst/>
                          <a:latin typeface="Arial" panose="020B0604020202020204" pitchFamily="34" charset="0"/>
                          <a:cs typeface="Arial" panose="020B0604020202020204" pitchFamily="34" charset="0"/>
                        </a:rPr>
                        <a:t>Funding for capacity and OD programmes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10000"/>
                        </a:lnSpc>
                        <a:spcBef>
                          <a:spcPts val="0"/>
                        </a:spcBef>
                        <a:spcAft>
                          <a:spcPts val="0"/>
                        </a:spcAft>
                        <a:buClr>
                          <a:srgbClr val="073001"/>
                        </a:buClr>
                        <a:buFont typeface="Arial"/>
                        <a:buNone/>
                      </a:pPr>
                      <a:r>
                        <a:rPr lang="en-US" sz="1200" b="1" u="none" strike="noStrike" kern="1200" noProof="0">
                          <a:solidFill>
                            <a:srgbClr val="464646"/>
                          </a:solidFill>
                          <a:effectLst/>
                          <a:latin typeface="Arial" panose="020B0604020202020204" pitchFamily="34" charset="0"/>
                          <a:ea typeface="+mn-ea"/>
                          <a:cs typeface="Arial" panose="020B0604020202020204" pitchFamily="34" charset="0"/>
                        </a:rPr>
                        <a:t>Availability of external talent</a:t>
                      </a: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 =&gt; promote Nottingham as an attractive opportunity with likely increasing opportunities for impact under LGR</a:t>
                      </a:r>
                    </a:p>
                    <a:p>
                      <a:pPr marL="0" lvl="0" indent="0" algn="l">
                        <a:lnSpc>
                          <a:spcPct val="110000"/>
                        </a:lnSpc>
                        <a:spcBef>
                          <a:spcPts val="0"/>
                        </a:spcBef>
                        <a:spcAft>
                          <a:spcPts val="0"/>
                        </a:spcAft>
                        <a:buClr>
                          <a:srgbClr val="073001"/>
                        </a:buClr>
                        <a:buFont typeface="Arial"/>
                        <a:buNone/>
                      </a:pPr>
                      <a:r>
                        <a:rPr lang="en-US" sz="1200" b="1" u="none" strike="noStrike" kern="1200" noProof="0">
                          <a:solidFill>
                            <a:srgbClr val="464646"/>
                          </a:solidFill>
                          <a:effectLst/>
                          <a:latin typeface="Arial" panose="020B0604020202020204" pitchFamily="34" charset="0"/>
                          <a:ea typeface="+mn-ea"/>
                          <a:cs typeface="Arial" panose="020B0604020202020204" pitchFamily="34" charset="0"/>
                        </a:rPr>
                        <a:t>LGR</a:t>
                      </a: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 =&gt; continue to communicate with neighbouring councils</a:t>
                      </a:r>
                    </a:p>
                    <a:p>
                      <a:pPr marL="0" lvl="0" indent="0" algn="l">
                        <a:lnSpc>
                          <a:spcPct val="110000"/>
                        </a:lnSpc>
                        <a:spcBef>
                          <a:spcPts val="0"/>
                        </a:spcBef>
                        <a:spcAft>
                          <a:spcPts val="0"/>
                        </a:spcAft>
                        <a:buClr>
                          <a:srgbClr val="073001"/>
                        </a:buClr>
                        <a:buFont typeface="Arial"/>
                        <a:buNone/>
                      </a:pPr>
                      <a:r>
                        <a:rPr lang="en-US" sz="1200" b="1" u="none" strike="noStrike" kern="1200" noProof="0">
                          <a:solidFill>
                            <a:srgbClr val="464646"/>
                          </a:solidFill>
                          <a:effectLst/>
                          <a:latin typeface="Arial" panose="020B0604020202020204" pitchFamily="34" charset="0"/>
                          <a:ea typeface="+mn-ea"/>
                          <a:cs typeface="Arial" panose="020B0604020202020204" pitchFamily="34" charset="0"/>
                        </a:rPr>
                        <a:t>Financial constraints / ability to invest in talent, capacity and capability</a:t>
                      </a: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 =&gt; continue to engage and make the case for investment</a:t>
                      </a:r>
                      <a:endParaRPr lang="en-US" sz="1200" b="1" u="none" strike="noStrike" kern="1200" noProof="0">
                        <a:solidFill>
                          <a:srgbClr val="464646"/>
                        </a:solidFill>
                        <a:effectLst/>
                        <a:latin typeface="Arial" panose="020B0604020202020204" pitchFamily="34" charset="0"/>
                        <a:ea typeface="+mn-ea"/>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Key stakeholders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200" b="1" i="0" u="none" strike="noStrike" kern="1200" noProof="0">
                          <a:solidFill>
                            <a:srgbClr val="464646"/>
                          </a:solidFill>
                          <a:effectLst/>
                          <a:latin typeface="Arial" panose="020B0604020202020204" pitchFamily="34" charset="0"/>
                          <a:ea typeface="+mn-ea"/>
                          <a:cs typeface="Arial" panose="020B0604020202020204" pitchFamily="34" charset="0"/>
                        </a:rPr>
                        <a:t>Key interdependencies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863732852"/>
                  </a:ext>
                </a:extLst>
              </a:tr>
              <a:tr h="1107313">
                <a:tc>
                  <a:txBody>
                    <a:bodyPr/>
                    <a:lstStyle/>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Corporate / Political Leadership within NCC</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Neighbouring councils</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HR and Finance business partners</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Wider partners – especially NHS</a:t>
                      </a:r>
                    </a:p>
                    <a:p>
                      <a:pPr lvl="0" algn="l" rtl="0">
                        <a:lnSpc>
                          <a:spcPct val="100000"/>
                        </a:lnSpc>
                        <a:buNone/>
                      </a:pPr>
                      <a:endParaRPr lang="en-GB" sz="1200" b="0" i="0">
                        <a:solidFill>
                          <a:srgbClr val="464646"/>
                        </a:solidFill>
                        <a:effectLst/>
                        <a:latin typeface="Arial" panose="020B0604020202020204" pitchFamily="34" charset="0"/>
                        <a:cs typeface="Arial" panose="020B0604020202020204" pitchFamily="34" charset="0"/>
                      </a:endParaRP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10000"/>
                        </a:lnSpc>
                        <a:spcBef>
                          <a:spcPts val="0"/>
                        </a:spcBef>
                        <a:spcAft>
                          <a:spcPts val="0"/>
                        </a:spcAft>
                        <a:buClr>
                          <a:srgbClr val="073001"/>
                        </a:buClr>
                        <a:buFont typeface="Arial"/>
                        <a:buNone/>
                      </a:pP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Effective leadership and governance is an essential underpinning requirement for all other programmes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9507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Future phases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64379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rgbClr val="464646"/>
                          </a:solidFill>
                          <a:effectLst/>
                          <a:latin typeface="Arial" panose="020B0604020202020204" pitchFamily="34" charset="0"/>
                          <a:cs typeface="Arial" panose="020B0604020202020204" pitchFamily="34" charset="0"/>
                        </a:rPr>
                        <a:t>Note future transition requirements as a result of LGR</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6" name="Google Shape;470;p82">
            <a:extLst>
              <a:ext uri="{FF2B5EF4-FFF2-40B4-BE49-F238E27FC236}">
                <a16:creationId xmlns:a16="http://schemas.microsoft.com/office/drawing/2014/main" id="{816C1A84-1870-A096-9627-4865C7C9D48C}"/>
              </a:ext>
            </a:extLst>
          </p:cNvPr>
          <p:cNvSpPr/>
          <p:nvPr/>
        </p:nvSpPr>
        <p:spPr>
          <a:xfrm>
            <a:off x="0" y="231037"/>
            <a:ext cx="12192000" cy="628000"/>
          </a:xfrm>
          <a:prstGeom prst="rect">
            <a:avLst/>
          </a:prstGeom>
          <a:solidFill>
            <a:srgbClr val="FFFFCC"/>
          </a:solidFill>
          <a:ln>
            <a:noFill/>
          </a:ln>
        </p:spPr>
        <p:txBody>
          <a:bodyPr spcFirstLastPara="1" wrap="square" lIns="320000" tIns="162533" rIns="320000" bIns="162533" anchor="ctr" anchorCtr="0">
            <a:noAutofit/>
          </a:bodyPr>
          <a:lstStyle/>
          <a:p>
            <a:endParaRPr lang="en-US" sz="2400"/>
          </a:p>
        </p:txBody>
      </p:sp>
      <p:sp>
        <p:nvSpPr>
          <p:cNvPr id="7" name="Title 1">
            <a:extLst>
              <a:ext uri="{FF2B5EF4-FFF2-40B4-BE49-F238E27FC236}">
                <a16:creationId xmlns:a16="http://schemas.microsoft.com/office/drawing/2014/main" id="{26718208-3A10-1013-EAF0-0490E505D94D}"/>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0000"/>
              </a:buClr>
              <a:buSzPts val="1800"/>
            </a:pPr>
            <a:r>
              <a:rPr lang="en-GB" sz="2000">
                <a:solidFill>
                  <a:srgbClr val="464646"/>
                </a:solidFill>
                <a:latin typeface="Georgia" panose="02040502050405020303" pitchFamily="18" charset="0"/>
                <a:ea typeface="Georgia"/>
                <a:cs typeface="Arial" panose="020B0604020202020204" pitchFamily="34" charset="0"/>
                <a:sym typeface="Georgia"/>
              </a:rPr>
              <a:t>3.3 Leadership, Governance and Financial Stewardship (2 of 2)</a:t>
            </a:r>
            <a:endParaRPr lang="en-GB" sz="2000">
              <a:solidFill>
                <a:srgbClr val="464646"/>
              </a:solidFill>
              <a:latin typeface="Georgia" panose="02040502050405020303" pitchFamily="18" charset="0"/>
              <a:ea typeface="Georgia"/>
              <a:cs typeface="Arial" panose="020B0604020202020204" pitchFamily="34" charset="0"/>
            </a:endParaRPr>
          </a:p>
        </p:txBody>
      </p:sp>
      <p:sp>
        <p:nvSpPr>
          <p:cNvPr id="8" name="Parallelogram 7">
            <a:extLst>
              <a:ext uri="{FF2B5EF4-FFF2-40B4-BE49-F238E27FC236}">
                <a16:creationId xmlns:a16="http://schemas.microsoft.com/office/drawing/2014/main" id="{AE80EE75-2FCB-DF3D-7A17-0240BEE724CB}"/>
              </a:ext>
            </a:extLst>
          </p:cNvPr>
          <p:cNvSpPr/>
          <p:nvPr/>
        </p:nvSpPr>
        <p:spPr>
          <a:xfrm flipH="1">
            <a:off x="10293600" y="5047"/>
            <a:ext cx="1378226" cy="1047896"/>
          </a:xfrm>
          <a:prstGeom prst="parallelogram">
            <a:avLst/>
          </a:prstGeom>
          <a:solidFill>
            <a:srgbClr val="FFFFC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a:extLst>
              <a:ext uri="{FF2B5EF4-FFF2-40B4-BE49-F238E27FC236}">
                <a16:creationId xmlns:a16="http://schemas.microsoft.com/office/drawing/2014/main" id="{4AC5ACC2-E0E8-65DF-B278-3260736EE6B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2947" y="155271"/>
            <a:ext cx="779532" cy="779532"/>
          </a:xfrm>
          <a:prstGeom prst="rect">
            <a:avLst/>
          </a:prstGeom>
        </p:spPr>
      </p:pic>
      <p:sp>
        <p:nvSpPr>
          <p:cNvPr id="11" name="Slide Number Placeholder 10">
            <a:extLst>
              <a:ext uri="{FF2B5EF4-FFF2-40B4-BE49-F238E27FC236}">
                <a16:creationId xmlns:a16="http://schemas.microsoft.com/office/drawing/2014/main" id="{4C968A52-54F4-96BD-DB19-5FDE660ED206}"/>
              </a:ext>
            </a:extLst>
          </p:cNvPr>
          <p:cNvSpPr>
            <a:spLocks noGrp="1"/>
          </p:cNvSpPr>
          <p:nvPr>
            <p:ph type="sldNum" sz="quarter" idx="12"/>
          </p:nvPr>
        </p:nvSpPr>
        <p:spPr/>
        <p:txBody>
          <a:bodyPr/>
          <a:lstStyle/>
          <a:p>
            <a:fld id="{421E6436-FC94-440E-A289-1F38400188C8}" type="slidenum">
              <a:rPr lang="en-GB" smtClean="0"/>
              <a:t>64</a:t>
            </a:fld>
            <a:endParaRPr lang="en-GB"/>
          </a:p>
        </p:txBody>
      </p:sp>
      <p:sp>
        <p:nvSpPr>
          <p:cNvPr id="5" name="TextBox 4">
            <a:extLst>
              <a:ext uri="{FF2B5EF4-FFF2-40B4-BE49-F238E27FC236}">
                <a16:creationId xmlns:a16="http://schemas.microsoft.com/office/drawing/2014/main" id="{76CF5C56-88BE-C3AE-5B62-8C4D353E231D}"/>
              </a:ext>
            </a:extLst>
          </p:cNvPr>
          <p:cNvSpPr txBox="1"/>
          <p:nvPr/>
        </p:nvSpPr>
        <p:spPr>
          <a:xfrm>
            <a:off x="7416801" y="283427"/>
            <a:ext cx="2996632" cy="523220"/>
          </a:xfrm>
          <a:prstGeom prst="rect">
            <a:avLst/>
          </a:prstGeom>
          <a:noFill/>
        </p:spPr>
        <p:txBody>
          <a:bodyPr wrap="square" rtlCol="0">
            <a:spAutoFit/>
          </a:bodyPr>
          <a:lstStyle/>
          <a:p>
            <a:r>
              <a:rPr lang="en-GB" sz="1400">
                <a:solidFill>
                  <a:srgbClr val="464646"/>
                </a:solidFill>
                <a:latin typeface="Georgia" panose="02040502050405020303" pitchFamily="18" charset="0"/>
                <a:cs typeface="Arial" panose="020B0604020202020204" pitchFamily="34" charset="0"/>
              </a:rPr>
              <a:t>SRO: Corporate Director ASC&amp;H</a:t>
            </a:r>
          </a:p>
          <a:p>
            <a:endParaRPr lang="en-GB" sz="1400">
              <a:solidFill>
                <a:srgbClr val="464646"/>
              </a:solidFill>
              <a:latin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1862002791"/>
      </p:ext>
    </p:extLst>
  </p:cSld>
  <p:clrMapOvr>
    <a:masterClrMapping/>
  </p:clrMapOvr>
  <p:transition advClick="0"/>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079B5-E910-7733-5A64-4B5861B6DC11}"/>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55EB0F8-4A34-76E5-7BAE-0AE145B857AB}"/>
              </a:ext>
            </a:extLst>
          </p:cNvPr>
          <p:cNvGraphicFramePr>
            <a:graphicFrameLocks noGrp="1"/>
          </p:cNvGraphicFramePr>
          <p:nvPr>
            <p:extLst>
              <p:ext uri="{D42A27DB-BD31-4B8C-83A1-F6EECF244321}">
                <p14:modId xmlns:p14="http://schemas.microsoft.com/office/powerpoint/2010/main" val="3880240660"/>
              </p:ext>
            </p:extLst>
          </p:nvPr>
        </p:nvGraphicFramePr>
        <p:xfrm>
          <a:off x="197962" y="940130"/>
          <a:ext cx="11755225" cy="5809870"/>
        </p:xfrm>
        <a:graphic>
          <a:graphicData uri="http://schemas.openxmlformats.org/drawingml/2006/table">
            <a:tbl>
              <a:tblPr firstRow="1" bandRow="1">
                <a:tableStyleId>{912C8C85-51F0-491E-9774-3900AFEF0FD7}</a:tableStyleId>
              </a:tblPr>
              <a:tblGrid>
                <a:gridCol w="5776118">
                  <a:extLst>
                    <a:ext uri="{9D8B030D-6E8A-4147-A177-3AD203B41FA5}">
                      <a16:colId xmlns:a16="http://schemas.microsoft.com/office/drawing/2014/main" val="4136463093"/>
                    </a:ext>
                  </a:extLst>
                </a:gridCol>
                <a:gridCol w="827314">
                  <a:extLst>
                    <a:ext uri="{9D8B030D-6E8A-4147-A177-3AD203B41FA5}">
                      <a16:colId xmlns:a16="http://schemas.microsoft.com/office/drawing/2014/main" val="530489406"/>
                    </a:ext>
                  </a:extLst>
                </a:gridCol>
                <a:gridCol w="5151793">
                  <a:extLst>
                    <a:ext uri="{9D8B030D-6E8A-4147-A177-3AD203B41FA5}">
                      <a16:colId xmlns:a16="http://schemas.microsoft.com/office/drawing/2014/main" val="2472359289"/>
                    </a:ext>
                  </a:extLst>
                </a:gridCol>
              </a:tblGrid>
              <a:tr h="357447">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gridSpan="2">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Scope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lang="en-US" sz="11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948389664"/>
                  </a:ext>
                </a:extLst>
              </a:tr>
              <a:tr h="12781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i="0" u="none" strike="noStrike" noProof="0">
                          <a:solidFill>
                            <a:schemeClr val="tx1"/>
                          </a:solidFill>
                          <a:effectLst/>
                          <a:latin typeface="Arial" panose="020B0604020202020204" pitchFamily="34" charset="0"/>
                          <a:cs typeface="Arial" panose="020B0604020202020204" pitchFamily="34" charset="0"/>
                        </a:rPr>
                        <a:t>To provide Adult Social Care with a clear, trusted and shared understanding of demand, performance and outcomes - through strong corporate data, analytics and insight - so that leaders, managers and practitioners can make better decisions, strengthen accountability and improve outcomes for people.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i="0" u="none" strike="noStrike" noProof="0">
                          <a:solidFill>
                            <a:schemeClr val="tx1"/>
                          </a:solidFill>
                          <a:effectLst/>
                          <a:latin typeface="Arial" panose="020B0604020202020204" pitchFamily="34" charset="0"/>
                          <a:cs typeface="Arial" panose="020B0604020202020204" pitchFamily="34" charset="0"/>
                        </a:rPr>
                        <a:t>This programme focuses on developing the data, analytics and reporting capability needed across ASC, to ensure data is high quality, well-governed, and actively used to drive improvement, commissioning and strategic planning.</a:t>
                      </a:r>
                      <a:endParaRPr lang="en-US" sz="1100" b="1"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100" b="0" i="0" u="none" strike="noStrike" noProof="0">
                          <a:solidFill>
                            <a:srgbClr val="464646"/>
                          </a:solidFill>
                          <a:effectLst/>
                          <a:latin typeface="Arial" panose="020B0604020202020204" pitchFamily="34" charset="0"/>
                          <a:cs typeface="Arial" panose="020B0604020202020204" pitchFamily="34" charset="0"/>
                        </a:rPr>
                        <a:t>Demand, activity and performance data across ASC Operations, Commissioning &amp; Partnerships, and Service Development</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100" b="0" i="0" u="none" strike="noStrike" noProof="0">
                          <a:solidFill>
                            <a:srgbClr val="464646"/>
                          </a:solidFill>
                          <a:effectLst/>
                          <a:latin typeface="Arial" panose="020B0604020202020204" pitchFamily="34" charset="0"/>
                          <a:cs typeface="Arial" panose="020B0604020202020204" pitchFamily="34" charset="0"/>
                        </a:rPr>
                        <a:t>Outcomes and impact measurement (including Strategy-aligned outcomes)</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100" b="0" i="0" u="none" strike="noStrike" noProof="0">
                          <a:solidFill>
                            <a:srgbClr val="464646"/>
                          </a:solidFill>
                          <a:effectLst/>
                          <a:latin typeface="Arial" panose="020B0604020202020204" pitchFamily="34" charset="0"/>
                          <a:cs typeface="Arial" panose="020B0604020202020204" pitchFamily="34" charset="0"/>
                        </a:rPr>
                        <a:t>Data quality, standards and consistency</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100" b="0" i="0" u="none" strike="noStrike" noProof="0">
                          <a:solidFill>
                            <a:srgbClr val="464646"/>
                          </a:solidFill>
                          <a:effectLst/>
                          <a:latin typeface="Arial" panose="020B0604020202020204" pitchFamily="34" charset="0"/>
                          <a:cs typeface="Arial" panose="020B0604020202020204" pitchFamily="34" charset="0"/>
                        </a:rPr>
                        <a:t>System discovery and optimisation (case management, reporting tools, market analysis)</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100" b="0" i="0" u="none" strike="noStrike" noProof="0">
                          <a:solidFill>
                            <a:srgbClr val="464646"/>
                          </a:solidFill>
                          <a:effectLst/>
                          <a:latin typeface="Arial" panose="020B0604020202020204" pitchFamily="34" charset="0"/>
                          <a:cs typeface="Arial" panose="020B0604020202020204" pitchFamily="34" charset="0"/>
                        </a:rPr>
                        <a:t>Analytical capability (insight, modelling and forecasting)</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GB" sz="1100" b="0" i="0" u="none" strike="noStrike" noProof="0">
                          <a:solidFill>
                            <a:srgbClr val="464646"/>
                          </a:solidFill>
                          <a:effectLst/>
                          <a:latin typeface="Arial" panose="020B0604020202020204" pitchFamily="34" charset="0"/>
                          <a:cs typeface="Arial" panose="020B0604020202020204" pitchFamily="34" charset="0"/>
                        </a:rPr>
                        <a:t>Data sharing and integration across ASC and partners</a:t>
                      </a:r>
                      <a:endParaRPr lang="en-US" sz="1100" b="0"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endParaRPr lang="en-US" sz="1100" b="0"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4726230"/>
                  </a:ext>
                </a:extLst>
              </a:tr>
              <a:tr h="337425">
                <a:tc gridSpan="3">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Current phase – Discovery &amp; Definition : Key activities, Deliverables and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tc hMerge="1">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lang="en-US" sz="11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7055473"/>
                  </a:ext>
                </a:extLst>
              </a:tr>
              <a:tr h="1520087">
                <a:tc gridSpan="3">
                  <a:txBody>
                    <a:bodyPr/>
                    <a:lstStyle/>
                    <a:p>
                      <a:pPr fontAlgn="t">
                        <a:lnSpc>
                          <a:spcPct val="100000"/>
                        </a:lnSpc>
                        <a:spcBef>
                          <a:spcPts val="0"/>
                        </a:spcBef>
                        <a:spcAft>
                          <a:spcPts val="0"/>
                        </a:spcAft>
                      </a:pPr>
                      <a:r>
                        <a:rPr lang="en-GB" sz="1100" b="1" i="0" kern="1200">
                          <a:solidFill>
                            <a:schemeClr val="tx1"/>
                          </a:solidFill>
                          <a:effectLst/>
                          <a:latin typeface="Arial" panose="020B0604020202020204" pitchFamily="34" charset="0"/>
                          <a:ea typeface="+mn-ea"/>
                          <a:cs typeface="Arial" panose="020B0604020202020204" pitchFamily="34" charset="0"/>
                        </a:rPr>
                        <a:t>Data &amp; insight foundation (May–Jul 2026)</a:t>
                      </a:r>
                      <a:r>
                        <a:rPr lang="en-GB" sz="1100" b="0" i="0" kern="1200">
                          <a:solidFill>
                            <a:schemeClr val="tx1"/>
                          </a:solidFill>
                          <a:effectLst/>
                          <a:latin typeface="Arial" panose="020B0604020202020204" pitchFamily="34" charset="0"/>
                          <a:ea typeface="+mn-ea"/>
                          <a:cs typeface="Arial" panose="020B0604020202020204" pitchFamily="34" charset="0"/>
                        </a:rPr>
                        <a:t>: Define priority metrics, outcomes framework and reporting requirements aligned to the ASC Strategy and TOM; Identify key data quality issues, gaps and inconsistencies affecting confidence in reporting; Establish the Performance and Quality Board</a:t>
                      </a:r>
                    </a:p>
                    <a:p>
                      <a:pPr fontAlgn="t">
                        <a:lnSpc>
                          <a:spcPct val="100000"/>
                        </a:lnSpc>
                        <a:spcBef>
                          <a:spcPts val="0"/>
                        </a:spcBef>
                        <a:spcAft>
                          <a:spcPts val="0"/>
                        </a:spcAft>
                      </a:pPr>
                      <a:r>
                        <a:rPr lang="en-GB" sz="1100" b="1" i="0" kern="1200">
                          <a:solidFill>
                            <a:schemeClr val="tx1"/>
                          </a:solidFill>
                          <a:effectLst/>
                          <a:latin typeface="Arial" panose="020B0604020202020204" pitchFamily="34" charset="0"/>
                          <a:ea typeface="+mn-ea"/>
                          <a:cs typeface="Arial" panose="020B0604020202020204" pitchFamily="34" charset="0"/>
                        </a:rPr>
                        <a:t>Corporate alignment (Jun–Sept 2026): </a:t>
                      </a:r>
                      <a:r>
                        <a:rPr lang="en-GB" sz="1100" b="0" i="0" kern="1200">
                          <a:solidFill>
                            <a:schemeClr val="tx1"/>
                          </a:solidFill>
                          <a:effectLst/>
                          <a:latin typeface="Arial" panose="020B0604020202020204" pitchFamily="34" charset="0"/>
                          <a:ea typeface="+mn-ea"/>
                          <a:cs typeface="Arial" panose="020B0604020202020204" pitchFamily="34" charset="0"/>
                        </a:rPr>
                        <a:t>Establish joint approach with corporate A&amp;I team on roles, responsibilities, delivery model, data governance, standards and ASC ownership</a:t>
                      </a:r>
                    </a:p>
                    <a:p>
                      <a:pPr fontAlgn="t">
                        <a:lnSpc>
                          <a:spcPct val="100000"/>
                        </a:lnSpc>
                        <a:spcBef>
                          <a:spcPts val="0"/>
                        </a:spcBef>
                        <a:spcAft>
                          <a:spcPts val="0"/>
                        </a:spcAft>
                      </a:pPr>
                      <a:r>
                        <a:rPr lang="en-GB" sz="1100" b="1" i="0" kern="1200">
                          <a:solidFill>
                            <a:schemeClr val="tx1"/>
                          </a:solidFill>
                          <a:effectLst/>
                          <a:latin typeface="Arial" panose="020B0604020202020204" pitchFamily="34" charset="0"/>
                          <a:ea typeface="+mn-ea"/>
                          <a:cs typeface="Arial" panose="020B0604020202020204" pitchFamily="34" charset="0"/>
                        </a:rPr>
                        <a:t>Analytical capability &amp; demand insight (Jun–Sept 2026): </a:t>
                      </a:r>
                      <a:r>
                        <a:rPr lang="en-GB" sz="1100" b="0" i="0" kern="1200">
                          <a:solidFill>
                            <a:schemeClr val="tx1"/>
                          </a:solidFill>
                          <a:effectLst/>
                          <a:latin typeface="Arial" panose="020B0604020202020204" pitchFamily="34" charset="0"/>
                          <a:ea typeface="+mn-ea"/>
                          <a:cs typeface="Arial" panose="020B0604020202020204" pitchFamily="34" charset="0"/>
                        </a:rPr>
                        <a:t>Developed initial analysis of demand, flow and pressure points across pathways; Identified priority areas for deeper modelling, forecasting and strategic analysis</a:t>
                      </a:r>
                    </a:p>
                    <a:p>
                      <a:pPr fontAlgn="t">
                        <a:lnSpc>
                          <a:spcPct val="100000"/>
                        </a:lnSpc>
                        <a:spcBef>
                          <a:spcPts val="0"/>
                        </a:spcBef>
                        <a:spcAft>
                          <a:spcPts val="0"/>
                        </a:spcAft>
                      </a:pPr>
                      <a:r>
                        <a:rPr lang="en-GB" sz="1100" b="1" i="0" kern="1200">
                          <a:solidFill>
                            <a:schemeClr val="tx1"/>
                          </a:solidFill>
                          <a:effectLst/>
                          <a:latin typeface="Arial" panose="020B0604020202020204" pitchFamily="34" charset="0"/>
                          <a:ea typeface="+mn-ea"/>
                          <a:cs typeface="Arial" panose="020B0604020202020204" pitchFamily="34" charset="0"/>
                        </a:rPr>
                        <a:t>Reporting and architecture approach (Jul–Autumn 2026): </a:t>
                      </a:r>
                      <a:r>
                        <a:rPr lang="en-GB" sz="1100" b="0" i="0" kern="1200">
                          <a:solidFill>
                            <a:schemeClr val="tx1"/>
                          </a:solidFill>
                          <a:effectLst/>
                          <a:latin typeface="Arial" panose="020B0604020202020204" pitchFamily="34" charset="0"/>
                          <a:ea typeface="+mn-ea"/>
                          <a:cs typeface="Arial" panose="020B0604020202020204" pitchFamily="34" charset="0"/>
                        </a:rPr>
                        <a:t>Defined future approach to reporting (dashboards, self-service, automated reporting); Set out options for data architecture and integration across systems and partners</a:t>
                      </a:r>
                    </a:p>
                    <a:p>
                      <a:pPr fontAlgn="t">
                        <a:lnSpc>
                          <a:spcPct val="100000"/>
                        </a:lnSpc>
                        <a:spcBef>
                          <a:spcPts val="0"/>
                        </a:spcBef>
                        <a:spcAft>
                          <a:spcPts val="0"/>
                        </a:spcAft>
                      </a:pPr>
                      <a:r>
                        <a:rPr lang="en-GB" sz="1100" b="1" i="0" kern="1200">
                          <a:solidFill>
                            <a:schemeClr val="tx1"/>
                          </a:solidFill>
                          <a:effectLst/>
                          <a:latin typeface="Arial" panose="020B0604020202020204" pitchFamily="34" charset="0"/>
                          <a:ea typeface="+mn-ea"/>
                          <a:cs typeface="Arial" panose="020B0604020202020204" pitchFamily="34" charset="0"/>
                        </a:rPr>
                        <a:t>System insight (supporting activity): </a:t>
                      </a:r>
                      <a:r>
                        <a:rPr lang="en-GB" sz="1100" b="0" i="0" kern="1200">
                          <a:solidFill>
                            <a:schemeClr val="tx1"/>
                          </a:solidFill>
                          <a:effectLst/>
                          <a:latin typeface="Arial" panose="020B0604020202020204" pitchFamily="34" charset="0"/>
                          <a:ea typeface="+mn-ea"/>
                          <a:cs typeface="Arial" panose="020B0604020202020204" pitchFamily="34" charset="0"/>
                        </a:rPr>
                        <a:t>BetterGov discovery completed to inform wider data, reporting and workflow improvements (with delivery aligned to other programmes)</a:t>
                      </a:r>
                    </a:p>
                    <a:p>
                      <a:pPr marL="0" marR="0" lvl="0" indent="0" algn="l" defTabSz="914400" rtl="0" eaLnBrk="1" fontAlgn="t" latinLnBrk="0" hangingPunct="1">
                        <a:lnSpc>
                          <a:spcPct val="100000"/>
                        </a:lnSpc>
                        <a:spcBef>
                          <a:spcPts val="0"/>
                        </a:spcBef>
                        <a:spcAft>
                          <a:spcPts val="0"/>
                        </a:spcAft>
                        <a:buClrTx/>
                        <a:buSzTx/>
                        <a:buFontTx/>
                        <a:buNone/>
                        <a:tabLst/>
                        <a:defRPr/>
                      </a:pPr>
                      <a:r>
                        <a:rPr lang="en-GB" sz="1100" b="1" i="0" kern="1200">
                          <a:solidFill>
                            <a:schemeClr val="tx1"/>
                          </a:solidFill>
                          <a:effectLst/>
                          <a:latin typeface="Arial" panose="020B0604020202020204" pitchFamily="34" charset="0"/>
                          <a:ea typeface="+mn-ea"/>
                          <a:cs typeface="Arial" panose="020B0604020202020204" pitchFamily="34" charset="0"/>
                        </a:rPr>
                        <a:t>Mobilisation planning (Autumn 2026): </a:t>
                      </a:r>
                      <a:r>
                        <a:rPr lang="en-GB" sz="1100" b="0" i="0" kern="1200">
                          <a:solidFill>
                            <a:schemeClr val="tx1"/>
                          </a:solidFill>
                          <a:effectLst/>
                          <a:latin typeface="Arial" panose="020B0604020202020204" pitchFamily="34" charset="0"/>
                          <a:ea typeface="+mn-ea"/>
                          <a:cs typeface="Arial" panose="020B0604020202020204" pitchFamily="34" charset="0"/>
                        </a:rPr>
                        <a:t>Develop roadmap for delivery of improvements; agreed governance, resourcing (including corporate dependencies) and early priorities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lvl="0" indent="0" algn="l" defTabSz="914400">
                        <a:lnSpc>
                          <a:spcPct val="110000"/>
                        </a:lnSpc>
                        <a:spcBef>
                          <a:spcPts val="0"/>
                        </a:spcBef>
                        <a:spcAft>
                          <a:spcPts val="0"/>
                        </a:spcAft>
                        <a:buNone/>
                      </a:pPr>
                      <a:endParaRPr lang="en-US" sz="1200" b="0"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en-GB" sz="1100" b="0" i="0" kern="1200">
                        <a:solidFill>
                          <a:schemeClr val="tx1"/>
                        </a:solidFill>
                        <a:effectLst/>
                        <a:latin typeface="Arial" panose="020B0604020202020204" pitchFamily="34" charset="0"/>
                        <a:ea typeface="+mn-ea"/>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0491539"/>
                  </a:ext>
                </a:extLst>
              </a:tr>
              <a:tr h="320382">
                <a:tc gridSpan="2">
                  <a:txBody>
                    <a:bodyPr/>
                    <a:lstStyle/>
                    <a:p>
                      <a:pPr marL="0" lvl="0" indent="0" algn="l" defTabSz="914400" rtl="0" eaLnBrk="1" latinLnBrk="0" hangingPunct="1">
                        <a:lnSpc>
                          <a:spcPct val="110000"/>
                        </a:lnSpc>
                        <a:spcBef>
                          <a:spcPts val="0"/>
                        </a:spcBef>
                        <a:spcAft>
                          <a:spcPts val="0"/>
                        </a:spcAft>
                        <a:buNone/>
                      </a:pPr>
                      <a:r>
                        <a:rPr lang="en-GB" sz="1100" b="1" i="0" u="none" strike="noStrike" kern="1200">
                          <a:solidFill>
                            <a:srgbClr val="464646"/>
                          </a:solidFill>
                          <a:effectLst/>
                          <a:latin typeface="Arial" panose="020B0604020202020204" pitchFamily="34" charset="0"/>
                          <a:ea typeface="+mn-ea"/>
                          <a:cs typeface="Arial" panose="020B0604020202020204" pitchFamily="34" charset="0"/>
                        </a:rPr>
                        <a:t>Outcomes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1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606489161"/>
                  </a:ext>
                </a:extLst>
              </a:tr>
              <a:tr h="1463242">
                <a:tc gridSpan="2">
                  <a:txBody>
                    <a:bodyPr/>
                    <a:lstStyle/>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A single, trusted and shared understanding of demand, performance and outcomes across ASC</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Improved decision-making at all levels, informed by timely, meaningful insight</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Increased confidence in data quality, consistency and governance</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Reduced reliance on manual reporting and multiple versions of the truth</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Stronger ability to analyse demand, predict future pressures and inform strategic planning</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Data and insight actively used to drive service design, commissioning and workforce planning</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Clearer performance framework aligned to outcomes and what matters to people</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Strengthened accountability, assurance and organisational grip</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100" b="0" u="none" strike="noStrike" kern="1200" noProof="0">
                        <a:solidFill>
                          <a:srgbClr val="464646"/>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panose="020B0604020202020204" pitchFamily="34" charset="0"/>
                        <a:buChar char="•"/>
                      </a:pPr>
                      <a:r>
                        <a:rPr lang="en-US" sz="1100" b="0" u="none" strike="noStrike" kern="1200" noProof="0">
                          <a:solidFill>
                            <a:srgbClr val="464646"/>
                          </a:solidFill>
                          <a:effectLst/>
                          <a:latin typeface="Arial" panose="020B0604020202020204" pitchFamily="34" charset="0"/>
                          <a:ea typeface="+mn-ea"/>
                          <a:cs typeface="Arial" panose="020B0604020202020204" pitchFamily="34" charset="0"/>
                        </a:rPr>
                        <a:t>Performance</a:t>
                      </a:r>
                    </a:p>
                    <a:p>
                      <a:pPr marL="171450" lvl="0" indent="-171450" algn="l">
                        <a:lnSpc>
                          <a:spcPct val="110000"/>
                        </a:lnSpc>
                        <a:spcBef>
                          <a:spcPts val="0"/>
                        </a:spcBef>
                        <a:spcAft>
                          <a:spcPts val="0"/>
                        </a:spcAft>
                        <a:buClr>
                          <a:srgbClr val="073001"/>
                        </a:buClr>
                        <a:buFont typeface="Arial" panose="020B0604020202020204" pitchFamily="34" charset="0"/>
                        <a:buChar char="•"/>
                      </a:pPr>
                      <a:r>
                        <a:rPr lang="en-US" sz="1100" b="0" u="none" strike="noStrike" kern="1200" noProof="0">
                          <a:solidFill>
                            <a:srgbClr val="464646"/>
                          </a:solidFill>
                          <a:effectLst/>
                          <a:latin typeface="Arial" panose="020B0604020202020204" pitchFamily="34" charset="0"/>
                          <a:ea typeface="+mn-ea"/>
                          <a:cs typeface="Arial" panose="020B0604020202020204" pitchFamily="34" charset="0"/>
                        </a:rPr>
                        <a:t>EDI &amp; Access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6" name="Google Shape;470;p82">
            <a:extLst>
              <a:ext uri="{FF2B5EF4-FFF2-40B4-BE49-F238E27FC236}">
                <a16:creationId xmlns:a16="http://schemas.microsoft.com/office/drawing/2014/main" id="{6583DBDF-FC59-4833-0291-72DE290C85EB}"/>
              </a:ext>
            </a:extLst>
          </p:cNvPr>
          <p:cNvSpPr/>
          <p:nvPr/>
        </p:nvSpPr>
        <p:spPr>
          <a:xfrm>
            <a:off x="0" y="231037"/>
            <a:ext cx="12192000" cy="628000"/>
          </a:xfrm>
          <a:prstGeom prst="rect">
            <a:avLst/>
          </a:prstGeom>
          <a:solidFill>
            <a:srgbClr val="FFFFCC"/>
          </a:solidFill>
          <a:ln>
            <a:noFill/>
          </a:ln>
        </p:spPr>
        <p:txBody>
          <a:bodyPr spcFirstLastPara="1" wrap="square" lIns="320000" tIns="162533" rIns="320000" bIns="162533" anchor="ctr" anchorCtr="0">
            <a:noAutofit/>
          </a:bodyPr>
          <a:lstStyle/>
          <a:p>
            <a:endParaRPr lang="en-US" sz="2400"/>
          </a:p>
        </p:txBody>
      </p:sp>
      <p:sp>
        <p:nvSpPr>
          <p:cNvPr id="7" name="Title 1">
            <a:extLst>
              <a:ext uri="{FF2B5EF4-FFF2-40B4-BE49-F238E27FC236}">
                <a16:creationId xmlns:a16="http://schemas.microsoft.com/office/drawing/2014/main" id="{740308F9-08F2-E7F9-98DD-1019FFFC50B2}"/>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0000"/>
              </a:buClr>
              <a:buSzPts val="1800"/>
            </a:pPr>
            <a:r>
              <a:rPr lang="en-GB" sz="2500">
                <a:solidFill>
                  <a:srgbClr val="464646"/>
                </a:solidFill>
                <a:latin typeface="Georgia" panose="02040502050405020303" pitchFamily="18" charset="0"/>
                <a:ea typeface="Georgia"/>
                <a:cs typeface="Arial" panose="020B0604020202020204" pitchFamily="34" charset="0"/>
                <a:sym typeface="Georgia"/>
              </a:rPr>
              <a:t>3.4 Data, Performance &amp; Analytics (1 of 2)</a:t>
            </a:r>
            <a:endParaRPr lang="en-GB" sz="2500">
              <a:solidFill>
                <a:srgbClr val="464646"/>
              </a:solidFill>
              <a:latin typeface="Georgia" panose="02040502050405020303" pitchFamily="18" charset="0"/>
              <a:ea typeface="Georgia"/>
              <a:cs typeface="Arial" panose="020B0604020202020204" pitchFamily="34" charset="0"/>
            </a:endParaRPr>
          </a:p>
        </p:txBody>
      </p:sp>
      <p:sp>
        <p:nvSpPr>
          <p:cNvPr id="8" name="Parallelogram 7">
            <a:extLst>
              <a:ext uri="{FF2B5EF4-FFF2-40B4-BE49-F238E27FC236}">
                <a16:creationId xmlns:a16="http://schemas.microsoft.com/office/drawing/2014/main" id="{8088DF7D-CCA7-539A-5DBF-F39D5328F798}"/>
              </a:ext>
            </a:extLst>
          </p:cNvPr>
          <p:cNvSpPr/>
          <p:nvPr/>
        </p:nvSpPr>
        <p:spPr>
          <a:xfrm flipH="1">
            <a:off x="10293600" y="5047"/>
            <a:ext cx="1378226" cy="1047896"/>
          </a:xfrm>
          <a:prstGeom prst="parallelogram">
            <a:avLst/>
          </a:prstGeom>
          <a:solidFill>
            <a:srgbClr val="FFFFC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a:extLst>
              <a:ext uri="{FF2B5EF4-FFF2-40B4-BE49-F238E27FC236}">
                <a16:creationId xmlns:a16="http://schemas.microsoft.com/office/drawing/2014/main" id="{58FB4401-3F70-DEAF-6D5B-D4E68B93E4A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2947" y="155271"/>
            <a:ext cx="779532" cy="779532"/>
          </a:xfrm>
          <a:prstGeom prst="rect">
            <a:avLst/>
          </a:prstGeom>
        </p:spPr>
      </p:pic>
      <p:sp>
        <p:nvSpPr>
          <p:cNvPr id="11" name="Slide Number Placeholder 10">
            <a:extLst>
              <a:ext uri="{FF2B5EF4-FFF2-40B4-BE49-F238E27FC236}">
                <a16:creationId xmlns:a16="http://schemas.microsoft.com/office/drawing/2014/main" id="{71D971B3-0D47-7589-0677-EDDBDB5E57BB}"/>
              </a:ext>
            </a:extLst>
          </p:cNvPr>
          <p:cNvSpPr>
            <a:spLocks noGrp="1"/>
          </p:cNvSpPr>
          <p:nvPr>
            <p:ph type="sldNum" sz="quarter" idx="12"/>
          </p:nvPr>
        </p:nvSpPr>
        <p:spPr/>
        <p:txBody>
          <a:bodyPr/>
          <a:lstStyle/>
          <a:p>
            <a:fld id="{421E6436-FC94-440E-A289-1F38400188C8}" type="slidenum">
              <a:rPr lang="en-GB" smtClean="0"/>
              <a:t>65</a:t>
            </a:fld>
            <a:endParaRPr lang="en-GB"/>
          </a:p>
        </p:txBody>
      </p:sp>
      <p:sp>
        <p:nvSpPr>
          <p:cNvPr id="12" name="TextBox 11">
            <a:extLst>
              <a:ext uri="{FF2B5EF4-FFF2-40B4-BE49-F238E27FC236}">
                <a16:creationId xmlns:a16="http://schemas.microsoft.com/office/drawing/2014/main" id="{1E0B843D-963A-7C0B-7338-7491B9185680}"/>
              </a:ext>
            </a:extLst>
          </p:cNvPr>
          <p:cNvSpPr txBox="1"/>
          <p:nvPr/>
        </p:nvSpPr>
        <p:spPr>
          <a:xfrm>
            <a:off x="7416801" y="283427"/>
            <a:ext cx="2996632" cy="523220"/>
          </a:xfrm>
          <a:prstGeom prst="rect">
            <a:avLst/>
          </a:prstGeom>
          <a:noFill/>
        </p:spPr>
        <p:txBody>
          <a:bodyPr wrap="square" rtlCol="0">
            <a:spAutoFit/>
          </a:bodyPr>
          <a:lstStyle/>
          <a:p>
            <a:r>
              <a:rPr lang="en-GB" sz="1400">
                <a:solidFill>
                  <a:srgbClr val="464646"/>
                </a:solidFill>
                <a:latin typeface="Georgia" panose="02040502050405020303" pitchFamily="18" charset="0"/>
                <a:cs typeface="Arial" panose="020B0604020202020204" pitchFamily="34" charset="0"/>
              </a:rPr>
              <a:t>SRO: Corporate Director ASC&amp;H</a:t>
            </a:r>
          </a:p>
          <a:p>
            <a:endParaRPr lang="en-GB" sz="1400">
              <a:solidFill>
                <a:srgbClr val="464646"/>
              </a:solidFill>
              <a:latin typeface="Georgia" panose="02040502050405020303" pitchFamily="18" charset="0"/>
              <a:cs typeface="Arial" panose="020B0604020202020204" pitchFamily="34" charset="0"/>
            </a:endParaRPr>
          </a:p>
        </p:txBody>
      </p:sp>
    </p:spTree>
    <p:extLst>
      <p:ext uri="{BB962C8B-B14F-4D97-AF65-F5344CB8AC3E}">
        <p14:creationId xmlns:p14="http://schemas.microsoft.com/office/powerpoint/2010/main" val="3088167753"/>
      </p:ext>
    </p:extLst>
  </p:cSld>
  <p:clrMapOvr>
    <a:masterClrMapping/>
  </p:clrMapOvr>
  <p:transition advClick="0"/>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7487C-21AF-F2CF-EE8F-2CC50686DB3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A38113F-B9AB-4FA5-C4E6-537916E1D7E4}"/>
              </a:ext>
            </a:extLst>
          </p:cNvPr>
          <p:cNvGraphicFramePr>
            <a:graphicFrameLocks noGrp="1"/>
          </p:cNvGraphicFramePr>
          <p:nvPr>
            <p:extLst>
              <p:ext uri="{D42A27DB-BD31-4B8C-83A1-F6EECF244321}">
                <p14:modId xmlns:p14="http://schemas.microsoft.com/office/powerpoint/2010/main" val="1003527463"/>
              </p:ext>
            </p:extLst>
          </p:nvPr>
        </p:nvGraphicFramePr>
        <p:xfrm>
          <a:off x="124905" y="1199111"/>
          <a:ext cx="11942190" cy="5539851"/>
        </p:xfrm>
        <a:graphic>
          <a:graphicData uri="http://schemas.openxmlformats.org/drawingml/2006/table">
            <a:tbl>
              <a:tblPr firstRow="1" bandRow="1">
                <a:tableStyleId>{912C8C85-51F0-491E-9774-3900AFEF0FD7}</a:tableStyleId>
              </a:tblPr>
              <a:tblGrid>
                <a:gridCol w="5283118">
                  <a:extLst>
                    <a:ext uri="{9D8B030D-6E8A-4147-A177-3AD203B41FA5}">
                      <a16:colId xmlns:a16="http://schemas.microsoft.com/office/drawing/2014/main" val="4136463093"/>
                    </a:ext>
                  </a:extLst>
                </a:gridCol>
                <a:gridCol w="6659072">
                  <a:extLst>
                    <a:ext uri="{9D8B030D-6E8A-4147-A177-3AD203B41FA5}">
                      <a16:colId xmlns:a16="http://schemas.microsoft.com/office/drawing/2014/main" val="530489406"/>
                    </a:ext>
                  </a:extLst>
                </a:gridCol>
              </a:tblGrid>
              <a:tr h="331379">
                <a:tc>
                  <a:txBody>
                    <a:bodyPr/>
                    <a:lstStyle/>
                    <a:p>
                      <a:pPr marL="0" lvl="0" indent="0" algn="l" defTabSz="914400" rtl="0" eaLnBrk="1" latinLnBrk="0" hangingPunct="1">
                        <a:lnSpc>
                          <a:spcPct val="110000"/>
                        </a:lnSpc>
                        <a:spcBef>
                          <a:spcPts val="0"/>
                        </a:spcBef>
                        <a:spcAft>
                          <a:spcPts val="0"/>
                        </a:spcAft>
                        <a:buNone/>
                      </a:pPr>
                      <a:r>
                        <a:rPr lang="en-GB" sz="1100" b="1" i="0" u="none" strike="noStrike" kern="1200">
                          <a:solidFill>
                            <a:schemeClr val="tx1"/>
                          </a:solidFill>
                          <a:effectLst/>
                          <a:latin typeface="Arial" panose="020B0604020202020204" pitchFamily="34" charset="0"/>
                          <a:ea typeface="+mn-ea"/>
                          <a:cs typeface="Arial" panose="020B0604020202020204" pitchFamily="34" charset="0"/>
                        </a:rPr>
                        <a:t>Delivery resources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100" b="1" u="none" strike="noStrike" noProof="0">
                          <a:solidFill>
                            <a:schemeClr val="tx1"/>
                          </a:solidFill>
                          <a:effectLst/>
                          <a:latin typeface="Arial" panose="020B0604020202020204" pitchFamily="34" charset="0"/>
                          <a:cs typeface="Arial" panose="020B0604020202020204" pitchFamily="34" charset="0"/>
                        </a:rPr>
                        <a:t>Key risks and mitigations</a:t>
                      </a:r>
                      <a:endParaRPr lang="en-US" sz="1100" b="1" i="0" u="none" strike="noStrike" noProof="0">
                        <a:solidFill>
                          <a:schemeClr val="tx1"/>
                        </a:solidFill>
                        <a:effectLst/>
                        <a:latin typeface="Arial" panose="020B0604020202020204" pitchFamily="34" charset="0"/>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606489161"/>
                  </a:ext>
                </a:extLst>
              </a:tr>
              <a:tr h="1751979">
                <a:tc>
                  <a:txBody>
                    <a:bodyPr/>
                    <a:lstStyle/>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Core delivery team: (Performance &amp; Analytics / A&amp;I / Digital)</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Input from operational leads across ASC</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System and digital support (IT / transformation)Programme management and governance support</a:t>
                      </a:r>
                    </a:p>
                    <a:p>
                      <a:pPr marL="171450" lvl="0" indent="-171450" algn="l" rtl="0">
                        <a:lnSpc>
                          <a:spcPct val="100000"/>
                        </a:lnSpc>
                        <a:buFont typeface="Arial" panose="020B0604020202020204" pitchFamily="34" charset="0"/>
                        <a:buChar char="•"/>
                      </a:pPr>
                      <a:r>
                        <a:rPr lang="en-GB" sz="1100" b="0" i="0">
                          <a:solidFill>
                            <a:schemeClr val="tx1"/>
                          </a:solidFill>
                          <a:effectLst/>
                          <a:latin typeface="Arial" panose="020B0604020202020204" pitchFamily="34" charset="0"/>
                          <a:cs typeface="Arial" panose="020B0604020202020204" pitchFamily="34" charset="0"/>
                        </a:rPr>
                        <a:t>External expertise (if required for system/data architecture)</a:t>
                      </a:r>
                    </a:p>
                    <a:p>
                      <a:pPr marL="0" lvl="0" indent="0" algn="l" rtl="0">
                        <a:lnSpc>
                          <a:spcPct val="100000"/>
                        </a:lnSpc>
                        <a:buFont typeface="Arial" panose="020B0604020202020204" pitchFamily="34" charset="0"/>
                        <a:buNone/>
                      </a:pPr>
                      <a:endParaRPr lang="en-GB" sz="1100" b="0" i="0">
                        <a:solidFill>
                          <a:schemeClr val="tx1"/>
                        </a:solidFill>
                        <a:effectLst/>
                        <a:latin typeface="Arial" panose="020B0604020202020204" pitchFamily="34" charset="0"/>
                        <a:cs typeface="Arial" panose="020B0604020202020204" pitchFamily="34" charset="0"/>
                      </a:endParaRP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00000"/>
                        </a:lnSpc>
                        <a:spcBef>
                          <a:spcPts val="0"/>
                        </a:spcBef>
                        <a:spcAft>
                          <a:spcPts val="0"/>
                        </a:spcAft>
                        <a:buClr>
                          <a:srgbClr val="073001"/>
                        </a:buClr>
                        <a:buFont typeface="Arial" panose="020B0604020202020204" pitchFamily="34" charset="0"/>
                        <a:buChar char="•"/>
                      </a:pPr>
                      <a:r>
                        <a:rPr lang="en-GB" sz="1100" b="1" u="none" strike="noStrike" kern="1200" noProof="0">
                          <a:solidFill>
                            <a:schemeClr val="tx1"/>
                          </a:solidFill>
                          <a:effectLst/>
                          <a:latin typeface="Arial" panose="020B0604020202020204" pitchFamily="34" charset="0"/>
                          <a:ea typeface="+mn-ea"/>
                          <a:cs typeface="Arial" panose="020B0604020202020204" pitchFamily="34" charset="0"/>
                        </a:rPr>
                        <a:t>Data quality and governance </a:t>
                      </a: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 Poor quality, inconsistent data and unclear ownership undermine confidence in reporting and decision-making. Mitigation: Establish clear data ownership, agreed standards and routine data quality assurance.</a:t>
                      </a:r>
                    </a:p>
                    <a:p>
                      <a:pPr marL="171450" lvl="0" indent="-171450" algn="l">
                        <a:lnSpc>
                          <a:spcPct val="100000"/>
                        </a:lnSpc>
                        <a:spcBef>
                          <a:spcPts val="0"/>
                        </a:spcBef>
                        <a:spcAft>
                          <a:spcPts val="0"/>
                        </a:spcAft>
                        <a:buClr>
                          <a:srgbClr val="073001"/>
                        </a:buClr>
                        <a:buFont typeface="Arial" panose="020B0604020202020204" pitchFamily="34" charset="0"/>
                        <a:buChar char="•"/>
                      </a:pPr>
                      <a:r>
                        <a:rPr lang="en-GB" sz="1100" b="1" u="none" strike="noStrike" kern="1200" noProof="0">
                          <a:solidFill>
                            <a:schemeClr val="tx1"/>
                          </a:solidFill>
                          <a:effectLst/>
                          <a:latin typeface="Arial" panose="020B0604020202020204" pitchFamily="34" charset="0"/>
                          <a:ea typeface="+mn-ea"/>
                          <a:cs typeface="Arial" panose="020B0604020202020204" pitchFamily="34" charset="0"/>
                        </a:rPr>
                        <a:t>Capacity and dependencies </a:t>
                      </a: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 Limited analytical, digital and corporate resource delays delivery and reduces pace of improvement. Mitigation: Prioritise critical outputs, align resources through governance and escalate constraints early.</a:t>
                      </a:r>
                    </a:p>
                    <a:p>
                      <a:pPr marL="171450" lvl="0" indent="-171450" algn="l">
                        <a:lnSpc>
                          <a:spcPct val="100000"/>
                        </a:lnSpc>
                        <a:spcBef>
                          <a:spcPts val="0"/>
                        </a:spcBef>
                        <a:spcAft>
                          <a:spcPts val="0"/>
                        </a:spcAft>
                        <a:buClr>
                          <a:srgbClr val="073001"/>
                        </a:buClr>
                        <a:buFont typeface="Arial" panose="020B0604020202020204" pitchFamily="34" charset="0"/>
                        <a:buChar char="•"/>
                      </a:pPr>
                      <a:r>
                        <a:rPr lang="en-GB" sz="1100" b="1" u="none" strike="noStrike" kern="1200" noProof="0">
                          <a:solidFill>
                            <a:schemeClr val="tx1"/>
                          </a:solidFill>
                          <a:effectLst/>
                          <a:latin typeface="Arial" panose="020B0604020202020204" pitchFamily="34" charset="0"/>
                          <a:ea typeface="+mn-ea"/>
                          <a:cs typeface="Arial" panose="020B0604020202020204" pitchFamily="34" charset="0"/>
                        </a:rPr>
                        <a:t>Funding and delivery constraints </a:t>
                      </a: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 Insufficient funding or delivery capacity limits implementation of reporting, analytics and system improvements. Develop phased delivery options, focus on highest-value improvements and secure investment through robust business cases.</a:t>
                      </a: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31379">
                <a:tc>
                  <a:txBody>
                    <a:bodyPr/>
                    <a:lstStyle/>
                    <a:p>
                      <a:pPr marL="0" lvl="0" indent="0" algn="l" defTabSz="914400" rtl="0" eaLnBrk="1" latinLnBrk="0" hangingPunct="1">
                        <a:lnSpc>
                          <a:spcPct val="110000"/>
                        </a:lnSpc>
                        <a:spcBef>
                          <a:spcPts val="0"/>
                        </a:spcBef>
                        <a:spcAft>
                          <a:spcPts val="0"/>
                        </a:spcAft>
                        <a:buNone/>
                      </a:pPr>
                      <a:r>
                        <a:rPr lang="en-GB" sz="1100" b="1" i="0" u="none" strike="noStrike" kern="1200">
                          <a:solidFill>
                            <a:schemeClr val="tx1"/>
                          </a:solidFill>
                          <a:effectLst/>
                          <a:latin typeface="Arial" panose="020B0604020202020204" pitchFamily="34" charset="0"/>
                          <a:ea typeface="+mn-ea"/>
                          <a:cs typeface="Arial" panose="020B0604020202020204" pitchFamily="34" charset="0"/>
                        </a:rPr>
                        <a:t>Key stakeholders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100" b="1" i="0" u="none" strike="noStrike" kern="1200" noProof="0">
                          <a:solidFill>
                            <a:schemeClr val="tx1"/>
                          </a:solidFill>
                          <a:effectLst/>
                          <a:latin typeface="Arial" panose="020B0604020202020204" pitchFamily="34" charset="0"/>
                          <a:ea typeface="+mn-ea"/>
                          <a:cs typeface="Arial" panose="020B0604020202020204" pitchFamily="34" charset="0"/>
                        </a:rPr>
                        <a:t>Key Interdependencies</a:t>
                      </a: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863732852"/>
                  </a:ext>
                </a:extLst>
              </a:tr>
              <a:tr h="1438929">
                <a:tc>
                  <a:txBody>
                    <a:bodyPr/>
                    <a:lstStyle/>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Heads of Service and operational teams</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Digital / IT services</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Finance, Commissioning &amp; Partnerships and Analysis &amp; Insight</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Communications and governance leads</a:t>
                      </a:r>
                    </a:p>
                    <a:p>
                      <a:pPr lvl="0" algn="l" rtl="0">
                        <a:lnSpc>
                          <a:spcPct val="100000"/>
                        </a:lnSpc>
                        <a:buNone/>
                      </a:pPr>
                      <a:r>
                        <a:rPr lang="en-GB" sz="1100" b="0" i="0">
                          <a:solidFill>
                            <a:schemeClr val="tx1"/>
                          </a:solidFill>
                          <a:effectLst/>
                          <a:latin typeface="Arial" panose="020B0604020202020204" pitchFamily="34" charset="0"/>
                          <a:cs typeface="Arial" panose="020B0604020202020204" pitchFamily="34" charset="0"/>
                        </a:rPr>
                        <a:t>Partners (NHS, Place Based Partnerships, VCSE where data sharing required)</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00000"/>
                        </a:lnSpc>
                        <a:spcBef>
                          <a:spcPts val="0"/>
                        </a:spcBef>
                        <a:spcAft>
                          <a:spcPts val="0"/>
                        </a:spcAft>
                        <a:buClr>
                          <a:srgbClr val="073001"/>
                        </a:buClr>
                        <a:buFont typeface="Arial" panose="020B0604020202020204" pitchFamily="34" charset="0"/>
                        <a:buChar char="•"/>
                      </a:pP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Operational Redesign – pathway insight, workflow improvement and system optimisation.</a:t>
                      </a:r>
                    </a:p>
                    <a:p>
                      <a:pPr marL="171450" lvl="0" indent="-171450" algn="l">
                        <a:lnSpc>
                          <a:spcPct val="100000"/>
                        </a:lnSpc>
                        <a:spcBef>
                          <a:spcPts val="0"/>
                        </a:spcBef>
                        <a:spcAft>
                          <a:spcPts val="0"/>
                        </a:spcAft>
                        <a:buClr>
                          <a:srgbClr val="073001"/>
                        </a:buClr>
                        <a:buFont typeface="Arial" panose="020B0604020202020204" pitchFamily="34" charset="0"/>
                        <a:buChar char="•"/>
                      </a:pP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Practice Improvement &amp; Workforce Development – defines quality standards, outcomes and performance measures.</a:t>
                      </a:r>
                    </a:p>
                    <a:p>
                      <a:pPr marL="171450" lvl="0" indent="-171450" algn="l">
                        <a:lnSpc>
                          <a:spcPct val="100000"/>
                        </a:lnSpc>
                        <a:spcBef>
                          <a:spcPts val="0"/>
                        </a:spcBef>
                        <a:spcAft>
                          <a:spcPts val="0"/>
                        </a:spcAft>
                        <a:buClr>
                          <a:srgbClr val="073001"/>
                        </a:buClr>
                        <a:buFont typeface="Arial" panose="020B0604020202020204" pitchFamily="34" charset="0"/>
                        <a:buChar char="•"/>
                      </a:pP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Structures &amp; Workforce – workforce modelling and locality design depend on robust demand and activity data.</a:t>
                      </a:r>
                    </a:p>
                    <a:p>
                      <a:pPr marL="171450" lvl="0" indent="-171450" algn="l">
                        <a:lnSpc>
                          <a:spcPct val="100000"/>
                        </a:lnSpc>
                        <a:spcBef>
                          <a:spcPts val="0"/>
                        </a:spcBef>
                        <a:spcAft>
                          <a:spcPts val="0"/>
                        </a:spcAft>
                        <a:buClr>
                          <a:srgbClr val="073001"/>
                        </a:buClr>
                        <a:buFont typeface="Arial" panose="020B0604020202020204" pitchFamily="34" charset="0"/>
                        <a:buChar char="•"/>
                      </a:pP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Commissioning Programmes – requires forecasting, market intelligence and impact reporting.</a:t>
                      </a:r>
                    </a:p>
                    <a:p>
                      <a:pPr marL="171450" lvl="0" indent="-171450" algn="l">
                        <a:lnSpc>
                          <a:spcPct val="100000"/>
                        </a:lnSpc>
                        <a:spcBef>
                          <a:spcPts val="0"/>
                        </a:spcBef>
                        <a:spcAft>
                          <a:spcPts val="0"/>
                        </a:spcAft>
                        <a:buClr>
                          <a:srgbClr val="073001"/>
                        </a:buClr>
                        <a:buFont typeface="Arial" panose="020B0604020202020204" pitchFamily="34" charset="0"/>
                        <a:buChar char="•"/>
                      </a:pP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Corporate A&amp;I, Digital &amp; IT – data governance, reporting, analytics and technical delivery.</a:t>
                      </a:r>
                    </a:p>
                    <a:p>
                      <a:pPr marL="171450" lvl="0" indent="-171450" algn="l">
                        <a:lnSpc>
                          <a:spcPct val="100000"/>
                        </a:lnSpc>
                        <a:spcBef>
                          <a:spcPts val="0"/>
                        </a:spcBef>
                        <a:spcAft>
                          <a:spcPts val="0"/>
                        </a:spcAft>
                        <a:buClr>
                          <a:srgbClr val="073001"/>
                        </a:buClr>
                        <a:buFont typeface="Arial" panose="020B0604020202020204" pitchFamily="34" charset="0"/>
                        <a:buChar char="•"/>
                      </a:pPr>
                      <a:r>
                        <a:rPr lang="en-GB" sz="1100" b="0" u="none" strike="noStrike" kern="1200" noProof="0">
                          <a:solidFill>
                            <a:schemeClr val="tx1"/>
                          </a:solidFill>
                          <a:effectLst/>
                          <a:latin typeface="Arial" panose="020B0604020202020204" pitchFamily="34" charset="0"/>
                          <a:ea typeface="+mn-ea"/>
                          <a:cs typeface="Arial" panose="020B0604020202020204" pitchFamily="34" charset="0"/>
                        </a:rPr>
                        <a:t>Leadership &amp; Governance – relies on trusted performance, quality and financial insight for assurance and decision-making.</a:t>
                      </a:r>
                      <a:endParaRPr lang="en-US" sz="1100" b="0" u="none" strike="noStrike" kern="1200" noProof="0">
                        <a:solidFill>
                          <a:schemeClr val="tx1"/>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29163">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i="0" u="none" strike="noStrike" kern="1200">
                          <a:solidFill>
                            <a:schemeClr val="tx1"/>
                          </a:solidFill>
                          <a:effectLst/>
                          <a:latin typeface="Arial" panose="020B0604020202020204" pitchFamily="34" charset="0"/>
                          <a:ea typeface="+mn-ea"/>
                          <a:cs typeface="Arial" panose="020B0604020202020204" pitchFamily="34" charset="0"/>
                        </a:rPr>
                        <a:t>Future phases</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92258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chemeClr val="tx1"/>
                          </a:solidFill>
                          <a:effectLst/>
                          <a:latin typeface="Arial" panose="020B0604020202020204" pitchFamily="34" charset="0"/>
                          <a:cs typeface="Arial" panose="020B0604020202020204" pitchFamily="34" charset="0"/>
                        </a:rPr>
                        <a:t>Foundation &amp; Discovery (2026) – establish governance, data standards, reporting requirements and priority improvements.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chemeClr val="tx1"/>
                          </a:solidFill>
                          <a:effectLst/>
                          <a:latin typeface="Arial" panose="020B0604020202020204" pitchFamily="34" charset="0"/>
                          <a:cs typeface="Arial" panose="020B0604020202020204" pitchFamily="34" charset="0"/>
                        </a:rPr>
                        <a:t>Mobilisation (Late 2026) – deliver early reporting, dashboard and data quality improvements.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chemeClr val="tx1"/>
                          </a:solidFill>
                          <a:effectLst/>
                          <a:latin typeface="Arial" panose="020B0604020202020204" pitchFamily="34" charset="0"/>
                          <a:cs typeface="Arial" panose="020B0604020202020204" pitchFamily="34" charset="0"/>
                        </a:rPr>
                        <a:t>Implementation (2027) – embed analytics, forecasting, automated reporting and insight-led decision-making.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a:solidFill>
                            <a:schemeClr val="tx1"/>
                          </a:solidFill>
                          <a:effectLst/>
                          <a:latin typeface="Arial" panose="020B0604020202020204" pitchFamily="34" charset="0"/>
                          <a:cs typeface="Arial" panose="020B0604020202020204" pitchFamily="34" charset="0"/>
                        </a:rPr>
                        <a:t>Embedding &amp; Continuous Improvement (2027–2028) – mature reporting, benefits realisation, data quality and organisational use of insight.</a:t>
                      </a:r>
                    </a:p>
                  </a:txBody>
                  <a:tcPr marL="111442" marR="111442" marT="111442" marB="1114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6" name="Google Shape;470;p82">
            <a:extLst>
              <a:ext uri="{FF2B5EF4-FFF2-40B4-BE49-F238E27FC236}">
                <a16:creationId xmlns:a16="http://schemas.microsoft.com/office/drawing/2014/main" id="{B5694DFE-C84E-A91F-7B78-49F1874F7002}"/>
              </a:ext>
            </a:extLst>
          </p:cNvPr>
          <p:cNvSpPr/>
          <p:nvPr/>
        </p:nvSpPr>
        <p:spPr>
          <a:xfrm>
            <a:off x="0" y="231037"/>
            <a:ext cx="12192000" cy="628000"/>
          </a:xfrm>
          <a:prstGeom prst="rect">
            <a:avLst/>
          </a:prstGeom>
          <a:solidFill>
            <a:srgbClr val="FFFFCC"/>
          </a:solidFill>
          <a:ln>
            <a:noFill/>
          </a:ln>
        </p:spPr>
        <p:txBody>
          <a:bodyPr spcFirstLastPara="1" wrap="square" lIns="320000" tIns="162533" rIns="320000" bIns="162533" anchor="ctr" anchorCtr="0">
            <a:noAutofit/>
          </a:bodyPr>
          <a:lstStyle/>
          <a:p>
            <a:endParaRPr lang="en-US" sz="2400"/>
          </a:p>
        </p:txBody>
      </p:sp>
      <p:sp>
        <p:nvSpPr>
          <p:cNvPr id="7" name="Title 1">
            <a:extLst>
              <a:ext uri="{FF2B5EF4-FFF2-40B4-BE49-F238E27FC236}">
                <a16:creationId xmlns:a16="http://schemas.microsoft.com/office/drawing/2014/main" id="{38A99FB6-7A8B-4487-3272-838A3D405258}"/>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0000"/>
              </a:buClr>
              <a:buSzPts val="1800"/>
            </a:pPr>
            <a:r>
              <a:rPr lang="en-GB" sz="2500">
                <a:solidFill>
                  <a:srgbClr val="464646"/>
                </a:solidFill>
                <a:latin typeface="Georgia" panose="02040502050405020303" pitchFamily="18" charset="0"/>
                <a:ea typeface="Georgia"/>
                <a:cs typeface="Arial" panose="020B0604020202020204" pitchFamily="34" charset="0"/>
                <a:sym typeface="Georgia"/>
              </a:rPr>
              <a:t>3.4 Data, Performance &amp; Analytics (2 of 2)</a:t>
            </a:r>
            <a:endParaRPr lang="en-GB" sz="2500">
              <a:solidFill>
                <a:srgbClr val="464646"/>
              </a:solidFill>
              <a:latin typeface="Georgia" panose="02040502050405020303" pitchFamily="18" charset="0"/>
              <a:ea typeface="Georgia"/>
              <a:cs typeface="Arial" panose="020B0604020202020204" pitchFamily="34" charset="0"/>
            </a:endParaRPr>
          </a:p>
        </p:txBody>
      </p:sp>
      <p:sp>
        <p:nvSpPr>
          <p:cNvPr id="8" name="Parallelogram 7">
            <a:extLst>
              <a:ext uri="{FF2B5EF4-FFF2-40B4-BE49-F238E27FC236}">
                <a16:creationId xmlns:a16="http://schemas.microsoft.com/office/drawing/2014/main" id="{2C361713-89CF-7565-82C3-9266782681CF}"/>
              </a:ext>
            </a:extLst>
          </p:cNvPr>
          <p:cNvSpPr/>
          <p:nvPr/>
        </p:nvSpPr>
        <p:spPr>
          <a:xfrm flipH="1">
            <a:off x="10293600" y="5047"/>
            <a:ext cx="1378226" cy="1047896"/>
          </a:xfrm>
          <a:prstGeom prst="parallelogram">
            <a:avLst/>
          </a:prstGeom>
          <a:solidFill>
            <a:srgbClr val="FFFFC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a:extLst>
              <a:ext uri="{FF2B5EF4-FFF2-40B4-BE49-F238E27FC236}">
                <a16:creationId xmlns:a16="http://schemas.microsoft.com/office/drawing/2014/main" id="{53C823EC-7B39-5522-8A71-9E40359633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2947" y="155271"/>
            <a:ext cx="779532" cy="779532"/>
          </a:xfrm>
          <a:prstGeom prst="rect">
            <a:avLst/>
          </a:prstGeom>
        </p:spPr>
      </p:pic>
      <p:sp>
        <p:nvSpPr>
          <p:cNvPr id="10" name="TextBox 9">
            <a:extLst>
              <a:ext uri="{FF2B5EF4-FFF2-40B4-BE49-F238E27FC236}">
                <a16:creationId xmlns:a16="http://schemas.microsoft.com/office/drawing/2014/main" id="{95344113-5E07-E5CE-0C1D-E4ACC65D9199}"/>
              </a:ext>
            </a:extLst>
          </p:cNvPr>
          <p:cNvSpPr txBox="1"/>
          <p:nvPr/>
        </p:nvSpPr>
        <p:spPr>
          <a:xfrm>
            <a:off x="7416801" y="283427"/>
            <a:ext cx="2996632" cy="523220"/>
          </a:xfrm>
          <a:prstGeom prst="rect">
            <a:avLst/>
          </a:prstGeom>
          <a:noFill/>
        </p:spPr>
        <p:txBody>
          <a:bodyPr wrap="square" rtlCol="0">
            <a:spAutoFit/>
          </a:bodyPr>
          <a:lstStyle/>
          <a:p>
            <a:r>
              <a:rPr lang="en-GB" sz="1400">
                <a:solidFill>
                  <a:srgbClr val="464646"/>
                </a:solidFill>
                <a:latin typeface="Georgia" panose="02040502050405020303" pitchFamily="18" charset="0"/>
                <a:cs typeface="Arial" panose="020B0604020202020204" pitchFamily="34" charset="0"/>
              </a:rPr>
              <a:t>SRO: Corporate Director ASC&amp;H</a:t>
            </a:r>
          </a:p>
          <a:p>
            <a:endParaRPr lang="en-GB" sz="1400">
              <a:solidFill>
                <a:srgbClr val="464646"/>
              </a:solidFill>
              <a:latin typeface="Georgia" panose="02040502050405020303" pitchFamily="18" charset="0"/>
              <a:cs typeface="Arial" panose="020B0604020202020204" pitchFamily="34" charset="0"/>
            </a:endParaRPr>
          </a:p>
        </p:txBody>
      </p:sp>
      <p:sp>
        <p:nvSpPr>
          <p:cNvPr id="11" name="Slide Number Placeholder 10">
            <a:extLst>
              <a:ext uri="{FF2B5EF4-FFF2-40B4-BE49-F238E27FC236}">
                <a16:creationId xmlns:a16="http://schemas.microsoft.com/office/drawing/2014/main" id="{E3A83D41-92F4-F44F-9CD6-1069B099F179}"/>
              </a:ext>
            </a:extLst>
          </p:cNvPr>
          <p:cNvSpPr>
            <a:spLocks noGrp="1"/>
          </p:cNvSpPr>
          <p:nvPr>
            <p:ph type="sldNum" sz="quarter" idx="12"/>
          </p:nvPr>
        </p:nvSpPr>
        <p:spPr/>
        <p:txBody>
          <a:bodyPr/>
          <a:lstStyle/>
          <a:p>
            <a:fld id="{421E6436-FC94-440E-A289-1F38400188C8}" type="slidenum">
              <a:rPr lang="en-GB" smtClean="0"/>
              <a:t>66</a:t>
            </a:fld>
            <a:endParaRPr lang="en-GB"/>
          </a:p>
        </p:txBody>
      </p:sp>
    </p:spTree>
    <p:extLst>
      <p:ext uri="{BB962C8B-B14F-4D97-AF65-F5344CB8AC3E}">
        <p14:creationId xmlns:p14="http://schemas.microsoft.com/office/powerpoint/2010/main" val="3676446636"/>
      </p:ext>
    </p:extLst>
  </p:cSld>
  <p:clrMapOvr>
    <a:masterClrMapping/>
  </p:clrMapOvr>
  <p:transition advClick="0"/>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12DDC-BFB6-7691-5697-55E08E27EA1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1E306E8-EA77-9AF2-DC00-CCAA1A7A56A3}"/>
              </a:ext>
            </a:extLst>
          </p:cNvPr>
          <p:cNvGraphicFramePr>
            <a:graphicFrameLocks noGrp="1"/>
          </p:cNvGraphicFramePr>
          <p:nvPr>
            <p:extLst>
              <p:ext uri="{D42A27DB-BD31-4B8C-83A1-F6EECF244321}">
                <p14:modId xmlns:p14="http://schemas.microsoft.com/office/powerpoint/2010/main" val="2510592076"/>
              </p:ext>
            </p:extLst>
          </p:nvPr>
        </p:nvGraphicFramePr>
        <p:xfrm>
          <a:off x="455738" y="1605291"/>
          <a:ext cx="11280524" cy="4434687"/>
        </p:xfrm>
        <a:graphic>
          <a:graphicData uri="http://schemas.openxmlformats.org/drawingml/2006/table">
            <a:tbl>
              <a:tblPr firstRow="1" bandRow="1">
                <a:tableStyleId>{912C8C85-51F0-491E-9774-3900AFEF0FD7}</a:tableStyleId>
              </a:tblPr>
              <a:tblGrid>
                <a:gridCol w="5786553">
                  <a:extLst>
                    <a:ext uri="{9D8B030D-6E8A-4147-A177-3AD203B41FA5}">
                      <a16:colId xmlns:a16="http://schemas.microsoft.com/office/drawing/2014/main" val="4136463093"/>
                    </a:ext>
                  </a:extLst>
                </a:gridCol>
                <a:gridCol w="5493971">
                  <a:extLst>
                    <a:ext uri="{9D8B030D-6E8A-4147-A177-3AD203B41FA5}">
                      <a16:colId xmlns:a16="http://schemas.microsoft.com/office/drawing/2014/main" val="530489406"/>
                    </a:ext>
                  </a:extLst>
                </a:gridCol>
              </a:tblGrid>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Purpose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Scope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948389664"/>
                  </a:ext>
                </a:extLst>
              </a:tr>
              <a:tr h="585104">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To increase the uptake and inclusion of digital solutions to improve outcomes and deliver efficiency; improve experience for people, staff and partners; shift towards a digital mind set and approach in designing and delivering services.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NCC TEC Demonstrator</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Exploration of wider digital solutions linked to service redesign</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Embed digital approaches into commissioning and contracts</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Strengthen local digital and innovation partnerships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4726230"/>
                  </a:ext>
                </a:extLst>
              </a:tr>
              <a:tr h="355976">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Current phase: Key activities </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Deliverables and Milestones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1007055473"/>
                  </a:ext>
                </a:extLst>
              </a:tr>
              <a:tr h="931463">
                <a:tc>
                  <a:txBody>
                    <a:bodyPr/>
                    <a:lstStyle/>
                    <a:p>
                      <a:pPr marL="171450" lvl="0" indent="-171450" algn="l" defTabSz="914400">
                        <a:lnSpc>
                          <a:spcPct val="110000"/>
                        </a:lnSpc>
                        <a:spcBef>
                          <a:spcPts val="0"/>
                        </a:spcBef>
                        <a:spcAft>
                          <a:spcPts val="0"/>
                        </a:spcAft>
                        <a:buFont typeface="Arial" panose="020B0604020202020204" pitchFamily="34" charset="0"/>
                        <a:buChar char="•"/>
                      </a:pPr>
                      <a:r>
                        <a:rPr lang="en-US" sz="1200" b="0" i="0" u="none" strike="noStrike" noProof="0">
                          <a:solidFill>
                            <a:srgbClr val="464646"/>
                          </a:solidFill>
                          <a:effectLst/>
                          <a:latin typeface="Arial"/>
                          <a:cs typeface="Arial"/>
                        </a:rPr>
                        <a:t>NCC TEC demonstrator mobilisation</a:t>
                      </a:r>
                      <a:endParaRPr lang="en-US" sz="1200" b="0" i="0" u="none" strike="noStrike" noProof="0">
                        <a:solidFill>
                          <a:srgbClr val="464646"/>
                        </a:solidFill>
                        <a:effectLst/>
                        <a:latin typeface="Arial" panose="020B0604020202020204" pitchFamily="34" charset="0"/>
                        <a:cs typeface="Arial" panose="020B0604020202020204" pitchFamily="34" charset="0"/>
                      </a:endParaRPr>
                    </a:p>
                    <a:p>
                      <a:pPr marL="628650" lvl="1" indent="-171450" algn="l">
                        <a:lnSpc>
                          <a:spcPct val="110000"/>
                        </a:lnSpc>
                        <a:spcBef>
                          <a:spcPts val="0"/>
                        </a:spcBef>
                        <a:spcAft>
                          <a:spcPts val="0"/>
                        </a:spcAft>
                        <a:buFont typeface="Arial"/>
                        <a:buChar char="•"/>
                      </a:pPr>
                      <a:r>
                        <a:rPr lang="en-US" sz="1200" b="0" i="0" u="none" strike="noStrike" kern="1200" noProof="0">
                          <a:solidFill>
                            <a:srgbClr val="464646"/>
                          </a:solidFill>
                          <a:effectLst/>
                          <a:latin typeface="Arial"/>
                          <a:ea typeface="+mn-ea"/>
                          <a:cs typeface="Arial"/>
                        </a:rPr>
                        <a:t>Mobilisation workshop to define workstreams, timelines, risks, dependencies, key milestones and the critical path</a:t>
                      </a:r>
                    </a:p>
                    <a:p>
                      <a:pPr marL="628650" lvl="1" indent="-171450" algn="l">
                        <a:lnSpc>
                          <a:spcPct val="110000"/>
                        </a:lnSpc>
                        <a:spcBef>
                          <a:spcPts val="0"/>
                        </a:spcBef>
                        <a:spcAft>
                          <a:spcPts val="0"/>
                        </a:spcAft>
                        <a:buClr>
                          <a:srgbClr val="073001"/>
                        </a:buClr>
                        <a:buFont typeface="Arial,Sans-Serif"/>
                        <a:buChar char="•"/>
                      </a:pPr>
                      <a:r>
                        <a:rPr lang="en-US" sz="1200" b="0" i="0" u="none" strike="noStrike" kern="1200" noProof="0">
                          <a:solidFill>
                            <a:srgbClr val="464646"/>
                          </a:solidFill>
                          <a:effectLst/>
                          <a:latin typeface="Arial" panose="020B0604020202020204" pitchFamily="34" charset="0"/>
                          <a:ea typeface="+mn-ea"/>
                          <a:cs typeface="Arial" panose="020B0604020202020204" pitchFamily="34" charset="0"/>
                        </a:rPr>
                        <a:t>End to end citizen journey mapping </a:t>
                      </a:r>
                    </a:p>
                    <a:p>
                      <a:pPr marL="628650" lvl="1" indent="-171450" algn="l">
                        <a:lnSpc>
                          <a:spcPct val="110000"/>
                        </a:lnSpc>
                        <a:spcBef>
                          <a:spcPts val="0"/>
                        </a:spcBef>
                        <a:spcAft>
                          <a:spcPts val="0"/>
                        </a:spcAft>
                        <a:buClr>
                          <a:srgbClr val="073001"/>
                        </a:buClr>
                        <a:buFont typeface="Arial,Sans-Serif"/>
                        <a:buChar char="•"/>
                      </a:pPr>
                      <a:r>
                        <a:rPr lang="en-US" sz="1200" b="0" i="0" u="none" strike="noStrike" kern="1200" noProof="0">
                          <a:solidFill>
                            <a:srgbClr val="464646"/>
                          </a:solidFill>
                          <a:effectLst/>
                          <a:latin typeface="Arial" panose="020B0604020202020204" pitchFamily="34" charset="0"/>
                          <a:ea typeface="+mn-ea"/>
                          <a:cs typeface="Arial" panose="020B0604020202020204" pitchFamily="34" charset="0"/>
                        </a:rPr>
                        <a:t>Develop to Co-production approach for the TEC demonstrator</a:t>
                      </a:r>
                      <a:endParaRPr lang="en-US" sz="1200" b="0" i="0" u="none" strike="noStrike" kern="1200">
                        <a:solidFill>
                          <a:srgbClr val="464646"/>
                        </a:solidFill>
                        <a:effectLst/>
                        <a:latin typeface="Arial" panose="020B0604020202020204" pitchFamily="34" charset="0"/>
                        <a:ea typeface="+mn-ea"/>
                        <a:cs typeface="Arial" panose="020B0604020202020204" pitchFamily="34" charset="0"/>
                      </a:endParaRPr>
                    </a:p>
                    <a:p>
                      <a:pPr marL="628650" lvl="1" indent="-171450" algn="l">
                        <a:lnSpc>
                          <a:spcPct val="110000"/>
                        </a:lnSpc>
                        <a:spcBef>
                          <a:spcPts val="0"/>
                        </a:spcBef>
                        <a:spcAft>
                          <a:spcPts val="0"/>
                        </a:spcAft>
                        <a:buClr>
                          <a:srgbClr val="073001"/>
                        </a:buClr>
                        <a:buFont typeface="Arial,Sans-Serif"/>
                        <a:buChar char="•"/>
                      </a:pPr>
                      <a:r>
                        <a:rPr lang="en-US" sz="1200" b="0" i="0" u="none" strike="noStrike" kern="1200" noProof="0">
                          <a:solidFill>
                            <a:srgbClr val="464646"/>
                          </a:solidFill>
                          <a:effectLst/>
                          <a:latin typeface="Arial" panose="020B0604020202020204" pitchFamily="34" charset="0"/>
                          <a:ea typeface="+mn-ea"/>
                          <a:cs typeface="Arial" panose="020B0604020202020204" pitchFamily="34" charset="0"/>
                        </a:rPr>
                        <a:t>Initial stakeholder identification and engagement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NCC TEC demonstrator mobilization: July to October 2026</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lang="en-US" sz="1200" b="0" i="0" u="none" strike="noStrike" noProof="0">
                          <a:solidFill>
                            <a:srgbClr val="464646"/>
                          </a:solidFill>
                          <a:effectLst/>
                          <a:latin typeface="Arial" panose="020B0604020202020204" pitchFamily="34" charset="0"/>
                          <a:cs typeface="Arial" panose="020B0604020202020204" pitchFamily="34" charset="0"/>
                        </a:rPr>
                        <a:t>NCC TEC demonstrator go-live: November 2026</a:t>
                      </a:r>
                    </a:p>
                    <a:p>
                      <a:pPr marL="0" lvl="0" indent="0" algn="l" defTabSz="914400">
                        <a:lnSpc>
                          <a:spcPct val="110000"/>
                        </a:lnSpc>
                        <a:spcBef>
                          <a:spcPts val="0"/>
                        </a:spcBef>
                        <a:spcAft>
                          <a:spcPts val="0"/>
                        </a:spcAft>
                        <a:buNone/>
                      </a:pPr>
                      <a:endParaRPr lang="en-US" sz="1200" b="0"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0491539"/>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Outcomes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i="0" u="none" strike="noStrike" noProof="0">
                          <a:solidFill>
                            <a:srgbClr val="464646"/>
                          </a:solidFill>
                          <a:effectLst/>
                          <a:latin typeface="Arial" panose="020B0604020202020204" pitchFamily="34" charset="0"/>
                          <a:cs typeface="Arial" panose="020B0604020202020204" pitchFamily="34" charset="0"/>
                        </a:rPr>
                        <a:t>CQC alignment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606489161"/>
                  </a:ext>
                </a:extLst>
              </a:tr>
              <a:tr h="747709">
                <a:tc>
                  <a:txBody>
                    <a:bodyPr/>
                    <a:lstStyle/>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Increased use of technology for prevention and to promote independence</a:t>
                      </a:r>
                    </a:p>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Use of technology to positively impact demand for care</a:t>
                      </a:r>
                    </a:p>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Greater take-up and use of technology as part of care delivery</a:t>
                      </a:r>
                    </a:p>
                    <a:p>
                      <a:pPr marL="171450" lvl="0" indent="-171450" algn="l" rtl="0">
                        <a:lnSpc>
                          <a:spcPct val="100000"/>
                        </a:lnSpc>
                        <a:buFont typeface="Arial" panose="020B0604020202020204" pitchFamily="34" charset="0"/>
                        <a:buChar char="•"/>
                      </a:pPr>
                      <a:r>
                        <a:rPr lang="en-GB" sz="1200" b="0" i="0">
                          <a:solidFill>
                            <a:srgbClr val="464646"/>
                          </a:solidFill>
                          <a:effectLst/>
                          <a:latin typeface="Arial" panose="020B0604020202020204" pitchFamily="34" charset="0"/>
                          <a:cs typeface="Arial" panose="020B0604020202020204" pitchFamily="34" charset="0"/>
                        </a:rPr>
                        <a:t>Stronger local digital and innovation partnerships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lvl="0" indent="-171450" algn="l">
                        <a:lnSpc>
                          <a:spcPct val="110000"/>
                        </a:lnSpc>
                        <a:spcBef>
                          <a:spcPts val="0"/>
                        </a:spcBef>
                        <a:spcAft>
                          <a:spcPts val="0"/>
                        </a:spcAft>
                        <a:buClr>
                          <a:srgbClr val="073001"/>
                        </a:buClr>
                        <a:buFont typeface="Arial"/>
                        <a:buChar char="•"/>
                      </a:pPr>
                      <a:r>
                        <a:rPr lang="en-US" sz="1200" b="0" u="none" strike="noStrike" kern="1200" noProof="0">
                          <a:solidFill>
                            <a:srgbClr val="464646"/>
                          </a:solidFill>
                          <a:effectLst/>
                          <a:latin typeface="Arial"/>
                          <a:ea typeface="+mn-ea"/>
                          <a:cs typeface="Arial"/>
                        </a:rPr>
                        <a:t>ASC Front Door</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bl>
          </a:graphicData>
        </a:graphic>
      </p:graphicFrame>
      <p:sp>
        <p:nvSpPr>
          <p:cNvPr id="6" name="Google Shape;470;p82">
            <a:extLst>
              <a:ext uri="{FF2B5EF4-FFF2-40B4-BE49-F238E27FC236}">
                <a16:creationId xmlns:a16="http://schemas.microsoft.com/office/drawing/2014/main" id="{F912F737-28EE-AA42-476F-8E428DDF943F}"/>
              </a:ext>
            </a:extLst>
          </p:cNvPr>
          <p:cNvSpPr/>
          <p:nvPr/>
        </p:nvSpPr>
        <p:spPr>
          <a:xfrm>
            <a:off x="0" y="231037"/>
            <a:ext cx="12192000" cy="628000"/>
          </a:xfrm>
          <a:prstGeom prst="rect">
            <a:avLst/>
          </a:prstGeom>
          <a:solidFill>
            <a:srgbClr val="FFFFCC"/>
          </a:solidFill>
          <a:ln>
            <a:noFill/>
          </a:ln>
        </p:spPr>
        <p:txBody>
          <a:bodyPr spcFirstLastPara="1" wrap="square" lIns="320000" tIns="162533" rIns="320000" bIns="162533" anchor="ctr" anchorCtr="0">
            <a:noAutofit/>
          </a:bodyPr>
          <a:lstStyle/>
          <a:p>
            <a:endParaRPr lang="en-US" sz="2400"/>
          </a:p>
        </p:txBody>
      </p:sp>
      <p:sp>
        <p:nvSpPr>
          <p:cNvPr id="7" name="Title 1">
            <a:extLst>
              <a:ext uri="{FF2B5EF4-FFF2-40B4-BE49-F238E27FC236}">
                <a16:creationId xmlns:a16="http://schemas.microsoft.com/office/drawing/2014/main" id="{6CB7CD30-75C7-F4C0-A2CB-BC44BD8B4400}"/>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0000"/>
              </a:buClr>
              <a:buSzPts val="1800"/>
            </a:pPr>
            <a:r>
              <a:rPr lang="en-GB" sz="2500">
                <a:solidFill>
                  <a:srgbClr val="464646"/>
                </a:solidFill>
                <a:latin typeface="Georgia" panose="02040502050405020303" pitchFamily="18" charset="0"/>
                <a:ea typeface="Georgia"/>
                <a:cs typeface="Arial" panose="020B0604020202020204" pitchFamily="34" charset="0"/>
                <a:sym typeface="Georgia"/>
              </a:rPr>
              <a:t>3.5 Digital (1 of 2)</a:t>
            </a:r>
            <a:endParaRPr lang="en-GB" sz="2500">
              <a:solidFill>
                <a:srgbClr val="464646"/>
              </a:solidFill>
              <a:latin typeface="Georgia" panose="02040502050405020303" pitchFamily="18" charset="0"/>
              <a:ea typeface="Georgia"/>
              <a:cs typeface="Arial" panose="020B0604020202020204" pitchFamily="34" charset="0"/>
            </a:endParaRPr>
          </a:p>
        </p:txBody>
      </p:sp>
      <p:sp>
        <p:nvSpPr>
          <p:cNvPr id="8" name="Parallelogram 7">
            <a:extLst>
              <a:ext uri="{FF2B5EF4-FFF2-40B4-BE49-F238E27FC236}">
                <a16:creationId xmlns:a16="http://schemas.microsoft.com/office/drawing/2014/main" id="{A7A95E12-51AF-0ECF-796F-08AE9E03226A}"/>
              </a:ext>
            </a:extLst>
          </p:cNvPr>
          <p:cNvSpPr/>
          <p:nvPr/>
        </p:nvSpPr>
        <p:spPr>
          <a:xfrm flipH="1">
            <a:off x="10293600" y="5047"/>
            <a:ext cx="1378226" cy="1047896"/>
          </a:xfrm>
          <a:prstGeom prst="parallelogram">
            <a:avLst/>
          </a:prstGeom>
          <a:solidFill>
            <a:srgbClr val="FFFFC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9" name="Graphic 8">
            <a:extLst>
              <a:ext uri="{FF2B5EF4-FFF2-40B4-BE49-F238E27FC236}">
                <a16:creationId xmlns:a16="http://schemas.microsoft.com/office/drawing/2014/main" id="{516FA5F2-E0A6-4E46-67F8-846799D10B1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2947" y="155271"/>
            <a:ext cx="779532" cy="779532"/>
          </a:xfrm>
          <a:prstGeom prst="rect">
            <a:avLst/>
          </a:prstGeom>
        </p:spPr>
      </p:pic>
      <p:sp>
        <p:nvSpPr>
          <p:cNvPr id="10" name="TextBox 9">
            <a:extLst>
              <a:ext uri="{FF2B5EF4-FFF2-40B4-BE49-F238E27FC236}">
                <a16:creationId xmlns:a16="http://schemas.microsoft.com/office/drawing/2014/main" id="{9A112B79-A144-B9C2-CD0F-0B87B5926C58}"/>
              </a:ext>
            </a:extLst>
          </p:cNvPr>
          <p:cNvSpPr txBox="1"/>
          <p:nvPr/>
        </p:nvSpPr>
        <p:spPr>
          <a:xfrm>
            <a:off x="7539789" y="283427"/>
            <a:ext cx="2873643" cy="523220"/>
          </a:xfrm>
          <a:prstGeom prst="rect">
            <a:avLst/>
          </a:prstGeom>
          <a:noFill/>
        </p:spPr>
        <p:txBody>
          <a:bodyPr wrap="square" rtlCol="0">
            <a:spAutoFit/>
          </a:bodyPr>
          <a:lstStyle/>
          <a:p>
            <a:r>
              <a:rPr lang="en-GB" sz="1400">
                <a:solidFill>
                  <a:srgbClr val="464646"/>
                </a:solidFill>
                <a:latin typeface="Georgia" panose="02040502050405020303" pitchFamily="18" charset="0"/>
                <a:cs typeface="Arial" panose="020B0604020202020204" pitchFamily="34" charset="0"/>
              </a:rPr>
              <a:t>SRO: Director Commissioning</a:t>
            </a:r>
          </a:p>
          <a:p>
            <a:endParaRPr lang="en-GB" sz="1400">
              <a:solidFill>
                <a:srgbClr val="464646"/>
              </a:solidFill>
              <a:latin typeface="Georgia" panose="02040502050405020303" pitchFamily="18" charset="0"/>
              <a:cs typeface="Arial" panose="020B0604020202020204" pitchFamily="34" charset="0"/>
            </a:endParaRPr>
          </a:p>
        </p:txBody>
      </p:sp>
      <p:sp>
        <p:nvSpPr>
          <p:cNvPr id="11" name="Slide Number Placeholder 10">
            <a:extLst>
              <a:ext uri="{FF2B5EF4-FFF2-40B4-BE49-F238E27FC236}">
                <a16:creationId xmlns:a16="http://schemas.microsoft.com/office/drawing/2014/main" id="{C4CB6618-1EFE-843D-1680-7BE123219A3C}"/>
              </a:ext>
            </a:extLst>
          </p:cNvPr>
          <p:cNvSpPr>
            <a:spLocks noGrp="1"/>
          </p:cNvSpPr>
          <p:nvPr>
            <p:ph type="sldNum" sz="quarter" idx="12"/>
          </p:nvPr>
        </p:nvSpPr>
        <p:spPr/>
        <p:txBody>
          <a:bodyPr/>
          <a:lstStyle/>
          <a:p>
            <a:fld id="{F2F5C3A6-97E3-4CF8-BAB9-D6EE181F55AD}" type="slidenum">
              <a:rPr lang="en-GB" smtClean="0"/>
              <a:t>67</a:t>
            </a:fld>
            <a:endParaRPr lang="en-GB"/>
          </a:p>
        </p:txBody>
      </p:sp>
    </p:spTree>
    <p:extLst>
      <p:ext uri="{BB962C8B-B14F-4D97-AF65-F5344CB8AC3E}">
        <p14:creationId xmlns:p14="http://schemas.microsoft.com/office/powerpoint/2010/main" val="3955340886"/>
      </p:ext>
    </p:extLst>
  </p:cSld>
  <p:clrMapOvr>
    <a:masterClrMapping/>
  </p:clrMapOvr>
  <p:transition advClick="0"/>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8DF45-4704-995E-F586-1F8EF81C8C0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A7699DF-8147-4F23-CF7A-19D3D3AA3619}"/>
              </a:ext>
            </a:extLst>
          </p:cNvPr>
          <p:cNvGraphicFramePr>
            <a:graphicFrameLocks noGrp="1"/>
          </p:cNvGraphicFramePr>
          <p:nvPr>
            <p:extLst>
              <p:ext uri="{D42A27DB-BD31-4B8C-83A1-F6EECF244321}">
                <p14:modId xmlns:p14="http://schemas.microsoft.com/office/powerpoint/2010/main" val="2099302062"/>
              </p:ext>
            </p:extLst>
          </p:nvPr>
        </p:nvGraphicFramePr>
        <p:xfrm>
          <a:off x="455738" y="1710151"/>
          <a:ext cx="11280524" cy="4141121"/>
        </p:xfrm>
        <a:graphic>
          <a:graphicData uri="http://schemas.openxmlformats.org/drawingml/2006/table">
            <a:tbl>
              <a:tblPr firstRow="1" bandRow="1">
                <a:tableStyleId>{912C8C85-51F0-491E-9774-3900AFEF0FD7}</a:tableStyleId>
              </a:tblPr>
              <a:tblGrid>
                <a:gridCol w="5786553">
                  <a:extLst>
                    <a:ext uri="{9D8B030D-6E8A-4147-A177-3AD203B41FA5}">
                      <a16:colId xmlns:a16="http://schemas.microsoft.com/office/drawing/2014/main" val="4136463093"/>
                    </a:ext>
                  </a:extLst>
                </a:gridCol>
                <a:gridCol w="5493971">
                  <a:extLst>
                    <a:ext uri="{9D8B030D-6E8A-4147-A177-3AD203B41FA5}">
                      <a16:colId xmlns:a16="http://schemas.microsoft.com/office/drawing/2014/main" val="530489406"/>
                    </a:ext>
                  </a:extLst>
                </a:gridCol>
              </a:tblGrid>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Delivery resources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marR="0" lvl="0" indent="0" algn="l" defTabSz="914400" rtl="0" eaLnBrk="1" fontAlgn="auto" latinLnBrk="0" hangingPunct="1">
                        <a:lnSpc>
                          <a:spcPct val="110000"/>
                        </a:lnSpc>
                        <a:spcBef>
                          <a:spcPts val="0"/>
                        </a:spcBef>
                        <a:spcAft>
                          <a:spcPts val="0"/>
                        </a:spcAft>
                        <a:buClr>
                          <a:srgbClr val="073001"/>
                        </a:buClr>
                        <a:buSzTx/>
                        <a:buFont typeface="Arial"/>
                        <a:buNone/>
                        <a:tabLst/>
                        <a:defRPr/>
                      </a:pPr>
                      <a:r>
                        <a:rPr lang="en-US" sz="1200" b="1" u="none" strike="noStrike" noProof="0">
                          <a:solidFill>
                            <a:srgbClr val="464646"/>
                          </a:solidFill>
                          <a:effectLst/>
                          <a:latin typeface="Arial" panose="020B0604020202020204" pitchFamily="34" charset="0"/>
                          <a:cs typeface="Arial" panose="020B0604020202020204" pitchFamily="34" charset="0"/>
                        </a:rPr>
                        <a:t>Key risks and mitigations</a:t>
                      </a:r>
                      <a:endParaRPr lang="en-US" sz="1200" b="1" i="0" u="none" strike="noStrike" noProof="0">
                        <a:solidFill>
                          <a:srgbClr val="464646"/>
                        </a:solidFill>
                        <a:effectLst/>
                        <a:latin typeface="Arial" panose="020B0604020202020204" pitchFamily="34" charset="0"/>
                        <a:cs typeface="Arial" panose="020B0604020202020204" pitchFamily="34" charset="0"/>
                      </a:endParaRP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2606489161"/>
                  </a:ext>
                </a:extLst>
              </a:tr>
              <a:tr h="747709">
                <a:tc>
                  <a:txBody>
                    <a:bodyPr/>
                    <a:lstStyle/>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Digital Commissioner</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Nottingham on call</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IT</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Change and transformation</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 funding for investment linked to business cases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10000"/>
                        </a:lnSpc>
                        <a:spcBef>
                          <a:spcPts val="0"/>
                        </a:spcBef>
                        <a:spcAft>
                          <a:spcPts val="0"/>
                        </a:spcAft>
                        <a:buClr>
                          <a:srgbClr val="073001"/>
                        </a:buClr>
                        <a:buFont typeface="Arial"/>
                        <a:buNone/>
                      </a:pP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Change support and adoption</a:t>
                      </a:r>
                    </a:p>
                    <a:p>
                      <a:pPr marL="0" lvl="0" indent="0" algn="l">
                        <a:lnSpc>
                          <a:spcPct val="110000"/>
                        </a:lnSpc>
                        <a:spcBef>
                          <a:spcPts val="0"/>
                        </a:spcBef>
                        <a:spcAft>
                          <a:spcPts val="0"/>
                        </a:spcAft>
                        <a:buClr>
                          <a:srgbClr val="073001"/>
                        </a:buClr>
                        <a:buFont typeface="Arial"/>
                        <a:buNone/>
                      </a:pP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Redesign capacity to maximise impact</a:t>
                      </a:r>
                    </a:p>
                    <a:p>
                      <a:pPr marL="0" lvl="0" indent="0" algn="l">
                        <a:lnSpc>
                          <a:spcPct val="110000"/>
                        </a:lnSpc>
                        <a:spcBef>
                          <a:spcPts val="0"/>
                        </a:spcBef>
                        <a:spcAft>
                          <a:spcPts val="0"/>
                        </a:spcAft>
                        <a:buClr>
                          <a:srgbClr val="073001"/>
                        </a:buClr>
                        <a:buFont typeface="Arial"/>
                        <a:buNone/>
                      </a:pP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Support and capacity from IT</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3790162"/>
                  </a:ext>
                </a:extLst>
              </a:tr>
              <a:tr h="397730">
                <a:tc>
                  <a:txBody>
                    <a:bodyPr/>
                    <a:lstStyle/>
                    <a:p>
                      <a:pPr marL="0" lvl="0" indent="0" algn="l" defTabSz="914400" rtl="0" eaLnBrk="1" latinLnBrk="0" hangingPunct="1">
                        <a:lnSpc>
                          <a:spcPct val="110000"/>
                        </a:lnSpc>
                        <a:spcBef>
                          <a:spcPts val="0"/>
                        </a:spcBef>
                        <a:spcAft>
                          <a:spcPts val="0"/>
                        </a:spcAft>
                        <a:buNone/>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Key stakeholders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lvl="0" indent="0" algn="l" defTabSz="914400" rtl="0" eaLnBrk="1" latinLnBrk="0" hangingPunct="1">
                        <a:lnSpc>
                          <a:spcPct val="110000"/>
                        </a:lnSpc>
                        <a:spcBef>
                          <a:spcPts val="0"/>
                        </a:spcBef>
                        <a:spcAft>
                          <a:spcPts val="0"/>
                        </a:spcAft>
                        <a:buClr>
                          <a:srgbClr val="073001"/>
                        </a:buClr>
                        <a:buFont typeface="Arial"/>
                        <a:buNone/>
                      </a:pPr>
                      <a:r>
                        <a:rPr lang="en-US" sz="1200" b="1" i="0" u="none" strike="noStrike" kern="1200" noProof="0">
                          <a:solidFill>
                            <a:srgbClr val="464646"/>
                          </a:solidFill>
                          <a:effectLst/>
                          <a:latin typeface="Arial" panose="020B0604020202020204" pitchFamily="34" charset="0"/>
                          <a:ea typeface="+mn-ea"/>
                          <a:cs typeface="Arial" panose="020B0604020202020204" pitchFamily="34" charset="0"/>
                        </a:rPr>
                        <a:t>Key interdependencies</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863732852"/>
                  </a:ext>
                </a:extLst>
              </a:tr>
              <a:tr h="1107313">
                <a:tc>
                  <a:txBody>
                    <a:bodyPr/>
                    <a:lstStyle/>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People receiving care and support</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NNCA</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Local universities</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Care providers</a:t>
                      </a:r>
                    </a:p>
                    <a:p>
                      <a:pPr lvl="0" algn="l" rtl="0">
                        <a:lnSpc>
                          <a:spcPct val="100000"/>
                        </a:lnSpc>
                        <a:buNone/>
                      </a:pPr>
                      <a:r>
                        <a:rPr lang="en-GB" sz="1200" b="0" i="0">
                          <a:solidFill>
                            <a:srgbClr val="464646"/>
                          </a:solidFill>
                          <a:effectLst/>
                          <a:latin typeface="Arial" panose="020B0604020202020204" pitchFamily="34" charset="0"/>
                          <a:cs typeface="Arial" panose="020B0604020202020204" pitchFamily="34" charset="0"/>
                        </a:rPr>
                        <a:t>Other partners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10000"/>
                        </a:lnSpc>
                        <a:spcBef>
                          <a:spcPts val="0"/>
                        </a:spcBef>
                        <a:spcAft>
                          <a:spcPts val="0"/>
                        </a:spcAft>
                        <a:buClr>
                          <a:srgbClr val="073001"/>
                        </a:buClr>
                        <a:buFont typeface="Arial"/>
                        <a:buNone/>
                      </a:pP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WS2: building delivery capability – embedding digital tools into the workforce</a:t>
                      </a:r>
                    </a:p>
                    <a:p>
                      <a:pPr marL="0" lvl="0" indent="0" algn="l">
                        <a:lnSpc>
                          <a:spcPct val="110000"/>
                        </a:lnSpc>
                        <a:spcBef>
                          <a:spcPts val="0"/>
                        </a:spcBef>
                        <a:spcAft>
                          <a:spcPts val="0"/>
                        </a:spcAft>
                        <a:buClr>
                          <a:srgbClr val="073001"/>
                        </a:buClr>
                        <a:buFont typeface="Arial"/>
                        <a:buNone/>
                      </a:pPr>
                      <a:r>
                        <a:rPr lang="en-US" sz="1200" b="0" u="none" strike="noStrike" kern="1200" noProof="0">
                          <a:solidFill>
                            <a:srgbClr val="464646"/>
                          </a:solidFill>
                          <a:effectLst/>
                          <a:latin typeface="Arial" panose="020B0604020202020204" pitchFamily="34" charset="0"/>
                          <a:ea typeface="+mn-ea"/>
                          <a:cs typeface="Arial" panose="020B0604020202020204" pitchFamily="34" charset="0"/>
                        </a:rPr>
                        <a:t>WS1: Embedding digital approaches to care delivery into how the local market operates and delivers care</a:t>
                      </a:r>
                    </a:p>
                  </a:txBody>
                  <a:tcPr marL="180000" marR="121920" marT="7200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231200"/>
                  </a:ext>
                </a:extLst>
              </a:tr>
              <a:tr h="39507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a:solidFill>
                            <a:srgbClr val="464646"/>
                          </a:solidFill>
                          <a:effectLst/>
                          <a:latin typeface="Arial" panose="020B0604020202020204" pitchFamily="34" charset="0"/>
                          <a:ea typeface="+mn-ea"/>
                          <a:cs typeface="Arial" panose="020B0604020202020204" pitchFamily="34" charset="0"/>
                        </a:rPr>
                        <a:t>Future phases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9B358"/>
                    </a:solidFill>
                  </a:tcPr>
                </a:tc>
                <a:extLst>
                  <a:ext uri="{0D108BD9-81ED-4DB2-BD59-A6C34878D82A}">
                    <a16:rowId xmlns:a16="http://schemas.microsoft.com/office/drawing/2014/main" val="108529209"/>
                  </a:ext>
                </a:extLst>
              </a:tr>
              <a:tr h="64379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rgbClr val="464646"/>
                          </a:solidFill>
                          <a:effectLst/>
                          <a:latin typeface="Arial" panose="020B0604020202020204" pitchFamily="34" charset="0"/>
                          <a:cs typeface="Arial" panose="020B0604020202020204" pitchFamily="34" charset="0"/>
                        </a:rPr>
                        <a:t>Development of a wider digital roadmap for ASC commissioning, operations, markets and partners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rgbClr val="464646"/>
                          </a:solidFill>
                          <a:effectLst/>
                          <a:latin typeface="Arial" panose="020B0604020202020204" pitchFamily="34" charset="0"/>
                          <a:cs typeface="Arial" panose="020B0604020202020204" pitchFamily="34" charset="0"/>
                        </a:rPr>
                        <a:t>Innovation and research – maximising local academic partnerships</a:t>
                      </a:r>
                    </a:p>
                  </a:txBody>
                  <a:tcPr marL="111442" marR="111442" marT="111442" marB="1114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lvl="0" indent="0" algn="l">
                        <a:lnSpc>
                          <a:spcPct val="110000"/>
                        </a:lnSpc>
                        <a:spcBef>
                          <a:spcPts val="0"/>
                        </a:spcBef>
                        <a:spcAft>
                          <a:spcPts val="0"/>
                        </a:spcAft>
                        <a:buClr>
                          <a:srgbClr val="073001"/>
                        </a:buClr>
                        <a:buFont typeface="Arial"/>
                        <a:buNone/>
                      </a:pPr>
                      <a:endParaRPr lang="en-US" sz="1200" b="0" u="none" strike="noStrike" kern="1200" noProof="0">
                        <a:solidFill>
                          <a:schemeClr val="tx2"/>
                        </a:solidFill>
                        <a:effectLst/>
                        <a:latin typeface="Arial" panose="020B0604020202020204" pitchFamily="34" charset="0"/>
                        <a:ea typeface="+mn-ea"/>
                        <a:cs typeface="Arial" panose="020B0604020202020204" pitchFamily="34" charset="0"/>
                      </a:endParaRPr>
                    </a:p>
                  </a:txBody>
                  <a:tcPr marL="180000" marR="121920" marT="72000" marB="108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781336"/>
                  </a:ext>
                </a:extLst>
              </a:tr>
            </a:tbl>
          </a:graphicData>
        </a:graphic>
      </p:graphicFrame>
      <p:sp>
        <p:nvSpPr>
          <p:cNvPr id="7" name="Google Shape;470;p82">
            <a:extLst>
              <a:ext uri="{FF2B5EF4-FFF2-40B4-BE49-F238E27FC236}">
                <a16:creationId xmlns:a16="http://schemas.microsoft.com/office/drawing/2014/main" id="{5F8AC5A3-6F03-6962-D996-F875A8B02235}"/>
              </a:ext>
            </a:extLst>
          </p:cNvPr>
          <p:cNvSpPr/>
          <p:nvPr/>
        </p:nvSpPr>
        <p:spPr>
          <a:xfrm>
            <a:off x="0" y="231037"/>
            <a:ext cx="12192000" cy="628000"/>
          </a:xfrm>
          <a:prstGeom prst="rect">
            <a:avLst/>
          </a:prstGeom>
          <a:solidFill>
            <a:srgbClr val="FFFFCC"/>
          </a:solidFill>
          <a:ln>
            <a:noFill/>
          </a:ln>
        </p:spPr>
        <p:txBody>
          <a:bodyPr spcFirstLastPara="1" wrap="square" lIns="320000" tIns="162533" rIns="320000" bIns="162533" anchor="ctr" anchorCtr="0">
            <a:noAutofit/>
          </a:bodyPr>
          <a:lstStyle/>
          <a:p>
            <a:endParaRPr lang="en-US" sz="2400"/>
          </a:p>
        </p:txBody>
      </p:sp>
      <p:sp>
        <p:nvSpPr>
          <p:cNvPr id="8" name="Title 1">
            <a:extLst>
              <a:ext uri="{FF2B5EF4-FFF2-40B4-BE49-F238E27FC236}">
                <a16:creationId xmlns:a16="http://schemas.microsoft.com/office/drawing/2014/main" id="{684622A1-8712-C434-BB3F-400A03563002}"/>
              </a:ext>
            </a:extLst>
          </p:cNvPr>
          <p:cNvSpPr txBox="1">
            <a:spLocks/>
          </p:cNvSpPr>
          <p:nvPr/>
        </p:nvSpPr>
        <p:spPr>
          <a:xfrm>
            <a:off x="359030" y="24430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Clr>
                <a:srgbClr val="000000"/>
              </a:buClr>
              <a:buSzPts val="1800"/>
            </a:pPr>
            <a:r>
              <a:rPr lang="en-GB" sz="2500">
                <a:solidFill>
                  <a:srgbClr val="464646"/>
                </a:solidFill>
                <a:latin typeface="Georgia" panose="02040502050405020303" pitchFamily="18" charset="0"/>
                <a:ea typeface="Georgia"/>
                <a:cs typeface="Arial" panose="020B0604020202020204" pitchFamily="34" charset="0"/>
                <a:sym typeface="Georgia"/>
              </a:rPr>
              <a:t>3.5 Digital (2 of 2)</a:t>
            </a:r>
            <a:endParaRPr lang="en-GB" sz="2500">
              <a:solidFill>
                <a:srgbClr val="464646"/>
              </a:solidFill>
              <a:latin typeface="Georgia" panose="02040502050405020303" pitchFamily="18" charset="0"/>
              <a:ea typeface="Georgia"/>
              <a:cs typeface="Arial" panose="020B0604020202020204" pitchFamily="34" charset="0"/>
            </a:endParaRPr>
          </a:p>
        </p:txBody>
      </p:sp>
      <p:sp>
        <p:nvSpPr>
          <p:cNvPr id="9" name="Parallelogram 8">
            <a:extLst>
              <a:ext uri="{FF2B5EF4-FFF2-40B4-BE49-F238E27FC236}">
                <a16:creationId xmlns:a16="http://schemas.microsoft.com/office/drawing/2014/main" id="{E625DFCA-3D37-7D20-6201-07A68A59C318}"/>
              </a:ext>
            </a:extLst>
          </p:cNvPr>
          <p:cNvSpPr/>
          <p:nvPr/>
        </p:nvSpPr>
        <p:spPr>
          <a:xfrm flipH="1">
            <a:off x="10293600" y="5047"/>
            <a:ext cx="1378226" cy="1047896"/>
          </a:xfrm>
          <a:prstGeom prst="parallelogram">
            <a:avLst/>
          </a:prstGeom>
          <a:solidFill>
            <a:srgbClr val="FFFFC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pic>
        <p:nvPicPr>
          <p:cNvPr id="10" name="Graphic 9">
            <a:extLst>
              <a:ext uri="{FF2B5EF4-FFF2-40B4-BE49-F238E27FC236}">
                <a16:creationId xmlns:a16="http://schemas.microsoft.com/office/drawing/2014/main" id="{A29B5BB7-5F84-539A-8A1E-23B1B20A0C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2947" y="155271"/>
            <a:ext cx="779532" cy="779532"/>
          </a:xfrm>
          <a:prstGeom prst="rect">
            <a:avLst/>
          </a:prstGeom>
        </p:spPr>
      </p:pic>
      <p:sp>
        <p:nvSpPr>
          <p:cNvPr id="11" name="TextBox 10">
            <a:extLst>
              <a:ext uri="{FF2B5EF4-FFF2-40B4-BE49-F238E27FC236}">
                <a16:creationId xmlns:a16="http://schemas.microsoft.com/office/drawing/2014/main" id="{C64176A9-BEA8-D22B-EB87-E89E505F55A1}"/>
              </a:ext>
            </a:extLst>
          </p:cNvPr>
          <p:cNvSpPr txBox="1"/>
          <p:nvPr/>
        </p:nvSpPr>
        <p:spPr>
          <a:xfrm>
            <a:off x="7539789" y="283427"/>
            <a:ext cx="2873643" cy="523220"/>
          </a:xfrm>
          <a:prstGeom prst="rect">
            <a:avLst/>
          </a:prstGeom>
          <a:noFill/>
        </p:spPr>
        <p:txBody>
          <a:bodyPr wrap="square" rtlCol="0">
            <a:spAutoFit/>
          </a:bodyPr>
          <a:lstStyle/>
          <a:p>
            <a:r>
              <a:rPr lang="en-GB" sz="1400">
                <a:solidFill>
                  <a:srgbClr val="464646"/>
                </a:solidFill>
                <a:latin typeface="Georgia" panose="02040502050405020303" pitchFamily="18" charset="0"/>
                <a:cs typeface="Arial" panose="020B0604020202020204" pitchFamily="34" charset="0"/>
              </a:rPr>
              <a:t>SRO: Director Commissioning</a:t>
            </a:r>
          </a:p>
          <a:p>
            <a:endParaRPr lang="en-GB" sz="1400">
              <a:solidFill>
                <a:srgbClr val="464646"/>
              </a:solidFill>
              <a:latin typeface="Georgia" panose="02040502050405020303" pitchFamily="18" charset="0"/>
              <a:cs typeface="Arial" panose="020B0604020202020204" pitchFamily="34" charset="0"/>
            </a:endParaRPr>
          </a:p>
        </p:txBody>
      </p:sp>
      <p:sp>
        <p:nvSpPr>
          <p:cNvPr id="3" name="Slide Number Placeholder 2">
            <a:extLst>
              <a:ext uri="{FF2B5EF4-FFF2-40B4-BE49-F238E27FC236}">
                <a16:creationId xmlns:a16="http://schemas.microsoft.com/office/drawing/2014/main" id="{70630B66-53F1-39AF-1B02-823CA8F4347D}"/>
              </a:ext>
            </a:extLst>
          </p:cNvPr>
          <p:cNvSpPr>
            <a:spLocks noGrp="1"/>
          </p:cNvSpPr>
          <p:nvPr>
            <p:ph type="sldNum" sz="quarter" idx="12"/>
          </p:nvPr>
        </p:nvSpPr>
        <p:spPr/>
        <p:txBody>
          <a:bodyPr/>
          <a:lstStyle/>
          <a:p>
            <a:fld id="{F2F5C3A6-97E3-4CF8-BAB9-D6EE181F55AD}" type="slidenum">
              <a:rPr lang="en-GB" smtClean="0"/>
              <a:t>68</a:t>
            </a:fld>
            <a:endParaRPr lang="en-GB"/>
          </a:p>
        </p:txBody>
      </p:sp>
    </p:spTree>
    <p:extLst>
      <p:ext uri="{BB962C8B-B14F-4D97-AF65-F5344CB8AC3E}">
        <p14:creationId xmlns:p14="http://schemas.microsoft.com/office/powerpoint/2010/main" val="1296129237"/>
      </p:ext>
    </p:extLst>
  </p:cSld>
  <p:clrMapOvr>
    <a:masterClrMapping/>
  </p:clrMapOvr>
  <p:transition advClick="0"/>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98CBD3E2-3908-B066-6F91-B5EA04C74444}"/>
            </a:ext>
          </a:extLst>
        </p:cNvPr>
        <p:cNvGrpSpPr/>
        <p:nvPr/>
      </p:nvGrpSpPr>
      <p:grpSpPr>
        <a:xfrm>
          <a:off x="0" y="0"/>
          <a:ext cx="0" cy="0"/>
          <a:chOff x="0" y="0"/>
          <a:chExt cx="0" cy="0"/>
        </a:xfrm>
      </p:grpSpPr>
      <p:sp>
        <p:nvSpPr>
          <p:cNvPr id="410" name="Google Shape;410;p1">
            <a:extLst>
              <a:ext uri="{FF2B5EF4-FFF2-40B4-BE49-F238E27FC236}">
                <a16:creationId xmlns:a16="http://schemas.microsoft.com/office/drawing/2014/main" id="{78EE908B-9FA1-85BF-6058-CAEA004CE267}"/>
              </a:ext>
            </a:extLst>
          </p:cNvPr>
          <p:cNvSpPr txBox="1">
            <a:spLocks noGrp="1"/>
          </p:cNvSpPr>
          <p:nvPr>
            <p:ph type="sldNum" idx="4294967295"/>
          </p:nvPr>
        </p:nvSpPr>
        <p:spPr>
          <a:xfrm>
            <a:off x="11409045" y="6333135"/>
            <a:ext cx="731600" cy="524800"/>
          </a:xfrm>
          <a:prstGeom prst="rect">
            <a:avLst/>
          </a:prstGeom>
          <a:noFill/>
          <a:ln>
            <a:noFill/>
          </a:ln>
        </p:spPr>
        <p:txBody>
          <a:bodyPr spcFirstLastPara="1" vert="horz" wrap="square" lIns="0" tIns="0" rIns="0" bIns="0" rtlCol="0" anchor="b" anchorCtr="0">
            <a:noAutofit/>
          </a:bodyPr>
          <a:lstStyle/>
          <a:p>
            <a:pPr>
              <a:buSzPts val="600"/>
            </a:pPr>
            <a:fld id="{00000000-1234-1234-1234-123412341234}" type="slidenum">
              <a:rPr lang="en-GB" smtClean="0"/>
              <a:pPr>
                <a:buSzPts val="600"/>
              </a:pPr>
              <a:t>69</a:t>
            </a:fld>
            <a:endParaRPr lang="en-GB"/>
          </a:p>
        </p:txBody>
      </p:sp>
      <p:sp>
        <p:nvSpPr>
          <p:cNvPr id="412" name="Google Shape;412;p1">
            <a:extLst>
              <a:ext uri="{FF2B5EF4-FFF2-40B4-BE49-F238E27FC236}">
                <a16:creationId xmlns:a16="http://schemas.microsoft.com/office/drawing/2014/main" id="{CA0982ED-88DE-3B26-F0B7-8DAF00AE099D}"/>
              </a:ext>
            </a:extLst>
          </p:cNvPr>
          <p:cNvSpPr txBox="1"/>
          <p:nvPr/>
        </p:nvSpPr>
        <p:spPr>
          <a:xfrm>
            <a:off x="171467" y="2008151"/>
            <a:ext cx="7516210" cy="1320836"/>
          </a:xfrm>
          <a:prstGeom prst="rect">
            <a:avLst/>
          </a:prstGeom>
          <a:noFill/>
          <a:ln>
            <a:noFill/>
          </a:ln>
        </p:spPr>
        <p:txBody>
          <a:bodyPr spcFirstLastPara="1" wrap="square" lIns="0" tIns="0" rIns="0" bIns="0" anchor="b" anchorCtr="0">
            <a:noAutofit/>
          </a:bodyPr>
          <a:lstStyle/>
          <a:p>
            <a:pPr>
              <a:lnSpc>
                <a:spcPct val="85000"/>
              </a:lnSpc>
              <a:buSzPts val="3000"/>
            </a:pPr>
            <a:endParaRPr lang="en-GB" sz="4000">
              <a:solidFill>
                <a:srgbClr val="FFFFFF"/>
              </a:solidFill>
              <a:latin typeface="Georgia"/>
              <a:ea typeface="Georgia"/>
              <a:cs typeface="Georgia"/>
            </a:endParaRPr>
          </a:p>
        </p:txBody>
      </p:sp>
      <p:sp>
        <p:nvSpPr>
          <p:cNvPr id="2" name="Google Shape;412;p1">
            <a:extLst>
              <a:ext uri="{FF2B5EF4-FFF2-40B4-BE49-F238E27FC236}">
                <a16:creationId xmlns:a16="http://schemas.microsoft.com/office/drawing/2014/main" id="{4A4D2F41-4171-BCE8-4098-F52FB359EA05}"/>
              </a:ext>
            </a:extLst>
          </p:cNvPr>
          <p:cNvSpPr txBox="1"/>
          <p:nvPr/>
        </p:nvSpPr>
        <p:spPr>
          <a:xfrm>
            <a:off x="720071" y="475989"/>
            <a:ext cx="6156718" cy="2414587"/>
          </a:xfrm>
          <a:prstGeom prst="rect">
            <a:avLst/>
          </a:prstGeom>
          <a:noFill/>
          <a:ln>
            <a:noFill/>
          </a:ln>
        </p:spPr>
        <p:txBody>
          <a:bodyPr spcFirstLastPara="1" wrap="square" lIns="0" tIns="0" rIns="0" bIns="0" anchor="b" anchorCtr="0">
            <a:noAutofit/>
          </a:bodyPr>
          <a:lstStyle/>
          <a:p>
            <a:pPr>
              <a:lnSpc>
                <a:spcPct val="85000"/>
              </a:lnSpc>
              <a:buSzPts val="3000"/>
            </a:pPr>
            <a:r>
              <a:rPr lang="en-GB" sz="3600">
                <a:solidFill>
                  <a:srgbClr val="FFFFFF"/>
                </a:solidFill>
                <a:latin typeface="Georgia"/>
                <a:ea typeface="Georgia"/>
                <a:cs typeface="Georgia"/>
              </a:rPr>
              <a:t>6. Delivering the Improvement Programme</a:t>
            </a:r>
          </a:p>
        </p:txBody>
      </p:sp>
    </p:spTree>
    <p:extLst>
      <p:ext uri="{BB962C8B-B14F-4D97-AF65-F5344CB8AC3E}">
        <p14:creationId xmlns:p14="http://schemas.microsoft.com/office/powerpoint/2010/main" val="944017606"/>
      </p:ext>
    </p:extLst>
  </p:cSld>
  <p:clrMapOvr>
    <a:masterClrMapping/>
  </p:clrMapOvr>
  <p:transition advClick="0"/>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9663D-5947-0725-FE80-8C82A15A6A68}"/>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A8CABD9C-FFEE-6C37-8BF5-A624848CF0DA}"/>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7" name="TextBox 6">
            <a:extLst>
              <a:ext uri="{FF2B5EF4-FFF2-40B4-BE49-F238E27FC236}">
                <a16:creationId xmlns:a16="http://schemas.microsoft.com/office/drawing/2014/main" id="{72F58519-CE2F-F927-F0AA-D313C745495E}"/>
              </a:ext>
            </a:extLst>
          </p:cNvPr>
          <p:cNvSpPr txBox="1"/>
          <p:nvPr/>
        </p:nvSpPr>
        <p:spPr>
          <a:xfrm>
            <a:off x="657021" y="1976765"/>
            <a:ext cx="10377773" cy="3108543"/>
          </a:xfrm>
          <a:prstGeom prst="rect">
            <a:avLst/>
          </a:prstGeom>
          <a:noFill/>
        </p:spPr>
        <p:txBody>
          <a:bodyPr wrap="square">
            <a:spAutoFit/>
          </a:bodyPr>
          <a:lstStyle/>
          <a:p>
            <a:pPr>
              <a:spcAft>
                <a:spcPts val="1200"/>
              </a:spcAft>
              <a:buClr>
                <a:srgbClr val="89B358"/>
              </a:buClr>
            </a:pPr>
            <a:r>
              <a:rPr lang="en-GB" sz="1400">
                <a:latin typeface="Arial" panose="020B0604020202020204" pitchFamily="34" charset="0"/>
                <a:cs typeface="Arial" panose="020B0604020202020204" pitchFamily="34" charset="0"/>
              </a:rPr>
              <a:t>Plans are meaningless without effective delivery arrangements. This section sets out key aspects of how the plan will be delivered including:</a:t>
            </a:r>
          </a:p>
          <a:p>
            <a:pPr marL="285750"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Governance, roles and responsibilities</a:t>
            </a:r>
          </a:p>
          <a:p>
            <a:pPr marL="285750"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Approach to risk management</a:t>
            </a:r>
          </a:p>
          <a:p>
            <a:pPr marL="285750"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Evidencing impact: Logic Model</a:t>
            </a:r>
          </a:p>
          <a:p>
            <a:pPr marL="285750"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Corporate support requirements</a:t>
            </a:r>
          </a:p>
          <a:p>
            <a:pPr marL="285750"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Communications and stakeholder engagement</a:t>
            </a:r>
          </a:p>
          <a:p>
            <a:pPr marL="285750"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Approach to Co-production</a:t>
            </a:r>
          </a:p>
          <a:p>
            <a:pPr marL="285750"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Plan status and updates</a:t>
            </a:r>
          </a:p>
        </p:txBody>
      </p:sp>
      <p:sp>
        <p:nvSpPr>
          <p:cNvPr id="2" name="Google Shape;470;p82">
            <a:extLst>
              <a:ext uri="{FF2B5EF4-FFF2-40B4-BE49-F238E27FC236}">
                <a16:creationId xmlns:a16="http://schemas.microsoft.com/office/drawing/2014/main" id="{7D58A147-2510-738E-9F48-E854442D913C}"/>
              </a:ext>
            </a:extLst>
          </p:cNvPr>
          <p:cNvSpPr/>
          <p:nvPr/>
        </p:nvSpPr>
        <p:spPr>
          <a:xfrm>
            <a:off x="0" y="321779"/>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42D4AF8D-4702-2CD2-CDB8-89E9FC85B40E}"/>
              </a:ext>
            </a:extLst>
          </p:cNvPr>
          <p:cNvSpPr txBox="1">
            <a:spLocks/>
          </p:cNvSpPr>
          <p:nvPr/>
        </p:nvSpPr>
        <p:spPr>
          <a:xfrm>
            <a:off x="299200" y="309857"/>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Delivering the Improvement Programme</a:t>
            </a:r>
            <a:endParaRPr lang="en-GB" sz="2500">
              <a:solidFill>
                <a:srgbClr val="464646"/>
              </a:solidFill>
              <a:latin typeface="Calibri"/>
              <a:ea typeface="Georgia"/>
              <a:cs typeface="Calibri"/>
            </a:endParaRPr>
          </a:p>
        </p:txBody>
      </p:sp>
      <p:sp>
        <p:nvSpPr>
          <p:cNvPr id="4" name="Slide Number Placeholder 3">
            <a:extLst>
              <a:ext uri="{FF2B5EF4-FFF2-40B4-BE49-F238E27FC236}">
                <a16:creationId xmlns:a16="http://schemas.microsoft.com/office/drawing/2014/main" id="{BC81B72F-4DD9-5D37-15C7-71BB1394A0EB}"/>
              </a:ext>
            </a:extLst>
          </p:cNvPr>
          <p:cNvSpPr>
            <a:spLocks noGrp="1"/>
          </p:cNvSpPr>
          <p:nvPr>
            <p:ph type="sldNum" sz="quarter" idx="12"/>
          </p:nvPr>
        </p:nvSpPr>
        <p:spPr/>
        <p:txBody>
          <a:bodyPr/>
          <a:lstStyle/>
          <a:p>
            <a:fld id="{F2F5C3A6-97E3-4CF8-BAB9-D6EE181F55AD}" type="slidenum">
              <a:rPr lang="en-GB" smtClean="0"/>
              <a:t>70</a:t>
            </a:fld>
            <a:endParaRPr lang="en-GB"/>
          </a:p>
        </p:txBody>
      </p:sp>
    </p:spTree>
    <p:extLst>
      <p:ext uri="{BB962C8B-B14F-4D97-AF65-F5344CB8AC3E}">
        <p14:creationId xmlns:p14="http://schemas.microsoft.com/office/powerpoint/2010/main" val="1514859196"/>
      </p:ext>
    </p:extLst>
  </p:cSld>
  <p:clrMapOvr>
    <a:masterClrMapping/>
  </p:clrMapOvr>
  <p:transition advClick="0"/>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9A459-F616-744A-D639-E450F3643953}"/>
            </a:ext>
          </a:extLst>
        </p:cNvPr>
        <p:cNvGrpSpPr/>
        <p:nvPr/>
      </p:nvGrpSpPr>
      <p:grpSpPr>
        <a:xfrm>
          <a:off x="0" y="0"/>
          <a:ext cx="0" cy="0"/>
          <a:chOff x="0" y="0"/>
          <a:chExt cx="0" cy="0"/>
        </a:xfrm>
      </p:grpSpPr>
      <p:sp>
        <p:nvSpPr>
          <p:cNvPr id="3" name="Google Shape;470;p82">
            <a:extLst>
              <a:ext uri="{FF2B5EF4-FFF2-40B4-BE49-F238E27FC236}">
                <a16:creationId xmlns:a16="http://schemas.microsoft.com/office/drawing/2014/main" id="{47A13274-D55C-3E1F-CA71-9C7EE584FD2D}"/>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A908401A-3667-EBAE-6682-0F2A021D1308}"/>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Governance for ASC Improvement Programme</a:t>
            </a:r>
            <a:endParaRPr lang="en-GB" sz="2500">
              <a:solidFill>
                <a:srgbClr val="464646"/>
              </a:solidFill>
              <a:latin typeface="Calibri"/>
              <a:ea typeface="Georgia"/>
              <a:cs typeface="Calibri"/>
            </a:endParaRPr>
          </a:p>
        </p:txBody>
      </p:sp>
      <p:sp>
        <p:nvSpPr>
          <p:cNvPr id="9" name="Slide Number Placeholder 8">
            <a:extLst>
              <a:ext uri="{FF2B5EF4-FFF2-40B4-BE49-F238E27FC236}">
                <a16:creationId xmlns:a16="http://schemas.microsoft.com/office/drawing/2014/main" id="{F03198AA-7136-55F9-A429-F28F47627F0F}"/>
              </a:ext>
            </a:extLst>
          </p:cNvPr>
          <p:cNvSpPr>
            <a:spLocks noGrp="1"/>
          </p:cNvSpPr>
          <p:nvPr>
            <p:ph type="sldNum" sz="quarter" idx="12"/>
          </p:nvPr>
        </p:nvSpPr>
        <p:spPr/>
        <p:txBody>
          <a:bodyPr/>
          <a:lstStyle/>
          <a:p>
            <a:fld id="{F2F5C3A6-97E3-4CF8-BAB9-D6EE181F55AD}" type="slidenum">
              <a:rPr lang="en-GB" smtClean="0"/>
              <a:t>71</a:t>
            </a:fld>
            <a:endParaRPr lang="en-GB"/>
          </a:p>
        </p:txBody>
      </p:sp>
      <p:pic>
        <p:nvPicPr>
          <p:cNvPr id="7" name="Picture 6">
            <a:extLst>
              <a:ext uri="{FF2B5EF4-FFF2-40B4-BE49-F238E27FC236}">
                <a16:creationId xmlns:a16="http://schemas.microsoft.com/office/drawing/2014/main" id="{9E4524A1-B9A6-6246-ED8D-B1BB70AC4B86}"/>
              </a:ext>
            </a:extLst>
          </p:cNvPr>
          <p:cNvPicPr>
            <a:picLocks noChangeAspect="1"/>
          </p:cNvPicPr>
          <p:nvPr/>
        </p:nvPicPr>
        <p:blipFill>
          <a:blip r:embed="rId3"/>
          <a:srcRect t="3411"/>
          <a:stretch>
            <a:fillRect/>
          </a:stretch>
        </p:blipFill>
        <p:spPr>
          <a:xfrm>
            <a:off x="1745231" y="917308"/>
            <a:ext cx="8040553" cy="5940692"/>
          </a:xfrm>
          <a:prstGeom prst="rect">
            <a:avLst/>
          </a:prstGeom>
        </p:spPr>
      </p:pic>
      <p:sp>
        <p:nvSpPr>
          <p:cNvPr id="10" name="TextBox 9">
            <a:extLst>
              <a:ext uri="{FF2B5EF4-FFF2-40B4-BE49-F238E27FC236}">
                <a16:creationId xmlns:a16="http://schemas.microsoft.com/office/drawing/2014/main" id="{ECF53AF7-F57E-031F-4C53-8241DDE49F13}"/>
              </a:ext>
            </a:extLst>
          </p:cNvPr>
          <p:cNvSpPr txBox="1"/>
          <p:nvPr/>
        </p:nvSpPr>
        <p:spPr>
          <a:xfrm>
            <a:off x="283464" y="1355184"/>
            <a:ext cx="3922776" cy="954107"/>
          </a:xfrm>
          <a:prstGeom prst="rect">
            <a:avLst/>
          </a:prstGeom>
          <a:noFill/>
        </p:spPr>
        <p:txBody>
          <a:bodyPr wrap="square" rtlCol="0">
            <a:spAutoFit/>
          </a:bodyPr>
          <a:lstStyle/>
          <a:p>
            <a:r>
              <a:rPr lang="en-GB" sz="1400">
                <a:latin typeface="Arial" panose="020B0604020202020204" pitchFamily="34" charset="0"/>
                <a:cs typeface="Arial" panose="020B0604020202020204" pitchFamily="34" charset="0"/>
              </a:rPr>
              <a:t>The aim of the governance is to focus improvement programme delivery on building the relationship between ASC practitioners and what matters to people, carers and residents.</a:t>
            </a:r>
          </a:p>
        </p:txBody>
      </p:sp>
      <p:sp>
        <p:nvSpPr>
          <p:cNvPr id="5" name="TextBox 4">
            <a:extLst>
              <a:ext uri="{FF2B5EF4-FFF2-40B4-BE49-F238E27FC236}">
                <a16:creationId xmlns:a16="http://schemas.microsoft.com/office/drawing/2014/main" id="{560008DF-424E-7B9D-FF9A-BE5D1F5F6D7C}"/>
              </a:ext>
            </a:extLst>
          </p:cNvPr>
          <p:cNvSpPr txBox="1"/>
          <p:nvPr/>
        </p:nvSpPr>
        <p:spPr>
          <a:xfrm>
            <a:off x="7832344" y="2405600"/>
            <a:ext cx="2322576" cy="954107"/>
          </a:xfrm>
          <a:prstGeom prst="rect">
            <a:avLst/>
          </a:prstGeom>
          <a:noFill/>
        </p:spPr>
        <p:txBody>
          <a:bodyPr wrap="square" rtlCol="0">
            <a:spAutoFit/>
          </a:bodyPr>
          <a:lstStyle/>
          <a:p>
            <a:r>
              <a:rPr lang="en-GB" sz="1400">
                <a:latin typeface="Arial" panose="020B0604020202020204" pitchFamily="34" charset="0"/>
                <a:cs typeface="Arial" panose="020B0604020202020204" pitchFamily="34" charset="0"/>
              </a:rPr>
              <a:t>The improvement programme governance sits within existing governance structures</a:t>
            </a:r>
          </a:p>
        </p:txBody>
      </p:sp>
      <p:pic>
        <p:nvPicPr>
          <p:cNvPr id="11" name="Picture 10">
            <a:extLst>
              <a:ext uri="{FF2B5EF4-FFF2-40B4-BE49-F238E27FC236}">
                <a16:creationId xmlns:a16="http://schemas.microsoft.com/office/drawing/2014/main" id="{179D062B-BC1C-03A6-C3D2-74BCC13453AB}"/>
              </a:ext>
            </a:extLst>
          </p:cNvPr>
          <p:cNvPicPr>
            <a:picLocks noChangeAspect="1"/>
          </p:cNvPicPr>
          <p:nvPr/>
        </p:nvPicPr>
        <p:blipFill>
          <a:blip r:embed="rId4"/>
          <a:stretch>
            <a:fillRect/>
          </a:stretch>
        </p:blipFill>
        <p:spPr>
          <a:xfrm>
            <a:off x="7912564" y="922331"/>
            <a:ext cx="1272650" cy="1386960"/>
          </a:xfrm>
          <a:prstGeom prst="rect">
            <a:avLst/>
          </a:prstGeom>
        </p:spPr>
      </p:pic>
    </p:spTree>
    <p:extLst>
      <p:ext uri="{BB962C8B-B14F-4D97-AF65-F5344CB8AC3E}">
        <p14:creationId xmlns:p14="http://schemas.microsoft.com/office/powerpoint/2010/main" val="425188901"/>
      </p:ext>
    </p:extLst>
  </p:cSld>
  <p:clrMapOvr>
    <a:masterClrMapping/>
  </p:clrMapOvr>
  <p:transition advClick="0"/>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a:extLst>
            <a:ext uri="{FF2B5EF4-FFF2-40B4-BE49-F238E27FC236}">
              <a16:creationId xmlns:a16="http://schemas.microsoft.com/office/drawing/2014/main" id="{4AB64CC4-039B-5624-75FE-C8EFAF6FF647}"/>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11134CE-A64D-95DE-8A27-6E4EAFA2D7AD}"/>
              </a:ext>
            </a:extLst>
          </p:cNvPr>
          <p:cNvSpPr/>
          <p:nvPr/>
        </p:nvSpPr>
        <p:spPr>
          <a:xfrm>
            <a:off x="3289309" y="2243784"/>
            <a:ext cx="5907443" cy="956268"/>
          </a:xfrm>
          <a:prstGeom prst="roundRect">
            <a:avLst/>
          </a:prstGeom>
          <a:solidFill>
            <a:schemeClr val="bg1"/>
          </a:solidFill>
          <a:ln w="1905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Owns overall delivery, outcomes and assurance to </a:t>
            </a:r>
            <a:r>
              <a:rPr lang="en-GB" sz="1200" b="1">
                <a:solidFill>
                  <a:srgbClr val="464646"/>
                </a:solidFill>
                <a:latin typeface="Arial" panose="020B0604020202020204" pitchFamily="34" charset="0"/>
                <a:cs typeface="Arial" panose="020B0604020202020204" pitchFamily="34" charset="0"/>
              </a:rPr>
              <a:t>monthly</a:t>
            </a:r>
            <a:r>
              <a:rPr lang="en-GB" sz="1200">
                <a:solidFill>
                  <a:srgbClr val="464646"/>
                </a:solidFill>
                <a:latin typeface="Arial" panose="020B0604020202020204" pitchFamily="34" charset="0"/>
                <a:cs typeface="Arial" panose="020B0604020202020204" pitchFamily="34" charset="0"/>
              </a:rPr>
              <a:t> </a:t>
            </a:r>
            <a:r>
              <a:rPr lang="en-GB" sz="1200" b="1">
                <a:solidFill>
                  <a:srgbClr val="464646"/>
                </a:solidFill>
                <a:latin typeface="Arial" panose="020B0604020202020204" pitchFamily="34" charset="0"/>
                <a:cs typeface="Arial" panose="020B0604020202020204" pitchFamily="34" charset="0"/>
              </a:rPr>
              <a:t>Improvement Board</a:t>
            </a:r>
          </a:p>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Holds system partners &amp; corporate enablers to account</a:t>
            </a:r>
          </a:p>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Chair of monthly </a:t>
            </a:r>
            <a:r>
              <a:rPr lang="en-GB" sz="1200" b="1">
                <a:solidFill>
                  <a:srgbClr val="464646"/>
                </a:solidFill>
                <a:latin typeface="Arial" panose="020B0604020202020204" pitchFamily="34" charset="0"/>
                <a:cs typeface="Arial" panose="020B0604020202020204" pitchFamily="34" charset="0"/>
              </a:rPr>
              <a:t>Improvement Plan Programme Board</a:t>
            </a:r>
            <a:endParaRPr lang="en-GB" sz="1200">
              <a:solidFill>
                <a:srgbClr val="464646"/>
              </a:solidFill>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83A615BF-FBDD-EB5F-41C7-7D53CAAC36C7}"/>
              </a:ext>
            </a:extLst>
          </p:cNvPr>
          <p:cNvSpPr/>
          <p:nvPr/>
        </p:nvSpPr>
        <p:spPr>
          <a:xfrm>
            <a:off x="3289309" y="3405074"/>
            <a:ext cx="5907443" cy="956268"/>
          </a:xfrm>
          <a:prstGeom prst="roundRect">
            <a:avLst/>
          </a:prstGeom>
          <a:solidFill>
            <a:schemeClr val="bg1"/>
          </a:solidFill>
          <a:ln w="1905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Own outcomes, benefits and delivery across programme scope</a:t>
            </a:r>
          </a:p>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Accountable for performance, risks, and alignment to strategy </a:t>
            </a:r>
          </a:p>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Strategic stakeholder management; communication &amp; engagement</a:t>
            </a:r>
          </a:p>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Challenge, support, point of escalation at </a:t>
            </a:r>
            <a:r>
              <a:rPr lang="en-GB" sz="1200" b="1">
                <a:solidFill>
                  <a:srgbClr val="464646"/>
                </a:solidFill>
                <a:latin typeface="Arial" panose="020B0604020202020204" pitchFamily="34" charset="0"/>
                <a:cs typeface="Arial" panose="020B0604020202020204" pitchFamily="34" charset="0"/>
              </a:rPr>
              <a:t>monthly Improvement Plan Programme Board</a:t>
            </a:r>
          </a:p>
        </p:txBody>
      </p:sp>
      <p:sp>
        <p:nvSpPr>
          <p:cNvPr id="16" name="Rectangle: Rounded Corners 15">
            <a:extLst>
              <a:ext uri="{FF2B5EF4-FFF2-40B4-BE49-F238E27FC236}">
                <a16:creationId xmlns:a16="http://schemas.microsoft.com/office/drawing/2014/main" id="{C366BB99-7B60-86D3-369A-CE737BD145E6}"/>
              </a:ext>
            </a:extLst>
          </p:cNvPr>
          <p:cNvSpPr/>
          <p:nvPr/>
        </p:nvSpPr>
        <p:spPr>
          <a:xfrm>
            <a:off x="3289309" y="4565309"/>
            <a:ext cx="5907443" cy="956268"/>
          </a:xfrm>
          <a:prstGeom prst="roundRect">
            <a:avLst/>
          </a:prstGeom>
          <a:solidFill>
            <a:schemeClr val="bg1"/>
          </a:solidFill>
          <a:ln w="1905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Drive day to day delivery, planning, milestones, risks and interdependencies</a:t>
            </a:r>
          </a:p>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Reporting (assurance, escalation, risks, performance, impact)</a:t>
            </a:r>
          </a:p>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Co-ordination with other </a:t>
            </a:r>
            <a:r>
              <a:rPr lang="en-GB" sz="1200" b="1">
                <a:solidFill>
                  <a:srgbClr val="464646"/>
                </a:solidFill>
                <a:latin typeface="Arial" panose="020B0604020202020204" pitchFamily="34" charset="0"/>
                <a:cs typeface="Arial" panose="020B0604020202020204" pitchFamily="34" charset="0"/>
              </a:rPr>
              <a:t>Programme Delivery Leads</a:t>
            </a:r>
          </a:p>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Communication and engagement with teams and wider stakeholders</a:t>
            </a:r>
          </a:p>
          <a:p>
            <a:pPr marL="358775" lvl="1" indent="-271463" fontAlgn="t">
              <a:buFont typeface="Arial" panose="020B0604020202020204" pitchFamily="34" charset="0"/>
              <a:buChar char="•"/>
            </a:pPr>
            <a:r>
              <a:rPr lang="en-GB" sz="1200" b="1">
                <a:solidFill>
                  <a:srgbClr val="464646"/>
                </a:solidFill>
                <a:latin typeface="Arial" panose="020B0604020202020204" pitchFamily="34" charset="0"/>
                <a:cs typeface="Arial" panose="020B0604020202020204" pitchFamily="34" charset="0"/>
              </a:rPr>
              <a:t>Delivery / accountability at project and programme level</a:t>
            </a:r>
          </a:p>
        </p:txBody>
      </p:sp>
      <p:sp>
        <p:nvSpPr>
          <p:cNvPr id="17" name="Rectangle: Rounded Corners 16">
            <a:extLst>
              <a:ext uri="{FF2B5EF4-FFF2-40B4-BE49-F238E27FC236}">
                <a16:creationId xmlns:a16="http://schemas.microsoft.com/office/drawing/2014/main" id="{C6F4E57E-E239-9BB9-42B8-C1DE442BB0BD}"/>
              </a:ext>
            </a:extLst>
          </p:cNvPr>
          <p:cNvSpPr/>
          <p:nvPr/>
        </p:nvSpPr>
        <p:spPr>
          <a:xfrm>
            <a:off x="3289310" y="5719584"/>
            <a:ext cx="5907443" cy="956268"/>
          </a:xfrm>
          <a:prstGeom prst="roundRect">
            <a:avLst/>
          </a:prstGeom>
          <a:solidFill>
            <a:schemeClr val="bg1"/>
          </a:solidFill>
          <a:ln w="1905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Time-limited delivery of defined outputs to time, quality and scope</a:t>
            </a:r>
          </a:p>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Connecting IP projects / activities with BAU</a:t>
            </a:r>
          </a:p>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Escalate risks, blockers and decisions. Communicate with wider teams</a:t>
            </a:r>
            <a:endParaRPr lang="en-GB" sz="1200" b="1">
              <a:solidFill>
                <a:srgbClr val="464646"/>
              </a:solidFill>
              <a:latin typeface="Arial" panose="020B0604020202020204" pitchFamily="34" charset="0"/>
              <a:cs typeface="Arial" panose="020B0604020202020204" pitchFamily="34" charset="0"/>
            </a:endParaRPr>
          </a:p>
          <a:p>
            <a:pPr marL="358775" lvl="1" indent="-271463" fontAlgn="t">
              <a:buFont typeface="Arial" panose="020B0604020202020204" pitchFamily="34" charset="0"/>
              <a:buChar char="•"/>
            </a:pPr>
            <a:r>
              <a:rPr lang="en-GB" sz="1200" b="1">
                <a:solidFill>
                  <a:srgbClr val="464646"/>
                </a:solidFill>
                <a:latin typeface="Arial" panose="020B0604020202020204" pitchFamily="34" charset="0"/>
                <a:cs typeface="Arial" panose="020B0604020202020204" pitchFamily="34" charset="0"/>
              </a:rPr>
              <a:t>Project / Task &amp; Finish Groups cadence as required</a:t>
            </a:r>
          </a:p>
        </p:txBody>
      </p:sp>
      <p:sp>
        <p:nvSpPr>
          <p:cNvPr id="18" name="Rectangle: Rounded Corners 17">
            <a:extLst>
              <a:ext uri="{FF2B5EF4-FFF2-40B4-BE49-F238E27FC236}">
                <a16:creationId xmlns:a16="http://schemas.microsoft.com/office/drawing/2014/main" id="{F70F0F7C-F907-49D5-4A0E-6FCC79DE2B7C}"/>
              </a:ext>
            </a:extLst>
          </p:cNvPr>
          <p:cNvSpPr/>
          <p:nvPr/>
        </p:nvSpPr>
        <p:spPr>
          <a:xfrm>
            <a:off x="3289309" y="1059861"/>
            <a:ext cx="5907443" cy="956268"/>
          </a:xfrm>
          <a:prstGeom prst="roundRect">
            <a:avLst/>
          </a:prstGeom>
          <a:solidFill>
            <a:schemeClr val="bg1"/>
          </a:solidFill>
          <a:ln w="1905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The voice of the citizen and workforce can be included at any governance point</a:t>
            </a:r>
          </a:p>
          <a:p>
            <a:pPr marL="358775" lvl="1" indent="-271145" fontAlgn="t">
              <a:buFont typeface="Arial" panose="020B0604020202020204" pitchFamily="34" charset="0"/>
              <a:buChar char="•"/>
            </a:pPr>
            <a:r>
              <a:rPr lang="en-GB" sz="1200">
                <a:solidFill>
                  <a:srgbClr val="464646"/>
                </a:solidFill>
                <a:latin typeface="Arial"/>
                <a:cs typeface="Arial"/>
              </a:rPr>
              <a:t>Idea and solution generation and decision making</a:t>
            </a:r>
            <a:endParaRPr lang="en-GB" sz="1200">
              <a:solidFill>
                <a:srgbClr val="464646"/>
              </a:solidFill>
              <a:latin typeface="Arial" panose="020B0604020202020204" pitchFamily="34" charset="0"/>
              <a:cs typeface="Arial" panose="020B0604020202020204" pitchFamily="34" charset="0"/>
            </a:endParaRPr>
          </a:p>
          <a:p>
            <a:pPr marL="358775" lvl="1" indent="-271463" fontAlgn="t">
              <a:buFont typeface="Arial" panose="020B0604020202020204" pitchFamily="34" charset="0"/>
              <a:buChar char="•"/>
            </a:pPr>
            <a:r>
              <a:rPr lang="en-GB" sz="1200">
                <a:solidFill>
                  <a:srgbClr val="464646"/>
                </a:solidFill>
                <a:latin typeface="Arial" panose="020B0604020202020204" pitchFamily="34" charset="0"/>
                <a:cs typeface="Arial" panose="020B0604020202020204" pitchFamily="34" charset="0"/>
              </a:rPr>
              <a:t>Provide advice, support and lived-reality checks</a:t>
            </a:r>
          </a:p>
          <a:p>
            <a:pPr marL="358775" lvl="1" indent="-271463" fontAlgn="t">
              <a:buFont typeface="Arial" panose="020B0604020202020204" pitchFamily="34" charset="0"/>
              <a:buChar char="•"/>
            </a:pPr>
            <a:r>
              <a:rPr lang="en-GB" sz="1200" b="1">
                <a:solidFill>
                  <a:srgbClr val="464646"/>
                </a:solidFill>
                <a:latin typeface="Arial" panose="020B0604020202020204" pitchFamily="34" charset="0"/>
                <a:cs typeface="Arial" panose="020B0604020202020204" pitchFamily="34" charset="0"/>
              </a:rPr>
              <a:t>Lived and living experience to influence throughout the programme</a:t>
            </a:r>
          </a:p>
        </p:txBody>
      </p:sp>
      <p:sp>
        <p:nvSpPr>
          <p:cNvPr id="2" name="Google Shape;470;p82">
            <a:extLst>
              <a:ext uri="{FF2B5EF4-FFF2-40B4-BE49-F238E27FC236}">
                <a16:creationId xmlns:a16="http://schemas.microsoft.com/office/drawing/2014/main" id="{19F19947-D4DC-AAA6-C032-4BB4FC260A1E}"/>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E450F422-881B-515E-C6AB-BF413ACA1889}"/>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Improvement Programme roles and responsibilities</a:t>
            </a:r>
            <a:endParaRPr lang="en-GB" sz="2500">
              <a:solidFill>
                <a:srgbClr val="464646"/>
              </a:solidFill>
              <a:latin typeface="Calibri"/>
              <a:ea typeface="Georgia"/>
              <a:cs typeface="Calibri"/>
            </a:endParaRPr>
          </a:p>
        </p:txBody>
      </p:sp>
      <p:sp>
        <p:nvSpPr>
          <p:cNvPr id="7" name="Slide Number Placeholder 6">
            <a:extLst>
              <a:ext uri="{FF2B5EF4-FFF2-40B4-BE49-F238E27FC236}">
                <a16:creationId xmlns:a16="http://schemas.microsoft.com/office/drawing/2014/main" id="{4A43A0F9-EC60-D772-8A0E-42A09D919C97}"/>
              </a:ext>
            </a:extLst>
          </p:cNvPr>
          <p:cNvSpPr>
            <a:spLocks noGrp="1"/>
          </p:cNvSpPr>
          <p:nvPr>
            <p:ph type="sldNum" sz="quarter" idx="12"/>
          </p:nvPr>
        </p:nvSpPr>
        <p:spPr/>
        <p:txBody>
          <a:bodyPr/>
          <a:lstStyle/>
          <a:p>
            <a:fld id="{F2F5C3A6-97E3-4CF8-BAB9-D6EE181F55AD}" type="slidenum">
              <a:rPr lang="en-GB" smtClean="0"/>
              <a:t>72</a:t>
            </a:fld>
            <a:endParaRPr lang="en-GB"/>
          </a:p>
        </p:txBody>
      </p:sp>
      <p:sp>
        <p:nvSpPr>
          <p:cNvPr id="25" name="Rectangle: Rounded Corners 24">
            <a:extLst>
              <a:ext uri="{FF2B5EF4-FFF2-40B4-BE49-F238E27FC236}">
                <a16:creationId xmlns:a16="http://schemas.microsoft.com/office/drawing/2014/main" id="{181BA4F8-C13C-19F0-074E-F5F57F48F618}"/>
              </a:ext>
            </a:extLst>
          </p:cNvPr>
          <p:cNvSpPr/>
          <p:nvPr/>
        </p:nvSpPr>
        <p:spPr>
          <a:xfrm>
            <a:off x="1861897" y="1059861"/>
            <a:ext cx="1243583" cy="956267"/>
          </a:xfrm>
          <a:prstGeom prst="roundRect">
            <a:avLst/>
          </a:prstGeom>
          <a:solidFill>
            <a:srgbClr val="0E2841">
              <a:lumMod val="10000"/>
              <a:lumOff val="90000"/>
              <a:alpha val="30000"/>
            </a:srgbClr>
          </a:solidFill>
          <a:ln w="19050" cap="flat" cmpd="sng" algn="ctr">
            <a:solidFill>
              <a:srgbClr val="15608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a:ln>
                  <a:noFill/>
                </a:ln>
                <a:solidFill>
                  <a:srgbClr val="156082"/>
                </a:solidFill>
                <a:effectLst/>
                <a:uLnTx/>
                <a:uFillTx/>
                <a:latin typeface="Arial" panose="020B0604020202020204" pitchFamily="34" charset="0"/>
                <a:cs typeface="Arial" panose="020B0604020202020204" pitchFamily="34" charset="0"/>
              </a:rPr>
              <a:t>Citizen Subject Matter Experts</a:t>
            </a:r>
          </a:p>
        </p:txBody>
      </p:sp>
      <p:sp>
        <p:nvSpPr>
          <p:cNvPr id="26" name="Rectangle: Rounded Corners 25">
            <a:extLst>
              <a:ext uri="{FF2B5EF4-FFF2-40B4-BE49-F238E27FC236}">
                <a16:creationId xmlns:a16="http://schemas.microsoft.com/office/drawing/2014/main" id="{39033CE2-8A8F-410B-4AAA-E2846E865587}"/>
              </a:ext>
            </a:extLst>
          </p:cNvPr>
          <p:cNvSpPr/>
          <p:nvPr/>
        </p:nvSpPr>
        <p:spPr>
          <a:xfrm>
            <a:off x="466342" y="1059861"/>
            <a:ext cx="1243584" cy="956267"/>
          </a:xfrm>
          <a:prstGeom prst="roundRect">
            <a:avLst/>
          </a:prstGeom>
          <a:solidFill>
            <a:srgbClr val="CCFFCC">
              <a:alpha val="30000"/>
            </a:srgbClr>
          </a:solidFill>
          <a:ln w="19050" cap="flat" cmpd="sng" algn="ctr">
            <a:solidFill>
              <a:srgbClr val="4EA72E"/>
            </a:solidFill>
            <a:prstDash val="solid"/>
            <a:miter lim="800000"/>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a:ln>
                  <a:noFill/>
                </a:ln>
                <a:solidFill>
                  <a:srgbClr val="196B24">
                    <a:lumMod val="50000"/>
                  </a:srgbClr>
                </a:solidFill>
                <a:effectLst/>
                <a:uLnTx/>
                <a:uFillTx/>
                <a:latin typeface="Arial"/>
                <a:cs typeface="Arial"/>
              </a:rPr>
              <a:t> Subject Matters Experts</a:t>
            </a:r>
          </a:p>
        </p:txBody>
      </p:sp>
      <p:sp>
        <p:nvSpPr>
          <p:cNvPr id="27" name="Rectangle: Rounded Corners 26">
            <a:extLst>
              <a:ext uri="{FF2B5EF4-FFF2-40B4-BE49-F238E27FC236}">
                <a16:creationId xmlns:a16="http://schemas.microsoft.com/office/drawing/2014/main" id="{1F8C79AF-CA92-F0C7-9CCE-26E9D0498A00}"/>
              </a:ext>
            </a:extLst>
          </p:cNvPr>
          <p:cNvSpPr/>
          <p:nvPr/>
        </p:nvSpPr>
        <p:spPr>
          <a:xfrm>
            <a:off x="466343" y="5719586"/>
            <a:ext cx="2670827" cy="956266"/>
          </a:xfrm>
          <a:prstGeom prst="roundRect">
            <a:avLst/>
          </a:prstGeom>
          <a:solidFill>
            <a:srgbClr val="A02B93">
              <a:lumMod val="20000"/>
              <a:lumOff val="80000"/>
              <a:alpha val="30000"/>
            </a:srgbClr>
          </a:solidFill>
          <a:ln w="19050" cap="flat" cmpd="sng" algn="ctr">
            <a:solidFill>
              <a:srgbClr val="A02B9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A02B93">
                    <a:lumMod val="50000"/>
                  </a:srgbClr>
                </a:solidFill>
                <a:effectLst/>
                <a:uLnTx/>
                <a:uFillTx/>
                <a:latin typeface="Aptos" panose="02110004020202020204"/>
                <a:ea typeface="+mn-ea"/>
                <a:cs typeface="+mn-cs"/>
              </a:rPr>
              <a:t>Project Leads</a:t>
            </a:r>
            <a:endParaRPr kumimoji="0" lang="en-GB" sz="1000" b="0" i="0" u="none" strike="noStrike" kern="0" cap="none" spc="0" normalizeH="0" baseline="0" noProof="0">
              <a:ln>
                <a:noFill/>
              </a:ln>
              <a:solidFill>
                <a:srgbClr val="A02B93">
                  <a:lumMod val="50000"/>
                </a:srgbClr>
              </a:solidFill>
              <a:effectLst/>
              <a:uLnTx/>
              <a:uFillTx/>
              <a:latin typeface="Aptos" panose="02110004020202020204"/>
              <a:ea typeface="+mn-ea"/>
              <a:cs typeface="+mn-cs"/>
            </a:endParaRPr>
          </a:p>
        </p:txBody>
      </p:sp>
      <p:sp>
        <p:nvSpPr>
          <p:cNvPr id="28" name="Rectangle: Rounded Corners 27">
            <a:extLst>
              <a:ext uri="{FF2B5EF4-FFF2-40B4-BE49-F238E27FC236}">
                <a16:creationId xmlns:a16="http://schemas.microsoft.com/office/drawing/2014/main" id="{9F192AB2-07CB-B49F-FCF2-0D6DD2180882}"/>
              </a:ext>
            </a:extLst>
          </p:cNvPr>
          <p:cNvSpPr/>
          <p:nvPr/>
        </p:nvSpPr>
        <p:spPr>
          <a:xfrm>
            <a:off x="466342" y="4588998"/>
            <a:ext cx="2670827" cy="956266"/>
          </a:xfrm>
          <a:prstGeom prst="roundRect">
            <a:avLst/>
          </a:prstGeom>
          <a:solidFill>
            <a:srgbClr val="A02B93">
              <a:lumMod val="20000"/>
              <a:lumOff val="80000"/>
              <a:alpha val="30000"/>
            </a:srgbClr>
          </a:solidFill>
          <a:ln w="19050" cap="flat" cmpd="sng" algn="ctr">
            <a:solidFill>
              <a:srgbClr val="A02B9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A02B93">
                    <a:lumMod val="50000"/>
                  </a:srgbClr>
                </a:solidFill>
                <a:effectLst/>
                <a:uLnTx/>
                <a:uFillTx/>
                <a:latin typeface="Aptos" panose="02110004020202020204"/>
                <a:ea typeface="+mn-ea"/>
                <a:cs typeface="+mn-cs"/>
              </a:rPr>
              <a:t>Programme Delivery Leads</a:t>
            </a:r>
            <a:endParaRPr kumimoji="0" lang="en-GB" sz="1000" b="0" i="0" u="none" strike="noStrike" kern="0" cap="none" spc="0" normalizeH="0" baseline="0" noProof="0">
              <a:ln>
                <a:noFill/>
              </a:ln>
              <a:solidFill>
                <a:srgbClr val="A02B93">
                  <a:lumMod val="50000"/>
                </a:srgbClr>
              </a:solidFill>
              <a:effectLst/>
              <a:uLnTx/>
              <a:uFillTx/>
              <a:latin typeface="Aptos" panose="02110004020202020204"/>
              <a:ea typeface="+mn-ea"/>
              <a:cs typeface="+mn-cs"/>
            </a:endParaRPr>
          </a:p>
        </p:txBody>
      </p:sp>
      <p:sp>
        <p:nvSpPr>
          <p:cNvPr id="29" name="Rectangle: Rounded Corners 28">
            <a:extLst>
              <a:ext uri="{FF2B5EF4-FFF2-40B4-BE49-F238E27FC236}">
                <a16:creationId xmlns:a16="http://schemas.microsoft.com/office/drawing/2014/main" id="{98196379-6F8E-19D2-3307-E2BDC2961073}"/>
              </a:ext>
            </a:extLst>
          </p:cNvPr>
          <p:cNvSpPr/>
          <p:nvPr/>
        </p:nvSpPr>
        <p:spPr>
          <a:xfrm>
            <a:off x="466341" y="3416392"/>
            <a:ext cx="2670827" cy="956266"/>
          </a:xfrm>
          <a:prstGeom prst="roundRect">
            <a:avLst/>
          </a:prstGeom>
          <a:solidFill>
            <a:srgbClr val="A02B93">
              <a:lumMod val="20000"/>
              <a:lumOff val="80000"/>
              <a:alpha val="30000"/>
            </a:srgbClr>
          </a:solidFill>
          <a:ln w="19050" cap="flat" cmpd="sng" algn="ctr">
            <a:solidFill>
              <a:srgbClr val="A02B9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A02B93">
                    <a:lumMod val="50000"/>
                  </a:srgbClr>
                </a:solidFill>
                <a:effectLst/>
                <a:uLnTx/>
                <a:uFillTx/>
                <a:latin typeface="Aptos" panose="02110004020202020204"/>
                <a:ea typeface="+mn-ea"/>
                <a:cs typeface="+mn-cs"/>
              </a:rPr>
              <a:t>Programme Senior Responsible</a:t>
            </a:r>
            <a:r>
              <a:rPr lang="en-GB" sz="1200" b="1" kern="0">
                <a:solidFill>
                  <a:srgbClr val="A02B93">
                    <a:lumMod val="50000"/>
                  </a:srgbClr>
                </a:solidFill>
                <a:latin typeface="Aptos" panose="02110004020202020204"/>
              </a:rPr>
              <a:t> Owner </a:t>
            </a:r>
            <a:endParaRPr kumimoji="0" lang="en-GB" sz="1000" b="0" i="0" u="none" strike="noStrike" kern="0" cap="none" spc="0" normalizeH="0" baseline="0" noProof="0">
              <a:ln>
                <a:noFill/>
              </a:ln>
              <a:solidFill>
                <a:srgbClr val="A02B93">
                  <a:lumMod val="50000"/>
                </a:srgbClr>
              </a:solidFill>
              <a:effectLst/>
              <a:uLnTx/>
              <a:uFillTx/>
              <a:latin typeface="Aptos" panose="02110004020202020204"/>
              <a:ea typeface="+mn-ea"/>
              <a:cs typeface="+mn-cs"/>
            </a:endParaRPr>
          </a:p>
        </p:txBody>
      </p:sp>
      <p:sp>
        <p:nvSpPr>
          <p:cNvPr id="30" name="Rectangle: Rounded Corners 29">
            <a:extLst>
              <a:ext uri="{FF2B5EF4-FFF2-40B4-BE49-F238E27FC236}">
                <a16:creationId xmlns:a16="http://schemas.microsoft.com/office/drawing/2014/main" id="{3E88DB58-47BF-88BB-5C91-5835BEEF4526}"/>
              </a:ext>
            </a:extLst>
          </p:cNvPr>
          <p:cNvSpPr/>
          <p:nvPr/>
        </p:nvSpPr>
        <p:spPr>
          <a:xfrm>
            <a:off x="485015" y="2235058"/>
            <a:ext cx="2670827" cy="956266"/>
          </a:xfrm>
          <a:prstGeom prst="roundRect">
            <a:avLst/>
          </a:prstGeom>
          <a:solidFill>
            <a:srgbClr val="A02B93">
              <a:lumMod val="20000"/>
              <a:lumOff val="80000"/>
              <a:alpha val="30000"/>
            </a:srgbClr>
          </a:solidFill>
          <a:ln w="19050" cap="flat" cmpd="sng" algn="ctr">
            <a:solidFill>
              <a:srgbClr val="A02B9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A02B93">
                    <a:lumMod val="50000"/>
                  </a:srgbClr>
                </a:solidFill>
                <a:effectLst/>
                <a:uLnTx/>
                <a:uFillTx/>
                <a:latin typeface="Aptos" panose="02110004020202020204"/>
                <a:ea typeface="+mn-ea"/>
                <a:cs typeface="+mn-cs"/>
              </a:rPr>
              <a:t>Improvement Plan Senior Responsible Owner</a:t>
            </a:r>
            <a:endParaRPr kumimoji="0" lang="en-GB" sz="1000" b="0" i="0" u="none" strike="noStrike" kern="0" cap="none" spc="0" normalizeH="0" baseline="0" noProof="0">
              <a:ln>
                <a:noFill/>
              </a:ln>
              <a:solidFill>
                <a:srgbClr val="A02B93">
                  <a:lumMod val="50000"/>
                </a:srgbClr>
              </a:solidFill>
              <a:effectLst/>
              <a:uLnTx/>
              <a:uFillTx/>
              <a:latin typeface="Aptos" panose="02110004020202020204"/>
              <a:ea typeface="+mn-ea"/>
              <a:cs typeface="+mn-cs"/>
            </a:endParaRPr>
          </a:p>
        </p:txBody>
      </p:sp>
      <p:sp>
        <p:nvSpPr>
          <p:cNvPr id="31" name="Rectangle: Rounded Corners 30">
            <a:extLst>
              <a:ext uri="{FF2B5EF4-FFF2-40B4-BE49-F238E27FC236}">
                <a16:creationId xmlns:a16="http://schemas.microsoft.com/office/drawing/2014/main" id="{0B1A3D70-CA28-2521-6339-9C08ED17CFC5}"/>
              </a:ext>
            </a:extLst>
          </p:cNvPr>
          <p:cNvSpPr/>
          <p:nvPr/>
        </p:nvSpPr>
        <p:spPr>
          <a:xfrm>
            <a:off x="9430838" y="1059861"/>
            <a:ext cx="2473666" cy="5611957"/>
          </a:xfrm>
          <a:prstGeom prst="roundRect">
            <a:avLst/>
          </a:prstGeom>
          <a:noFill/>
          <a:ln w="28575">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l" rtl="0" eaLnBrk="1" fontAlgn="t" latinLnBrk="0" hangingPunct="1">
              <a:buNone/>
            </a:pPr>
            <a:r>
              <a:rPr lang="en-GB" sz="1200" b="1" i="0" u="none" strike="noStrike" kern="1200">
                <a:solidFill>
                  <a:srgbClr val="464646"/>
                </a:solidFill>
                <a:effectLst/>
                <a:latin typeface="Arial" panose="020B0604020202020204" pitchFamily="34" charset="0"/>
                <a:cs typeface="Arial" panose="020B0604020202020204" pitchFamily="34" charset="0"/>
              </a:rPr>
              <a:t>Roles and grip</a:t>
            </a:r>
            <a:endParaRPr lang="en-GB" sz="1200" b="0" i="0" u="none" strike="noStrike">
              <a:solidFill>
                <a:srgbClr val="464646"/>
              </a:solidFill>
              <a:effectLst/>
              <a:latin typeface="Arial" panose="020B0604020202020204" pitchFamily="34" charset="0"/>
              <a:cs typeface="Arial" panose="020B0604020202020204" pitchFamily="34" charset="0"/>
            </a:endParaRPr>
          </a:p>
          <a:p>
            <a:pPr marL="0" algn="l" rtl="0" eaLnBrk="1" fontAlgn="t" latinLnBrk="0" hangingPunct="1">
              <a:buNone/>
            </a:pPr>
            <a:endParaRPr lang="en-GB" sz="1200" b="1" i="0" u="none" strike="noStrike" kern="1200">
              <a:solidFill>
                <a:srgbClr val="464646"/>
              </a:solidFill>
              <a:effectLst/>
              <a:latin typeface="Arial" panose="020B0604020202020204" pitchFamily="34" charset="0"/>
              <a:cs typeface="Arial" panose="020B0604020202020204" pitchFamily="34" charset="0"/>
            </a:endParaRPr>
          </a:p>
          <a:p>
            <a:pPr marL="0" algn="l" rtl="0" eaLnBrk="1" fontAlgn="t" latinLnBrk="0" hangingPunct="1">
              <a:buNone/>
            </a:pPr>
            <a:r>
              <a:rPr lang="en-GB" sz="1200" b="1" i="0" u="none" strike="noStrike" kern="1200">
                <a:solidFill>
                  <a:srgbClr val="464646"/>
                </a:solidFill>
                <a:effectLst/>
                <a:latin typeface="Arial" panose="020B0604020202020204" pitchFamily="34" charset="0"/>
                <a:cs typeface="Arial" panose="020B0604020202020204" pitchFamily="34" charset="0"/>
              </a:rPr>
              <a:t>Clear accountability from strategy to delivery</a:t>
            </a:r>
            <a:endParaRPr lang="en-GB" sz="1200" b="0" i="0" u="none" strike="noStrike">
              <a:solidFill>
                <a:srgbClr val="464646"/>
              </a:solidFill>
              <a:effectLst/>
              <a:latin typeface="Arial" panose="020B0604020202020204" pitchFamily="34" charset="0"/>
              <a:cs typeface="Arial" panose="020B0604020202020204" pitchFamily="34" charset="0"/>
            </a:endParaRPr>
          </a:p>
          <a:p>
            <a:pPr marL="171450" indent="-171450" algn="l" rtl="0" eaLnBrk="1" fontAlgn="t" latinLnBrk="0" hangingPunct="1">
              <a:buSzPct val="100000"/>
              <a:buFont typeface="Arial" panose="020B0604020202020204" pitchFamily="34" charset="0"/>
              <a:buChar char="•"/>
            </a:pPr>
            <a:r>
              <a:rPr lang="en-GB" sz="1200" b="0" i="0" u="none" strike="noStrike" kern="1200">
                <a:solidFill>
                  <a:srgbClr val="464646"/>
                </a:solidFill>
                <a:effectLst/>
                <a:latin typeface="Arial" panose="020B0604020202020204" pitchFamily="34" charset="0"/>
                <a:cs typeface="Arial" panose="020B0604020202020204" pitchFamily="34" charset="0"/>
              </a:rPr>
              <a:t>A single line of sight from Improvement Plan -  programmes - projects - outcomes</a:t>
            </a:r>
            <a:endParaRPr lang="en-GB" sz="1200" b="0" i="0" u="none" strike="noStrike">
              <a:solidFill>
                <a:srgbClr val="464646"/>
              </a:solidFill>
              <a:effectLst/>
              <a:latin typeface="Arial" panose="020B0604020202020204" pitchFamily="34" charset="0"/>
              <a:cs typeface="Arial" panose="020B0604020202020204" pitchFamily="34" charset="0"/>
            </a:endParaRPr>
          </a:p>
          <a:p>
            <a:pPr marL="171450" indent="-171450" algn="l" rtl="0" eaLnBrk="1" fontAlgn="t" latinLnBrk="0" hangingPunct="1">
              <a:buSzPct val="100000"/>
              <a:buFont typeface="Arial" panose="020B0604020202020204" pitchFamily="34" charset="0"/>
              <a:buChar char="•"/>
            </a:pPr>
            <a:r>
              <a:rPr lang="en-GB" sz="1200" b="0" i="0" u="none" strike="noStrike" kern="1200">
                <a:solidFill>
                  <a:srgbClr val="464646"/>
                </a:solidFill>
                <a:effectLst/>
                <a:latin typeface="Arial" panose="020B0604020202020204" pitchFamily="34" charset="0"/>
                <a:cs typeface="Arial" panose="020B0604020202020204" pitchFamily="34" charset="0"/>
              </a:rPr>
              <a:t>Named accountability at every level, aligned to governance and reporting cadence</a:t>
            </a:r>
            <a:endParaRPr lang="en-GB" sz="1200" b="0" i="0" u="none" strike="noStrike">
              <a:solidFill>
                <a:srgbClr val="464646"/>
              </a:solidFill>
              <a:effectLst/>
              <a:latin typeface="Arial" panose="020B0604020202020204" pitchFamily="34" charset="0"/>
              <a:cs typeface="Arial" panose="020B0604020202020204" pitchFamily="34" charset="0"/>
            </a:endParaRPr>
          </a:p>
          <a:p>
            <a:pPr marL="171450" indent="-171450" algn="l" rtl="0" eaLnBrk="1" fontAlgn="t" latinLnBrk="0" hangingPunct="1">
              <a:buSzPct val="100000"/>
              <a:buFont typeface="Arial" panose="020B0604020202020204" pitchFamily="34" charset="0"/>
              <a:buChar char="•"/>
            </a:pPr>
            <a:r>
              <a:rPr lang="en-GB" sz="1200" b="0" i="0" u="none" strike="noStrike" kern="1200">
                <a:solidFill>
                  <a:srgbClr val="464646"/>
                </a:solidFill>
                <a:effectLst/>
                <a:latin typeface="Arial" panose="020B0604020202020204" pitchFamily="34" charset="0"/>
                <a:cs typeface="Arial" panose="020B0604020202020204" pitchFamily="34" charset="0"/>
              </a:rPr>
              <a:t>Delivery ownership sits with individuals, not groups</a:t>
            </a:r>
            <a:endParaRPr lang="en-GB" sz="1200" b="0" i="0" u="none" strike="noStrike">
              <a:solidFill>
                <a:srgbClr val="464646"/>
              </a:solidFill>
              <a:effectLst/>
              <a:latin typeface="Arial" panose="020B0604020202020204" pitchFamily="34" charset="0"/>
              <a:cs typeface="Arial" panose="020B0604020202020204" pitchFamily="34" charset="0"/>
            </a:endParaRPr>
          </a:p>
          <a:p>
            <a:pPr marL="0" algn="l" rtl="0" eaLnBrk="1" fontAlgn="t" latinLnBrk="0" hangingPunct="1">
              <a:buNone/>
            </a:pPr>
            <a:endParaRPr lang="en-GB" sz="1200" b="1" i="0" u="none" strike="noStrike" kern="1200">
              <a:solidFill>
                <a:srgbClr val="464646"/>
              </a:solidFill>
              <a:effectLst/>
              <a:latin typeface="Arial" panose="020B0604020202020204" pitchFamily="34" charset="0"/>
              <a:cs typeface="Arial" panose="020B0604020202020204" pitchFamily="34" charset="0"/>
            </a:endParaRPr>
          </a:p>
          <a:p>
            <a:pPr marL="0" algn="l" rtl="0" eaLnBrk="1" fontAlgn="t" latinLnBrk="0" hangingPunct="1">
              <a:buNone/>
            </a:pPr>
            <a:r>
              <a:rPr lang="en-GB" sz="1200" b="1" i="0" u="none" strike="noStrike" kern="1200">
                <a:solidFill>
                  <a:srgbClr val="464646"/>
                </a:solidFill>
                <a:effectLst/>
                <a:latin typeface="Arial" panose="020B0604020202020204" pitchFamily="34" charset="0"/>
                <a:cs typeface="Arial" panose="020B0604020202020204" pitchFamily="34" charset="0"/>
              </a:rPr>
              <a:t>How performance is managed:</a:t>
            </a:r>
            <a:endParaRPr lang="en-GB" sz="1200" b="0" i="0" u="none" strike="noStrike">
              <a:solidFill>
                <a:srgbClr val="464646"/>
              </a:solidFill>
              <a:effectLst/>
              <a:latin typeface="Arial" panose="020B0604020202020204" pitchFamily="34" charset="0"/>
              <a:cs typeface="Arial" panose="020B0604020202020204" pitchFamily="34" charset="0"/>
            </a:endParaRPr>
          </a:p>
          <a:p>
            <a:pPr marL="173736" indent="-173736" algn="l" rtl="0" eaLnBrk="1" fontAlgn="t" latinLnBrk="0" hangingPunct="1">
              <a:buFont typeface="Arial" panose="020B0604020202020204" pitchFamily="34" charset="0"/>
              <a:buChar char="•"/>
            </a:pPr>
            <a:r>
              <a:rPr lang="en-GB" sz="1200" b="0" i="0" u="none" strike="noStrike" kern="1200">
                <a:solidFill>
                  <a:srgbClr val="464646"/>
                </a:solidFill>
                <a:effectLst/>
                <a:latin typeface="Arial" panose="020B0604020202020204" pitchFamily="34" charset="0"/>
                <a:cs typeface="Arial" panose="020B0604020202020204" pitchFamily="34" charset="0"/>
              </a:rPr>
              <a:t>Monthly reporting through programme and board governance</a:t>
            </a:r>
            <a:endParaRPr lang="en-GB" sz="1200" b="0" i="0" u="none" strike="noStrike">
              <a:solidFill>
                <a:srgbClr val="464646"/>
              </a:solidFill>
              <a:effectLst/>
              <a:latin typeface="Arial" panose="020B0604020202020204" pitchFamily="34" charset="0"/>
              <a:cs typeface="Arial" panose="020B0604020202020204" pitchFamily="34" charset="0"/>
            </a:endParaRPr>
          </a:p>
          <a:p>
            <a:pPr marL="173736" indent="-173736" algn="l" rtl="0" eaLnBrk="1" fontAlgn="t" latinLnBrk="0" hangingPunct="1">
              <a:buFont typeface="Arial" panose="020B0604020202020204" pitchFamily="34" charset="0"/>
              <a:buChar char="•"/>
            </a:pPr>
            <a:r>
              <a:rPr lang="en-GB" sz="1200" b="0" i="0" u="none" strike="noStrike" kern="1200">
                <a:solidFill>
                  <a:srgbClr val="464646"/>
                </a:solidFill>
                <a:effectLst/>
                <a:latin typeface="Arial" panose="020B0604020202020204" pitchFamily="34" charset="0"/>
                <a:cs typeface="Arial" panose="020B0604020202020204" pitchFamily="34" charset="0"/>
              </a:rPr>
              <a:t>Integrated view of performance, quality and finance </a:t>
            </a:r>
            <a:endParaRPr lang="en-GB" sz="1200" b="0" i="0" u="none" strike="noStrike">
              <a:solidFill>
                <a:srgbClr val="464646"/>
              </a:solidFill>
              <a:effectLst/>
              <a:latin typeface="Arial" panose="020B0604020202020204" pitchFamily="34" charset="0"/>
              <a:cs typeface="Arial" panose="020B0604020202020204" pitchFamily="34" charset="0"/>
            </a:endParaRPr>
          </a:p>
          <a:p>
            <a:pPr marL="173736" indent="-173736" algn="l" rtl="0" eaLnBrk="1" fontAlgn="t" latinLnBrk="0" hangingPunct="1">
              <a:buFont typeface="Arial" panose="020B0604020202020204" pitchFamily="34" charset="0"/>
              <a:buChar char="•"/>
            </a:pPr>
            <a:r>
              <a:rPr lang="en-GB" sz="1200" b="0" i="0" u="none" strike="noStrike" kern="1200">
                <a:solidFill>
                  <a:srgbClr val="464646"/>
                </a:solidFill>
                <a:effectLst/>
                <a:latin typeface="Arial" panose="020B0604020202020204" pitchFamily="34" charset="0"/>
                <a:cs typeface="Arial" panose="020B0604020202020204" pitchFamily="34" charset="0"/>
              </a:rPr>
              <a:t>Active management of risks, issues and dependencies</a:t>
            </a:r>
            <a:endParaRPr lang="en-GB" sz="1200" b="0" i="0" u="none" strike="noStrike">
              <a:solidFill>
                <a:srgbClr val="464646"/>
              </a:solidFill>
              <a:effectLst/>
              <a:latin typeface="Arial" panose="020B0604020202020204" pitchFamily="34" charset="0"/>
              <a:cs typeface="Arial" panose="020B0604020202020204" pitchFamily="34" charset="0"/>
            </a:endParaRPr>
          </a:p>
          <a:p>
            <a:pPr marL="173736" indent="-173736" algn="l" rtl="0" eaLnBrk="1" fontAlgn="t" latinLnBrk="0" hangingPunct="1">
              <a:buFont typeface="Arial" panose="020B0604020202020204" pitchFamily="34" charset="0"/>
              <a:buChar char="•"/>
            </a:pPr>
            <a:r>
              <a:rPr lang="en-GB" sz="1200" b="0" i="0" u="none" strike="noStrike" kern="1200">
                <a:solidFill>
                  <a:srgbClr val="464646"/>
                </a:solidFill>
                <a:effectLst/>
                <a:latin typeface="Arial" panose="020B0604020202020204" pitchFamily="34" charset="0"/>
                <a:cs typeface="Arial" panose="020B0604020202020204" pitchFamily="34" charset="0"/>
              </a:rPr>
              <a:t>Escalation through defined governance routes</a:t>
            </a:r>
            <a:endParaRPr lang="en-GB" sz="1200" b="0" i="0" u="none" strike="noStrike">
              <a:solidFill>
                <a:srgbClr val="464646"/>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3380862"/>
      </p:ext>
    </p:extLst>
  </p:cSld>
  <p:clrMapOvr>
    <a:masterClrMapping/>
  </p:clrMapOvr>
  <p:transition advClick="0"/>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a:extLst>
            <a:ext uri="{FF2B5EF4-FFF2-40B4-BE49-F238E27FC236}">
              <a16:creationId xmlns:a16="http://schemas.microsoft.com/office/drawing/2014/main" id="{5E84A3BF-7804-66B9-068D-ED573C45598E}"/>
            </a:ext>
          </a:extLst>
        </p:cNvPr>
        <p:cNvGrpSpPr/>
        <p:nvPr/>
      </p:nvGrpSpPr>
      <p:grpSpPr>
        <a:xfrm>
          <a:off x="0" y="0"/>
          <a:ext cx="0" cy="0"/>
          <a:chOff x="0" y="0"/>
          <a:chExt cx="0" cy="0"/>
        </a:xfrm>
      </p:grpSpPr>
      <p:sp>
        <p:nvSpPr>
          <p:cNvPr id="2" name="Google Shape;470;p82">
            <a:extLst>
              <a:ext uri="{FF2B5EF4-FFF2-40B4-BE49-F238E27FC236}">
                <a16:creationId xmlns:a16="http://schemas.microsoft.com/office/drawing/2014/main" id="{CA2574EF-2BDB-1984-F3FC-A0F5B72F6E38}"/>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3" name="Rectangle: Rounded Corners 2">
            <a:extLst>
              <a:ext uri="{FF2B5EF4-FFF2-40B4-BE49-F238E27FC236}">
                <a16:creationId xmlns:a16="http://schemas.microsoft.com/office/drawing/2014/main" id="{043E6ACD-038A-997C-D6C3-19FB37F9A74F}"/>
              </a:ext>
            </a:extLst>
          </p:cNvPr>
          <p:cNvSpPr/>
          <p:nvPr/>
        </p:nvSpPr>
        <p:spPr>
          <a:xfrm>
            <a:off x="360902" y="1508760"/>
            <a:ext cx="11543602" cy="4370832"/>
          </a:xfrm>
          <a:prstGeom prst="roundRect">
            <a:avLst/>
          </a:prstGeom>
          <a:noFill/>
          <a:ln w="28575">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l" rtl="0" eaLnBrk="1" fontAlgn="t" latinLnBrk="0" hangingPunct="1">
              <a:buNone/>
            </a:pPr>
            <a:endParaRPr lang="en-GB" sz="1200" b="1" i="0" u="none" strike="noStrike" kern="1200">
              <a:solidFill>
                <a:srgbClr val="464646"/>
              </a:solidFill>
              <a:effectLst/>
              <a:latin typeface="Arial" panose="020B0604020202020204" pitchFamily="34" charset="0"/>
              <a:cs typeface="Arial" panose="020B0604020202020204" pitchFamily="34" charset="0"/>
            </a:endParaRPr>
          </a:p>
          <a:p>
            <a:pPr marL="0" algn="l" rtl="0" eaLnBrk="1" fontAlgn="t" latinLnBrk="0" hangingPunct="1">
              <a:buNone/>
            </a:pPr>
            <a:r>
              <a:rPr lang="en-GB" b="1" i="0" u="none" strike="noStrike" kern="1200">
                <a:solidFill>
                  <a:srgbClr val="464646"/>
                </a:solidFill>
                <a:effectLst/>
                <a:latin typeface="Arial" panose="020B0604020202020204" pitchFamily="34" charset="0"/>
                <a:cs typeface="Arial" panose="020B0604020202020204" pitchFamily="34" charset="0"/>
              </a:rPr>
              <a:t>Clear leadership at all governance levels </a:t>
            </a:r>
            <a:endParaRPr lang="en-GB" b="0" i="0" u="none" strike="noStrike">
              <a:solidFill>
                <a:srgbClr val="464646"/>
              </a:solidFill>
              <a:effectLst/>
              <a:latin typeface="Arial" panose="020B0604020202020204" pitchFamily="34" charset="0"/>
              <a:cs typeface="Arial" panose="020B0604020202020204" pitchFamily="34" charset="0"/>
            </a:endParaRPr>
          </a:p>
          <a:p>
            <a:pPr marL="742950" lvl="1" indent="-285750" fontAlgn="t">
              <a:buSzPct val="100000"/>
              <a:buFont typeface="Arial" panose="020B0604020202020204" pitchFamily="34" charset="0"/>
              <a:buChar char="•"/>
            </a:pPr>
            <a:r>
              <a:rPr lang="en-GB" b="0" i="0" u="none" strike="noStrike" kern="1200">
                <a:solidFill>
                  <a:srgbClr val="464646"/>
                </a:solidFill>
                <a:effectLst/>
                <a:latin typeface="Arial" panose="020B0604020202020204" pitchFamily="34" charset="0"/>
                <a:cs typeface="Arial" panose="020B0604020202020204" pitchFamily="34" charset="0"/>
              </a:rPr>
              <a:t>Named delivery owners at project, delivery programme, and strategic programme level</a:t>
            </a:r>
          </a:p>
          <a:p>
            <a:pPr marL="742950" lvl="1" indent="-285750" fontAlgn="t">
              <a:buSzPct val="100000"/>
              <a:buFont typeface="Arial" panose="020B0604020202020204" pitchFamily="34" charset="0"/>
              <a:buChar char="•"/>
            </a:pPr>
            <a:r>
              <a:rPr lang="en-GB" b="0" i="0" u="none" strike="noStrike" kern="1200">
                <a:solidFill>
                  <a:srgbClr val="464646"/>
                </a:solidFill>
                <a:effectLst/>
                <a:latin typeface="Arial" panose="020B0604020202020204" pitchFamily="34" charset="0"/>
                <a:cs typeface="Arial" panose="020B0604020202020204" pitchFamily="34" charset="0"/>
              </a:rPr>
              <a:t>Chairs to model ways of working, ensure meetings are effective and people leave meetings clear about their actions and how to progress them</a:t>
            </a:r>
          </a:p>
          <a:p>
            <a:pPr marL="742950" lvl="1" indent="-285750" fontAlgn="t">
              <a:buSzPct val="100000"/>
              <a:buFont typeface="Arial" panose="020B0604020202020204" pitchFamily="34" charset="0"/>
              <a:buChar char="•"/>
            </a:pPr>
            <a:r>
              <a:rPr lang="en-GB">
                <a:solidFill>
                  <a:srgbClr val="464646"/>
                </a:solidFill>
                <a:latin typeface="Arial" panose="020B0604020202020204" pitchFamily="34" charset="0"/>
                <a:cs typeface="Arial" panose="020B0604020202020204" pitchFamily="34" charset="0"/>
              </a:rPr>
              <a:t>Chairs to meet 6-monthly to discuss what is and isn’t working and ensure any changes in approach are aligned across the governance structure</a:t>
            </a:r>
          </a:p>
          <a:p>
            <a:pPr marL="0" algn="l" rtl="0" eaLnBrk="1" fontAlgn="t" latinLnBrk="0" hangingPunct="1">
              <a:buNone/>
            </a:pPr>
            <a:endParaRPr lang="en-GB" b="1" i="0" u="none" strike="noStrike" kern="1200">
              <a:solidFill>
                <a:srgbClr val="464646"/>
              </a:solidFill>
              <a:effectLst/>
              <a:latin typeface="Arial" panose="020B0604020202020204" pitchFamily="34" charset="0"/>
              <a:cs typeface="Arial" panose="020B0604020202020204" pitchFamily="34" charset="0"/>
            </a:endParaRPr>
          </a:p>
          <a:p>
            <a:pPr marL="0" algn="l" rtl="0" eaLnBrk="1" fontAlgn="t" latinLnBrk="0" hangingPunct="1">
              <a:buNone/>
            </a:pPr>
            <a:r>
              <a:rPr lang="en-GB" b="1" i="0" u="none" strike="noStrike" kern="1200">
                <a:solidFill>
                  <a:srgbClr val="464646"/>
                </a:solidFill>
                <a:effectLst/>
                <a:latin typeface="Arial" panose="020B0604020202020204" pitchFamily="34" charset="0"/>
                <a:cs typeface="Arial" panose="020B0604020202020204" pitchFamily="34" charset="0"/>
              </a:rPr>
              <a:t>How the culture shifts:</a:t>
            </a:r>
            <a:endParaRPr lang="en-GB" kern="1200">
              <a:solidFill>
                <a:srgbClr val="464646"/>
              </a:solidFill>
              <a:latin typeface="Arial" panose="020B0604020202020204" pitchFamily="34" charset="0"/>
              <a:cs typeface="Arial" panose="020B0604020202020204" pitchFamily="34" charset="0"/>
            </a:endParaRPr>
          </a:p>
          <a:p>
            <a:pPr marL="742950" lvl="1" indent="-285750" fontAlgn="t">
              <a:buFont typeface="Arial" panose="020B0604020202020204" pitchFamily="34" charset="0"/>
              <a:buChar char="•"/>
            </a:pPr>
            <a:r>
              <a:rPr lang="en-GB">
                <a:solidFill>
                  <a:srgbClr val="464646"/>
                </a:solidFill>
                <a:latin typeface="Arial" panose="020B0604020202020204" pitchFamily="34" charset="0"/>
                <a:cs typeface="Arial" panose="020B0604020202020204" pitchFamily="34" charset="0"/>
              </a:rPr>
              <a:t>Opportunities for the voice of lived and living experience to be heard at all governance levels</a:t>
            </a:r>
          </a:p>
          <a:p>
            <a:pPr marL="742950" lvl="1" indent="-285750" fontAlgn="t">
              <a:buFont typeface="Arial" panose="020B0604020202020204" pitchFamily="34" charset="0"/>
              <a:buChar char="•"/>
            </a:pPr>
            <a:r>
              <a:rPr lang="en-GB">
                <a:solidFill>
                  <a:srgbClr val="464646"/>
                </a:solidFill>
                <a:latin typeface="Arial" panose="020B0604020202020204" pitchFamily="34" charset="0"/>
                <a:cs typeface="Arial" panose="020B0604020202020204" pitchFamily="34" charset="0"/>
              </a:rPr>
              <a:t>Purpose for every meeting with consistent templates for agendas, reporting, and communicating</a:t>
            </a:r>
          </a:p>
          <a:p>
            <a:pPr marL="742950" lvl="1" indent="-285750" fontAlgn="t">
              <a:buFont typeface="Arial" panose="020B0604020202020204" pitchFamily="34" charset="0"/>
              <a:buChar char="•"/>
            </a:pPr>
            <a:r>
              <a:rPr lang="en-GB">
                <a:solidFill>
                  <a:srgbClr val="464646"/>
                </a:solidFill>
                <a:latin typeface="Arial" panose="020B0604020202020204" pitchFamily="34" charset="0"/>
                <a:cs typeface="Arial" panose="020B0604020202020204" pitchFamily="34" charset="0"/>
              </a:rPr>
              <a:t>Collective approach to communication with intentional and considered messaging and storytelling agreed at each meeting – </a:t>
            </a:r>
            <a:r>
              <a:rPr lang="en-GB" i="1">
                <a:solidFill>
                  <a:srgbClr val="464646"/>
                </a:solidFill>
                <a:latin typeface="Arial" panose="020B0604020202020204" pitchFamily="34" charset="0"/>
                <a:cs typeface="Arial" panose="020B0604020202020204" pitchFamily="34" charset="0"/>
              </a:rPr>
              <a:t>what do we want people who aren’t in the room to hear about today</a:t>
            </a:r>
          </a:p>
          <a:p>
            <a:pPr marL="742950" lvl="1" indent="-285750" fontAlgn="t">
              <a:buFont typeface="Arial" panose="020B0604020202020204" pitchFamily="34" charset="0"/>
              <a:buChar char="•"/>
            </a:pPr>
            <a:r>
              <a:rPr lang="en-GB" b="0" i="0" u="none" strike="noStrike" kern="1200">
                <a:solidFill>
                  <a:srgbClr val="464646"/>
                </a:solidFill>
                <a:effectLst/>
                <a:latin typeface="Arial" panose="020B0604020202020204" pitchFamily="34" charset="0"/>
                <a:cs typeface="Arial" panose="020B0604020202020204" pitchFamily="34" charset="0"/>
              </a:rPr>
              <a:t>Coordinated working across the programme with an emphasis on transparency and collaboration</a:t>
            </a:r>
            <a:endParaRPr lang="en-GB" b="0" i="0" u="none" strike="noStrike">
              <a:solidFill>
                <a:srgbClr val="464646"/>
              </a:solidFill>
              <a:effectLst/>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2888FE34-1462-5734-4341-282BE23ED1D5}"/>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Governance culture and leadership</a:t>
            </a:r>
            <a:endParaRPr lang="en-GB" sz="2500">
              <a:solidFill>
                <a:srgbClr val="464646"/>
              </a:solidFill>
              <a:latin typeface="Calibri"/>
              <a:ea typeface="Georgia"/>
              <a:cs typeface="Calibri"/>
            </a:endParaRPr>
          </a:p>
        </p:txBody>
      </p:sp>
      <p:sp>
        <p:nvSpPr>
          <p:cNvPr id="7" name="Slide Number Placeholder 6">
            <a:extLst>
              <a:ext uri="{FF2B5EF4-FFF2-40B4-BE49-F238E27FC236}">
                <a16:creationId xmlns:a16="http://schemas.microsoft.com/office/drawing/2014/main" id="{10C4059A-289E-7CA0-C2AA-FF7788B49375}"/>
              </a:ext>
            </a:extLst>
          </p:cNvPr>
          <p:cNvSpPr>
            <a:spLocks noGrp="1"/>
          </p:cNvSpPr>
          <p:nvPr>
            <p:ph type="sldNum" sz="quarter" idx="12"/>
          </p:nvPr>
        </p:nvSpPr>
        <p:spPr/>
        <p:txBody>
          <a:bodyPr/>
          <a:lstStyle/>
          <a:p>
            <a:fld id="{F2F5C3A6-97E3-4CF8-BAB9-D6EE181F55AD}" type="slidenum">
              <a:rPr lang="en-GB" smtClean="0"/>
              <a:t>73</a:t>
            </a:fld>
            <a:endParaRPr lang="en-GB"/>
          </a:p>
        </p:txBody>
      </p:sp>
    </p:spTree>
    <p:extLst>
      <p:ext uri="{BB962C8B-B14F-4D97-AF65-F5344CB8AC3E}">
        <p14:creationId xmlns:p14="http://schemas.microsoft.com/office/powerpoint/2010/main" val="2873351840"/>
      </p:ext>
    </p:extLst>
  </p:cSld>
  <p:clrMapOvr>
    <a:masterClrMapping/>
  </p:clrMapOvr>
  <p:transition advClick="0"/>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996A1-45E6-8A59-1398-80F58E863265}"/>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A8EE276-58B5-C86A-A2B0-DBCD364A19AE}"/>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graphicFrame>
        <p:nvGraphicFramePr>
          <p:cNvPr id="2" name="Table 1">
            <a:extLst>
              <a:ext uri="{FF2B5EF4-FFF2-40B4-BE49-F238E27FC236}">
                <a16:creationId xmlns:a16="http://schemas.microsoft.com/office/drawing/2014/main" id="{6367C748-0B77-5497-6A04-EC5E36895845}"/>
              </a:ext>
            </a:extLst>
          </p:cNvPr>
          <p:cNvGraphicFramePr>
            <a:graphicFrameLocks noGrp="1"/>
          </p:cNvGraphicFramePr>
          <p:nvPr>
            <p:extLst>
              <p:ext uri="{D42A27DB-BD31-4B8C-83A1-F6EECF244321}">
                <p14:modId xmlns:p14="http://schemas.microsoft.com/office/powerpoint/2010/main" val="773743416"/>
              </p:ext>
            </p:extLst>
          </p:nvPr>
        </p:nvGraphicFramePr>
        <p:xfrm>
          <a:off x="339503" y="1433436"/>
          <a:ext cx="11634783" cy="5212080"/>
        </p:xfrm>
        <a:graphic>
          <a:graphicData uri="http://schemas.openxmlformats.org/drawingml/2006/table">
            <a:tbl>
              <a:tblPr firstRow="1" bandRow="1">
                <a:tableStyleId>{5C22544A-7EE6-4342-B048-85BDC9FD1C3A}</a:tableStyleId>
              </a:tblPr>
              <a:tblGrid>
                <a:gridCol w="1124290">
                  <a:extLst>
                    <a:ext uri="{9D8B030D-6E8A-4147-A177-3AD203B41FA5}">
                      <a16:colId xmlns:a16="http://schemas.microsoft.com/office/drawing/2014/main" val="615637083"/>
                    </a:ext>
                  </a:extLst>
                </a:gridCol>
                <a:gridCol w="2458414">
                  <a:extLst>
                    <a:ext uri="{9D8B030D-6E8A-4147-A177-3AD203B41FA5}">
                      <a16:colId xmlns:a16="http://schemas.microsoft.com/office/drawing/2014/main" val="1985721901"/>
                    </a:ext>
                  </a:extLst>
                </a:gridCol>
                <a:gridCol w="2334214">
                  <a:extLst>
                    <a:ext uri="{9D8B030D-6E8A-4147-A177-3AD203B41FA5}">
                      <a16:colId xmlns:a16="http://schemas.microsoft.com/office/drawing/2014/main" val="3058883555"/>
                    </a:ext>
                  </a:extLst>
                </a:gridCol>
                <a:gridCol w="1112371">
                  <a:extLst>
                    <a:ext uri="{9D8B030D-6E8A-4147-A177-3AD203B41FA5}">
                      <a16:colId xmlns:a16="http://schemas.microsoft.com/office/drawing/2014/main" val="2711172506"/>
                    </a:ext>
                  </a:extLst>
                </a:gridCol>
                <a:gridCol w="3523797">
                  <a:extLst>
                    <a:ext uri="{9D8B030D-6E8A-4147-A177-3AD203B41FA5}">
                      <a16:colId xmlns:a16="http://schemas.microsoft.com/office/drawing/2014/main" val="262396454"/>
                    </a:ext>
                  </a:extLst>
                </a:gridCol>
                <a:gridCol w="1081697">
                  <a:extLst>
                    <a:ext uri="{9D8B030D-6E8A-4147-A177-3AD203B41FA5}">
                      <a16:colId xmlns:a16="http://schemas.microsoft.com/office/drawing/2014/main" val="907396953"/>
                    </a:ext>
                  </a:extLst>
                </a:gridCol>
              </a:tblGrid>
              <a:tr h="370840">
                <a:tc>
                  <a:txBody>
                    <a:bodyPr/>
                    <a:lstStyle/>
                    <a:p>
                      <a:r>
                        <a:rPr lang="en-GB" sz="1200">
                          <a:latin typeface="Arial" panose="020B0604020202020204" pitchFamily="34" charset="0"/>
                          <a:cs typeface="Arial" panose="020B0604020202020204" pitchFamily="34" charset="0"/>
                        </a:rPr>
                        <a:t>Risk</a:t>
                      </a:r>
                    </a:p>
                  </a:txBody>
                  <a:tcPr>
                    <a:solidFill>
                      <a:srgbClr val="464646"/>
                    </a:solidFill>
                  </a:tcPr>
                </a:tc>
                <a:tc>
                  <a:txBody>
                    <a:bodyPr/>
                    <a:lstStyle/>
                    <a:p>
                      <a:r>
                        <a:rPr lang="en-GB" sz="1200">
                          <a:latin typeface="Arial" panose="020B0604020202020204" pitchFamily="34" charset="0"/>
                          <a:cs typeface="Arial" panose="020B0604020202020204" pitchFamily="34" charset="0"/>
                        </a:rPr>
                        <a:t>Description</a:t>
                      </a:r>
                    </a:p>
                  </a:txBody>
                  <a:tcPr>
                    <a:solidFill>
                      <a:srgbClr val="464646"/>
                    </a:solidFill>
                  </a:tcPr>
                </a:tc>
                <a:tc>
                  <a:txBody>
                    <a:bodyPr/>
                    <a:lstStyle/>
                    <a:p>
                      <a:r>
                        <a:rPr lang="en-GB" sz="1200">
                          <a:latin typeface="Arial" panose="020B0604020202020204" pitchFamily="34" charset="0"/>
                          <a:cs typeface="Arial" panose="020B0604020202020204" pitchFamily="34" charset="0"/>
                        </a:rPr>
                        <a:t>Impact </a:t>
                      </a:r>
                    </a:p>
                  </a:txBody>
                  <a:tcPr>
                    <a:solidFill>
                      <a:srgbClr val="464646"/>
                    </a:solidFill>
                  </a:tcPr>
                </a:tc>
                <a:tc>
                  <a:txBody>
                    <a:bodyPr/>
                    <a:lstStyle/>
                    <a:p>
                      <a:r>
                        <a:rPr lang="en-GB" sz="1200">
                          <a:latin typeface="Arial" panose="020B0604020202020204" pitchFamily="34" charset="0"/>
                          <a:cs typeface="Arial" panose="020B0604020202020204" pitchFamily="34" charset="0"/>
                        </a:rPr>
                        <a:t>Original RAG</a:t>
                      </a:r>
                    </a:p>
                  </a:txBody>
                  <a:tcPr>
                    <a:solidFill>
                      <a:srgbClr val="464646"/>
                    </a:solidFill>
                  </a:tcPr>
                </a:tc>
                <a:tc>
                  <a:txBody>
                    <a:bodyPr/>
                    <a:lstStyle/>
                    <a:p>
                      <a:r>
                        <a:rPr lang="en-GB" sz="1200">
                          <a:latin typeface="Arial" panose="020B0604020202020204" pitchFamily="34" charset="0"/>
                          <a:cs typeface="Arial" panose="020B0604020202020204" pitchFamily="34" charset="0"/>
                        </a:rPr>
                        <a:t>Mitigation</a:t>
                      </a:r>
                    </a:p>
                  </a:txBody>
                  <a:tcPr>
                    <a:solidFill>
                      <a:srgbClr val="464646"/>
                    </a:solidFill>
                  </a:tcPr>
                </a:tc>
                <a:tc>
                  <a:txBody>
                    <a:bodyPr/>
                    <a:lstStyle/>
                    <a:p>
                      <a:r>
                        <a:rPr lang="en-GB" sz="1200">
                          <a:latin typeface="Arial" panose="020B0604020202020204" pitchFamily="34" charset="0"/>
                          <a:cs typeface="Arial" panose="020B0604020202020204" pitchFamily="34" charset="0"/>
                        </a:rPr>
                        <a:t>Adjusted RAG</a:t>
                      </a:r>
                    </a:p>
                  </a:txBody>
                  <a:tcPr>
                    <a:solidFill>
                      <a:srgbClr val="464646"/>
                    </a:solidFill>
                  </a:tcPr>
                </a:tc>
                <a:extLst>
                  <a:ext uri="{0D108BD9-81ED-4DB2-BD59-A6C34878D82A}">
                    <a16:rowId xmlns:a16="http://schemas.microsoft.com/office/drawing/2014/main" val="537592535"/>
                  </a:ext>
                </a:extLst>
              </a:tr>
              <a:tr h="370840">
                <a:tc>
                  <a:txBody>
                    <a:bodyPr/>
                    <a:lstStyle/>
                    <a:p>
                      <a:r>
                        <a:rPr lang="en-GB" sz="1200">
                          <a:solidFill>
                            <a:schemeClr val="bg1"/>
                          </a:solidFill>
                          <a:latin typeface="Arial" panose="020B0604020202020204" pitchFamily="34" charset="0"/>
                          <a:cs typeface="Arial" panose="020B0604020202020204" pitchFamily="34" charset="0"/>
                        </a:rPr>
                        <a:t>Capacity and delivery bandwidth</a:t>
                      </a:r>
                    </a:p>
                  </a:txBody>
                  <a:tcPr>
                    <a:solidFill>
                      <a:srgbClr val="464646">
                        <a:alpha val="70000"/>
                      </a:srgbClr>
                    </a:solidFill>
                  </a:tcPr>
                </a:tc>
                <a:tc>
                  <a:txBody>
                    <a:bodyPr/>
                    <a:lstStyle/>
                    <a:p>
                      <a:pPr marL="0" indent="0">
                        <a:buFont typeface="Arial" panose="020B0604020202020204" pitchFamily="34" charset="0"/>
                        <a:buNone/>
                      </a:pPr>
                      <a:r>
                        <a:rPr lang="en-GB" sz="1200">
                          <a:solidFill>
                            <a:schemeClr val="bg1"/>
                          </a:solidFill>
                          <a:latin typeface="Arial" panose="020B0604020202020204" pitchFamily="34" charset="0"/>
                          <a:cs typeface="Arial" panose="020B0604020202020204" pitchFamily="34" charset="0"/>
                        </a:rPr>
                        <a:t>Insufficient people to lead and deliver the very broad programme of work alongside the day job across ASC, commissioning, service development and corporate functions </a:t>
                      </a:r>
                    </a:p>
                  </a:txBody>
                  <a:tcPr>
                    <a:solidFill>
                      <a:srgbClr val="464646">
                        <a:alpha val="70000"/>
                      </a:srgbClr>
                    </a:solidFill>
                  </a:tcPr>
                </a:tc>
                <a:tc>
                  <a:txBody>
                    <a:bodyPr/>
                    <a:lstStyle/>
                    <a:p>
                      <a:pPr marL="0" indent="0">
                        <a:buFont typeface="Arial" panose="020B0604020202020204" pitchFamily="34" charset="0"/>
                        <a:buNone/>
                      </a:pPr>
                      <a:r>
                        <a:rPr lang="en-GB" sz="1200">
                          <a:solidFill>
                            <a:schemeClr val="bg1"/>
                          </a:solidFill>
                          <a:latin typeface="Arial" panose="020B0604020202020204" pitchFamily="34" charset="0"/>
                          <a:cs typeface="Arial" panose="020B0604020202020204" pitchFamily="34" charset="0"/>
                        </a:rPr>
                        <a:t>Improvement plan slips; progress is delayed; programme overload / lack of prioritisation. Medium term financial impact on demand / costs of failing to implement prevention approach and practice improvement</a:t>
                      </a:r>
                    </a:p>
                  </a:txBody>
                  <a:tcPr>
                    <a:solidFill>
                      <a:srgbClr val="464646">
                        <a:alpha val="7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solidFill>
                            <a:schemeClr val="bg1"/>
                          </a:solidFill>
                          <a:latin typeface="Arial" panose="020B0604020202020204" pitchFamily="34" charset="0"/>
                          <a:cs typeface="Arial" panose="020B0604020202020204" pitchFamily="34" charset="0"/>
                        </a:rPr>
                        <a:t>RED</a:t>
                      </a:r>
                    </a:p>
                    <a:p>
                      <a:pPr marL="0" indent="0">
                        <a:buFont typeface="Arial" panose="020B0604020202020204" pitchFamily="34" charset="0"/>
                        <a:buNone/>
                      </a:pPr>
                      <a:endParaRPr lang="en-GB" sz="1200" kern="1200">
                        <a:solidFill>
                          <a:schemeClr val="bg1"/>
                        </a:solidFill>
                        <a:latin typeface="Arial" panose="020B0604020202020204" pitchFamily="34" charset="0"/>
                        <a:ea typeface="+mn-ea"/>
                        <a:cs typeface="Arial" panose="020B0604020202020204" pitchFamily="34" charset="0"/>
                      </a:endParaRPr>
                    </a:p>
                  </a:txBody>
                  <a:tcPr>
                    <a:solidFill>
                      <a:srgbClr val="FF0000"/>
                    </a:solidFill>
                  </a:tcPr>
                </a:tc>
                <a:tc>
                  <a:txBody>
                    <a:bodyPr/>
                    <a:lstStyle/>
                    <a:p>
                      <a:pPr marL="171450" indent="-171450">
                        <a:buFont typeface="Arial" panose="020B0604020202020204" pitchFamily="34" charset="0"/>
                        <a:buChar char="•"/>
                      </a:pPr>
                      <a:r>
                        <a:rPr lang="en-GB" sz="1200">
                          <a:solidFill>
                            <a:schemeClr val="bg1"/>
                          </a:solidFill>
                          <a:latin typeface="Arial" panose="020B0604020202020204" pitchFamily="34" charset="0"/>
                          <a:cs typeface="Arial" panose="020B0604020202020204" pitchFamily="34" charset="0"/>
                        </a:rPr>
                        <a:t>Additional short-term capacity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chemeClr val="bg1"/>
                          </a:solidFill>
                          <a:latin typeface="Arial" panose="020B0604020202020204" pitchFamily="34" charset="0"/>
                          <a:cs typeface="Arial" panose="020B0604020202020204" pitchFamily="34" charset="0"/>
                        </a:rPr>
                        <a:t>Appointment of ASC Strategic Partner</a:t>
                      </a:r>
                    </a:p>
                    <a:p>
                      <a:pPr marL="171450" indent="-171450">
                        <a:buFont typeface="Arial" panose="020B0604020202020204" pitchFamily="34" charset="0"/>
                        <a:buChar char="•"/>
                      </a:pPr>
                      <a:r>
                        <a:rPr lang="en-GB" sz="1200">
                          <a:solidFill>
                            <a:schemeClr val="bg1"/>
                          </a:solidFill>
                          <a:latin typeface="Arial" panose="020B0604020202020204" pitchFamily="34" charset="0"/>
                          <a:cs typeface="Arial" panose="020B0604020202020204" pitchFamily="34" charset="0"/>
                        </a:rPr>
                        <a:t>Explicit phased plan</a:t>
                      </a:r>
                    </a:p>
                    <a:p>
                      <a:pPr marL="171450" indent="-171450">
                        <a:buFont typeface="Arial" panose="020B0604020202020204" pitchFamily="34" charset="0"/>
                        <a:buChar char="•"/>
                      </a:pPr>
                      <a:r>
                        <a:rPr lang="en-GB" sz="1200">
                          <a:solidFill>
                            <a:schemeClr val="bg1"/>
                          </a:solidFill>
                          <a:latin typeface="Arial" panose="020B0604020202020204" pitchFamily="34" charset="0"/>
                          <a:cs typeface="Arial" panose="020B0604020202020204" pitchFamily="34" charset="0"/>
                        </a:rPr>
                        <a:t>Clear prioritisation (phase 1 vs later)</a:t>
                      </a:r>
                    </a:p>
                    <a:p>
                      <a:pPr marL="171450" indent="-171450">
                        <a:buFont typeface="Arial" panose="020B0604020202020204" pitchFamily="34" charset="0"/>
                        <a:buChar char="•"/>
                      </a:pPr>
                      <a:r>
                        <a:rPr lang="en-GB" sz="1200">
                          <a:solidFill>
                            <a:schemeClr val="bg1"/>
                          </a:solidFill>
                          <a:latin typeface="Arial" panose="020B0604020202020204" pitchFamily="34" charset="0"/>
                          <a:cs typeface="Arial" panose="020B0604020202020204" pitchFamily="34" charset="0"/>
                        </a:rPr>
                        <a:t>Dedicated programme capacity (PMO / delivery leads)</a:t>
                      </a:r>
                    </a:p>
                    <a:p>
                      <a:pPr marL="171450" indent="-171450">
                        <a:buFont typeface="Arial" panose="020B0604020202020204" pitchFamily="34" charset="0"/>
                        <a:buChar char="•"/>
                      </a:pPr>
                      <a:r>
                        <a:rPr lang="en-GB" sz="1200">
                          <a:solidFill>
                            <a:schemeClr val="bg1"/>
                          </a:solidFill>
                          <a:latin typeface="Arial" panose="020B0604020202020204" pitchFamily="34" charset="0"/>
                          <a:cs typeface="Arial" panose="020B0604020202020204" pitchFamily="34" charset="0"/>
                        </a:rPr>
                        <a:t>Clear critical path</a:t>
                      </a:r>
                    </a:p>
                    <a:p>
                      <a:pPr marL="171450" indent="-171450">
                        <a:buFont typeface="Arial" panose="020B0604020202020204" pitchFamily="34" charset="0"/>
                        <a:buChar char="•"/>
                      </a:pPr>
                      <a:r>
                        <a:rPr lang="en-GB" sz="1200">
                          <a:solidFill>
                            <a:schemeClr val="bg1"/>
                          </a:solidFill>
                          <a:latin typeface="Arial" panose="020B0604020202020204" pitchFamily="34" charset="0"/>
                          <a:cs typeface="Arial" panose="020B0604020202020204" pitchFamily="34" charset="0"/>
                        </a:rPr>
                        <a:t>Stop/defer low priority work</a:t>
                      </a:r>
                    </a:p>
                    <a:p>
                      <a:pPr marL="171450" indent="-171450">
                        <a:buFont typeface="Arial" panose="020B0604020202020204" pitchFamily="34" charset="0"/>
                        <a:buChar char="•"/>
                      </a:pPr>
                      <a:r>
                        <a:rPr lang="en-GB" sz="1200">
                          <a:solidFill>
                            <a:schemeClr val="bg1"/>
                          </a:solidFill>
                          <a:latin typeface="Arial" panose="020B0604020202020204" pitchFamily="34" charset="0"/>
                          <a:cs typeface="Arial" panose="020B0604020202020204" pitchFamily="34" charset="0"/>
                        </a:rPr>
                        <a:t>Task &amp; finish model for critical design work</a:t>
                      </a:r>
                    </a:p>
                    <a:p>
                      <a:pPr marL="171450" indent="-171450">
                        <a:buFont typeface="Arial" panose="020B0604020202020204" pitchFamily="34" charset="0"/>
                        <a:buChar char="•"/>
                      </a:pPr>
                      <a:r>
                        <a:rPr lang="en-GB" sz="1200">
                          <a:solidFill>
                            <a:schemeClr val="bg1"/>
                          </a:solidFill>
                          <a:latin typeface="Arial" panose="020B0604020202020204" pitchFamily="34" charset="0"/>
                          <a:cs typeface="Arial" panose="020B0604020202020204" pitchFamily="34" charset="0"/>
                        </a:rPr>
                        <a:t>Escalation routes via governance</a:t>
                      </a:r>
                    </a:p>
                  </a:txBody>
                  <a:tcPr>
                    <a:solidFill>
                      <a:srgbClr val="464646">
                        <a:alpha val="70000"/>
                      </a:srgbClr>
                    </a:solidFill>
                  </a:tcPr>
                </a:tc>
                <a:tc>
                  <a:txBody>
                    <a:bodyPr/>
                    <a:lstStyle/>
                    <a:p>
                      <a:r>
                        <a:rPr lang="en-GB" sz="1200">
                          <a:latin typeface="Arial" panose="020B0604020202020204" pitchFamily="34" charset="0"/>
                          <a:cs typeface="Arial" panose="020B0604020202020204" pitchFamily="34" charset="0"/>
                        </a:rPr>
                        <a:t>AMBER</a:t>
                      </a:r>
                    </a:p>
                  </a:txBody>
                  <a:tcPr>
                    <a:solidFill>
                      <a:srgbClr val="FFC000"/>
                    </a:solidFill>
                  </a:tcPr>
                </a:tc>
                <a:extLst>
                  <a:ext uri="{0D108BD9-81ED-4DB2-BD59-A6C34878D82A}">
                    <a16:rowId xmlns:a16="http://schemas.microsoft.com/office/drawing/2014/main" val="516826684"/>
                  </a:ext>
                </a:extLst>
              </a:tr>
              <a:tr h="624840">
                <a:tc>
                  <a:txBody>
                    <a:bodyPr/>
                    <a:lstStyle/>
                    <a:p>
                      <a:r>
                        <a:rPr lang="en-GB" sz="1200">
                          <a:latin typeface="Arial" panose="020B0604020202020204" pitchFamily="34" charset="0"/>
                          <a:cs typeface="Arial" panose="020B0604020202020204" pitchFamily="34" charset="0"/>
                        </a:rPr>
                        <a:t>Workforce engagement &amp; change fatigue</a:t>
                      </a:r>
                    </a:p>
                  </a:txBody>
                  <a:tcPr>
                    <a:solidFill>
                      <a:srgbClr val="464646">
                        <a:alpha val="40000"/>
                      </a:srgbClr>
                    </a:solidFill>
                  </a:tcPr>
                </a:tc>
                <a:tc>
                  <a:txBody>
                    <a:bodyPr/>
                    <a:lstStyle/>
                    <a:p>
                      <a:r>
                        <a:rPr lang="en-GB" sz="1200">
                          <a:latin typeface="Arial" panose="020B0604020202020204" pitchFamily="34" charset="0"/>
                          <a:cs typeface="Arial" panose="020B0604020202020204" pitchFamily="34" charset="0"/>
                        </a:rPr>
                        <a:t>Capability, practice and capacity – undermining adoption of new practice model and ways of working</a:t>
                      </a:r>
                    </a:p>
                  </a:txBody>
                  <a:tcPr>
                    <a:solidFill>
                      <a:srgbClr val="464646">
                        <a:alpha val="40000"/>
                      </a:srgbClr>
                    </a:solidFill>
                  </a:tcPr>
                </a:tc>
                <a:tc>
                  <a:txBody>
                    <a:bodyPr/>
                    <a:lstStyle/>
                    <a:p>
                      <a:r>
                        <a:rPr lang="en-GB" sz="1200">
                          <a:latin typeface="Arial" panose="020B0604020202020204" pitchFamily="34" charset="0"/>
                          <a:cs typeface="Arial" panose="020B0604020202020204" pitchFamily="34" charset="0"/>
                        </a:rPr>
                        <a:t>Improvement plan relies heavily on relational practice, behaviour change and new structures</a:t>
                      </a:r>
                    </a:p>
                  </a:txBody>
                  <a:tcPr>
                    <a:solidFill>
                      <a:srgbClr val="464646">
                        <a:alpha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bg1"/>
                          </a:solidFill>
                          <a:latin typeface="Arial" panose="020B0604020202020204" pitchFamily="34" charset="0"/>
                          <a:cs typeface="Arial" panose="020B0604020202020204" pitchFamily="34" charset="0"/>
                        </a:rPr>
                        <a:t>RED</a:t>
                      </a:r>
                    </a:p>
                    <a:p>
                      <a:endParaRPr lang="en-GB" sz="1200">
                        <a:solidFill>
                          <a:schemeClr val="bg1"/>
                        </a:solidFill>
                        <a:latin typeface="Arial" panose="020B0604020202020204" pitchFamily="34" charset="0"/>
                        <a:cs typeface="Arial" panose="020B0604020202020204" pitchFamily="34" charset="0"/>
                      </a:endParaRPr>
                    </a:p>
                  </a:txBody>
                  <a:tcPr>
                    <a:solidFill>
                      <a:srgbClr val="FF0000"/>
                    </a:solidFill>
                  </a:tcPr>
                </a:tc>
                <a:tc>
                  <a:txBody>
                    <a:bodyPr/>
                    <a:lstStyle/>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Strong communications and engagement approach</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Visible leadership and sponsorship</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Co-production with workforce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latin typeface="Arial" panose="020B0604020202020204" pitchFamily="34" charset="0"/>
                          <a:cs typeface="Arial" panose="020B0604020202020204" pitchFamily="34" charset="0"/>
                        </a:rPr>
                        <a:t>Early wins and demonstrators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latin typeface="Arial" panose="020B0604020202020204" pitchFamily="34" charset="0"/>
                          <a:cs typeface="Arial" panose="020B0604020202020204" pitchFamily="34" charset="0"/>
                        </a:rPr>
                        <a:t>Celebrating success</a:t>
                      </a:r>
                    </a:p>
                  </a:txBody>
                  <a:tcPr>
                    <a:solidFill>
                      <a:srgbClr val="464646">
                        <a:alpha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Arial" panose="020B0604020202020204" pitchFamily="34" charset="0"/>
                          <a:cs typeface="Arial" panose="020B0604020202020204" pitchFamily="34" charset="0"/>
                        </a:rPr>
                        <a:t>AMBER</a:t>
                      </a:r>
                    </a:p>
                    <a:p>
                      <a:endParaRPr lang="en-GB" sz="1200">
                        <a:latin typeface="Arial" panose="020B0604020202020204" pitchFamily="34" charset="0"/>
                        <a:cs typeface="Arial" panose="020B0604020202020204" pitchFamily="34" charset="0"/>
                      </a:endParaRPr>
                    </a:p>
                  </a:txBody>
                  <a:tcPr>
                    <a:solidFill>
                      <a:srgbClr val="FFC000"/>
                    </a:solidFill>
                  </a:tcPr>
                </a:tc>
                <a:extLst>
                  <a:ext uri="{0D108BD9-81ED-4DB2-BD59-A6C34878D82A}">
                    <a16:rowId xmlns:a16="http://schemas.microsoft.com/office/drawing/2014/main" val="4030415487"/>
                  </a:ext>
                </a:extLst>
              </a:tr>
              <a:tr h="370840">
                <a:tc>
                  <a:txBody>
                    <a:bodyPr/>
                    <a:lstStyle/>
                    <a:p>
                      <a:r>
                        <a:rPr lang="en-GB" sz="1200">
                          <a:solidFill>
                            <a:schemeClr val="bg1"/>
                          </a:solidFill>
                          <a:latin typeface="Arial" panose="020B0604020202020204" pitchFamily="34" charset="0"/>
                          <a:cs typeface="Arial" panose="020B0604020202020204" pitchFamily="34" charset="0"/>
                        </a:rPr>
                        <a:t>Financial position</a:t>
                      </a:r>
                    </a:p>
                  </a:txBody>
                  <a:tcPr>
                    <a:solidFill>
                      <a:srgbClr val="464646">
                        <a:alpha val="70000"/>
                      </a:srgbClr>
                    </a:solidFill>
                  </a:tcPr>
                </a:tc>
                <a:tc>
                  <a:txBody>
                    <a:bodyPr/>
                    <a:lstStyle/>
                    <a:p>
                      <a:r>
                        <a:rPr lang="en-GB" sz="1200">
                          <a:solidFill>
                            <a:schemeClr val="bg1"/>
                          </a:solidFill>
                          <a:latin typeface="Arial" panose="020B0604020202020204" pitchFamily="34" charset="0"/>
                          <a:cs typeface="Arial" panose="020B0604020202020204" pitchFamily="34" charset="0"/>
                        </a:rPr>
                        <a:t>In-year challenge distracts from medium term delivery of improvement and financial sustainability</a:t>
                      </a:r>
                    </a:p>
                  </a:txBody>
                  <a:tcPr>
                    <a:solidFill>
                      <a:srgbClr val="464646">
                        <a:alpha val="70000"/>
                      </a:srgbClr>
                    </a:solidFill>
                  </a:tcPr>
                </a:tc>
                <a:tc>
                  <a:txBody>
                    <a:bodyPr/>
                    <a:lstStyle/>
                    <a:p>
                      <a:r>
                        <a:rPr lang="en-GB" sz="1200">
                          <a:solidFill>
                            <a:schemeClr val="bg1"/>
                          </a:solidFill>
                          <a:latin typeface="Arial" panose="020B0604020202020204" pitchFamily="34" charset="0"/>
                          <a:cs typeface="Arial" panose="020B0604020202020204" pitchFamily="34" charset="0"/>
                        </a:rPr>
                        <a:t>MTFS savings requirements constrain ability to invest in transformation</a:t>
                      </a:r>
                    </a:p>
                  </a:txBody>
                  <a:tcPr>
                    <a:solidFill>
                      <a:srgbClr val="464646">
                        <a:alpha val="7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bg1"/>
                          </a:solidFill>
                          <a:latin typeface="Arial" panose="020B0604020202020204" pitchFamily="34" charset="0"/>
                          <a:cs typeface="Arial" panose="020B0604020202020204" pitchFamily="34" charset="0"/>
                        </a:rPr>
                        <a:t>RED</a:t>
                      </a:r>
                    </a:p>
                    <a:p>
                      <a:endParaRPr lang="en-GB" sz="1200">
                        <a:solidFill>
                          <a:schemeClr val="bg1"/>
                        </a:solidFill>
                        <a:latin typeface="Arial" panose="020B0604020202020204" pitchFamily="34" charset="0"/>
                        <a:cs typeface="Arial" panose="020B0604020202020204" pitchFamily="34" charset="0"/>
                      </a:endParaRPr>
                    </a:p>
                  </a:txBody>
                  <a:tcPr>
                    <a:solidFill>
                      <a:srgbClr val="FF0000"/>
                    </a:solidFill>
                  </a:tcPr>
                </a:tc>
                <a:tc>
                  <a:txBody>
                    <a:bodyPr/>
                    <a:lstStyle/>
                    <a:p>
                      <a:pPr marL="171450" indent="-171450">
                        <a:buFont typeface="Arial" panose="020B0604020202020204" pitchFamily="34" charset="0"/>
                        <a:buChar char="•"/>
                      </a:pPr>
                      <a:r>
                        <a:rPr lang="en-GB" sz="1200">
                          <a:solidFill>
                            <a:schemeClr val="bg1"/>
                          </a:solidFill>
                          <a:latin typeface="Arial" panose="020B0604020202020204" pitchFamily="34" charset="0"/>
                          <a:cs typeface="Arial" panose="020B0604020202020204" pitchFamily="34" charset="0"/>
                        </a:rPr>
                        <a:t>Clear link between redesign and financial outcomes</a:t>
                      </a:r>
                    </a:p>
                    <a:p>
                      <a:pPr marL="171450" indent="-171450">
                        <a:buFont typeface="Arial" panose="020B0604020202020204" pitchFamily="34" charset="0"/>
                        <a:buChar char="•"/>
                      </a:pPr>
                      <a:r>
                        <a:rPr lang="en-GB" sz="1200">
                          <a:solidFill>
                            <a:schemeClr val="bg1"/>
                          </a:solidFill>
                          <a:latin typeface="Arial" panose="020B0604020202020204" pitchFamily="34" charset="0"/>
                          <a:cs typeface="Arial" panose="020B0604020202020204" pitchFamily="34" charset="0"/>
                        </a:rPr>
                        <a:t>Phased investment with ROI (e.g. TEC case)</a:t>
                      </a:r>
                    </a:p>
                    <a:p>
                      <a:pPr marL="171450" indent="-171450">
                        <a:buFont typeface="Arial" panose="020B0604020202020204" pitchFamily="34" charset="0"/>
                        <a:buChar char="•"/>
                      </a:pPr>
                      <a:r>
                        <a:rPr lang="en-GB" sz="1200">
                          <a:solidFill>
                            <a:schemeClr val="bg1"/>
                          </a:solidFill>
                          <a:latin typeface="Arial" panose="020B0604020202020204" pitchFamily="34" charset="0"/>
                          <a:cs typeface="Arial" panose="020B0604020202020204" pitchFamily="34" charset="0"/>
                        </a:rPr>
                        <a:t>Strong governance and oversight</a:t>
                      </a:r>
                    </a:p>
                  </a:txBody>
                  <a:tcPr>
                    <a:solidFill>
                      <a:srgbClr val="464646">
                        <a:alpha val="70000"/>
                      </a:srgbClr>
                    </a:solidFill>
                  </a:tcPr>
                </a:tc>
                <a:tc>
                  <a:txBody>
                    <a:bodyPr/>
                    <a:lstStyle/>
                    <a:p>
                      <a:r>
                        <a:rPr lang="en-GB" sz="1200">
                          <a:latin typeface="Arial" panose="020B0604020202020204" pitchFamily="34" charset="0"/>
                          <a:cs typeface="Arial" panose="020B0604020202020204" pitchFamily="34" charset="0"/>
                        </a:rPr>
                        <a:t>AMBER</a:t>
                      </a:r>
                    </a:p>
                  </a:txBody>
                  <a:tcPr>
                    <a:solidFill>
                      <a:srgbClr val="FFC000"/>
                    </a:solidFill>
                  </a:tcPr>
                </a:tc>
                <a:extLst>
                  <a:ext uri="{0D108BD9-81ED-4DB2-BD59-A6C34878D82A}">
                    <a16:rowId xmlns:a16="http://schemas.microsoft.com/office/drawing/2014/main" val="2403919569"/>
                  </a:ext>
                </a:extLst>
              </a:tr>
              <a:tr h="370840">
                <a:tc>
                  <a:txBody>
                    <a:bodyPr/>
                    <a:lstStyle/>
                    <a:p>
                      <a:r>
                        <a:rPr lang="en-GB" sz="1200">
                          <a:latin typeface="Arial" panose="020B0604020202020204" pitchFamily="34" charset="0"/>
                          <a:cs typeface="Arial" panose="020B0604020202020204" pitchFamily="34" charset="0"/>
                        </a:rPr>
                        <a:t>Failure to deliver practice change</a:t>
                      </a:r>
                    </a:p>
                  </a:txBody>
                  <a:tcPr>
                    <a:solidFill>
                      <a:srgbClr val="464646">
                        <a:alpha val="40000"/>
                      </a:srgbClr>
                    </a:solidFill>
                  </a:tcPr>
                </a:tc>
                <a:tc>
                  <a:txBody>
                    <a:bodyPr/>
                    <a:lstStyle/>
                    <a:p>
                      <a:r>
                        <a:rPr lang="en-GB" sz="1200">
                          <a:latin typeface="Arial" panose="020B0604020202020204" pitchFamily="34" charset="0"/>
                          <a:cs typeface="Arial" panose="020B0604020202020204" pitchFamily="34" charset="0"/>
                        </a:rPr>
                        <a:t>Target operating model and strategy not translating into consistent practice on the ground</a:t>
                      </a:r>
                    </a:p>
                  </a:txBody>
                  <a:tcPr>
                    <a:solidFill>
                      <a:srgbClr val="464646">
                        <a:alpha val="40000"/>
                      </a:srgbClr>
                    </a:solidFill>
                  </a:tcPr>
                </a:tc>
                <a:tc>
                  <a:txBody>
                    <a:bodyPr/>
                    <a:lstStyle/>
                    <a:p>
                      <a:r>
                        <a:rPr lang="en-GB" sz="1200">
                          <a:latin typeface="Arial" panose="020B0604020202020204" pitchFamily="34" charset="0"/>
                          <a:cs typeface="Arial" panose="020B0604020202020204" pitchFamily="34" charset="0"/>
                        </a:rPr>
                        <a:t>Critical dependency requiring model being brought to life and tangible</a:t>
                      </a:r>
                    </a:p>
                  </a:txBody>
                  <a:tcPr>
                    <a:solidFill>
                      <a:srgbClr val="464646">
                        <a:alpha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bg1"/>
                          </a:solidFill>
                          <a:latin typeface="Arial" panose="020B0604020202020204" pitchFamily="34" charset="0"/>
                          <a:cs typeface="Arial" panose="020B0604020202020204" pitchFamily="34" charset="0"/>
                        </a:rPr>
                        <a:t>RED</a:t>
                      </a:r>
                    </a:p>
                    <a:p>
                      <a:endParaRPr lang="en-GB" sz="1200">
                        <a:solidFill>
                          <a:schemeClr val="bg1"/>
                        </a:solidFill>
                        <a:latin typeface="Arial" panose="020B0604020202020204" pitchFamily="34" charset="0"/>
                        <a:cs typeface="Arial" panose="020B0604020202020204" pitchFamily="34" charset="0"/>
                      </a:endParaRPr>
                    </a:p>
                  </a:txBody>
                  <a:tcPr>
                    <a:solidFill>
                      <a:srgbClr val="FF0000"/>
                    </a:solidFill>
                  </a:tcPr>
                </a:tc>
                <a:tc>
                  <a:txBody>
                    <a:bodyPr/>
                    <a:lstStyle/>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Practice framework + QA</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Supervision and performance alignment</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Linking practice to data and outcomes </a:t>
                      </a:r>
                    </a:p>
                  </a:txBody>
                  <a:tcPr>
                    <a:solidFill>
                      <a:srgbClr val="464646">
                        <a:alpha val="40000"/>
                      </a:srgbClr>
                    </a:solidFill>
                  </a:tcPr>
                </a:tc>
                <a:tc>
                  <a:txBody>
                    <a:bodyPr/>
                    <a:lstStyle/>
                    <a:p>
                      <a:r>
                        <a:rPr lang="en-GB" sz="1200">
                          <a:latin typeface="Arial" panose="020B0604020202020204" pitchFamily="34" charset="0"/>
                          <a:cs typeface="Arial" panose="020B0604020202020204" pitchFamily="34" charset="0"/>
                        </a:rPr>
                        <a:t>AMBER</a:t>
                      </a:r>
                    </a:p>
                  </a:txBody>
                  <a:tcPr>
                    <a:solidFill>
                      <a:srgbClr val="FFC000"/>
                    </a:solidFill>
                  </a:tcPr>
                </a:tc>
                <a:extLst>
                  <a:ext uri="{0D108BD9-81ED-4DB2-BD59-A6C34878D82A}">
                    <a16:rowId xmlns:a16="http://schemas.microsoft.com/office/drawing/2014/main" val="1977633061"/>
                  </a:ext>
                </a:extLst>
              </a:tr>
            </a:tbl>
          </a:graphicData>
        </a:graphic>
      </p:graphicFrame>
      <p:sp>
        <p:nvSpPr>
          <p:cNvPr id="5" name="TextBox 4">
            <a:extLst>
              <a:ext uri="{FF2B5EF4-FFF2-40B4-BE49-F238E27FC236}">
                <a16:creationId xmlns:a16="http://schemas.microsoft.com/office/drawing/2014/main" id="{AD199AED-D2DF-7EE4-1F61-6F83DF072774}"/>
              </a:ext>
            </a:extLst>
          </p:cNvPr>
          <p:cNvSpPr txBox="1"/>
          <p:nvPr/>
        </p:nvSpPr>
        <p:spPr>
          <a:xfrm>
            <a:off x="264608" y="1050255"/>
            <a:ext cx="11274250" cy="523220"/>
          </a:xfrm>
          <a:prstGeom prst="rect">
            <a:avLst/>
          </a:prstGeom>
          <a:noFill/>
        </p:spPr>
        <p:txBody>
          <a:bodyPr wrap="square" rtlCol="0">
            <a:spAutoFit/>
          </a:bodyPr>
          <a:lstStyle/>
          <a:p>
            <a:r>
              <a:rPr lang="en-GB" sz="1400">
                <a:latin typeface="Arial" panose="020B0604020202020204" pitchFamily="34" charset="0"/>
                <a:cs typeface="Arial" panose="020B0604020202020204" pitchFamily="34" charset="0"/>
              </a:rPr>
              <a:t>Risks are managed real time and reported monthly through governance. High level risks are set out below:</a:t>
            </a:r>
          </a:p>
          <a:p>
            <a:endParaRPr lang="en-GB" sz="1400"/>
          </a:p>
        </p:txBody>
      </p:sp>
      <p:sp>
        <p:nvSpPr>
          <p:cNvPr id="6" name="Google Shape;470;p82">
            <a:extLst>
              <a:ext uri="{FF2B5EF4-FFF2-40B4-BE49-F238E27FC236}">
                <a16:creationId xmlns:a16="http://schemas.microsoft.com/office/drawing/2014/main" id="{7F000605-B4F1-38F7-2CE7-20B509FC5DCC}"/>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8" name="Title 1">
            <a:extLst>
              <a:ext uri="{FF2B5EF4-FFF2-40B4-BE49-F238E27FC236}">
                <a16:creationId xmlns:a16="http://schemas.microsoft.com/office/drawing/2014/main" id="{B9D14504-F13E-448D-21B7-5AD864BDF014}"/>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Managing risk (1 of 2)</a:t>
            </a:r>
            <a:endParaRPr lang="en-GB" sz="2500">
              <a:solidFill>
                <a:srgbClr val="464646"/>
              </a:solidFill>
              <a:latin typeface="Calibri"/>
              <a:ea typeface="Georgia"/>
              <a:cs typeface="Calibri"/>
            </a:endParaRPr>
          </a:p>
        </p:txBody>
      </p:sp>
      <p:sp>
        <p:nvSpPr>
          <p:cNvPr id="7" name="Slide Number Placeholder 6">
            <a:extLst>
              <a:ext uri="{FF2B5EF4-FFF2-40B4-BE49-F238E27FC236}">
                <a16:creationId xmlns:a16="http://schemas.microsoft.com/office/drawing/2014/main" id="{683C8096-EF52-92F9-D722-48C72A868191}"/>
              </a:ext>
            </a:extLst>
          </p:cNvPr>
          <p:cNvSpPr>
            <a:spLocks noGrp="1"/>
          </p:cNvSpPr>
          <p:nvPr>
            <p:ph type="sldNum" sz="quarter" idx="12"/>
          </p:nvPr>
        </p:nvSpPr>
        <p:spPr/>
        <p:txBody>
          <a:bodyPr/>
          <a:lstStyle/>
          <a:p>
            <a:fld id="{F2F5C3A6-97E3-4CF8-BAB9-D6EE181F55AD}" type="slidenum">
              <a:rPr lang="en-GB" smtClean="0"/>
              <a:t>74</a:t>
            </a:fld>
            <a:endParaRPr lang="en-GB"/>
          </a:p>
        </p:txBody>
      </p:sp>
    </p:spTree>
    <p:extLst>
      <p:ext uri="{BB962C8B-B14F-4D97-AF65-F5344CB8AC3E}">
        <p14:creationId xmlns:p14="http://schemas.microsoft.com/office/powerpoint/2010/main" val="909376503"/>
      </p:ext>
    </p:extLst>
  </p:cSld>
  <p:clrMapOvr>
    <a:masterClrMapping/>
  </p:clrMapOvr>
  <p:transition advClick="0"/>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106DE-69C4-7C19-8D07-85CB66B355F3}"/>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0D390C50-079C-3174-0970-ABAF5F066009}"/>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graphicFrame>
        <p:nvGraphicFramePr>
          <p:cNvPr id="6" name="Table 5">
            <a:extLst>
              <a:ext uri="{FF2B5EF4-FFF2-40B4-BE49-F238E27FC236}">
                <a16:creationId xmlns:a16="http://schemas.microsoft.com/office/drawing/2014/main" id="{D3272CDD-FF57-A994-78CA-43E345ECA234}"/>
              </a:ext>
            </a:extLst>
          </p:cNvPr>
          <p:cNvGraphicFramePr>
            <a:graphicFrameLocks noGrp="1"/>
          </p:cNvGraphicFramePr>
          <p:nvPr>
            <p:extLst>
              <p:ext uri="{D42A27DB-BD31-4B8C-83A1-F6EECF244321}">
                <p14:modId xmlns:p14="http://schemas.microsoft.com/office/powerpoint/2010/main" val="1419808708"/>
              </p:ext>
            </p:extLst>
          </p:nvPr>
        </p:nvGraphicFramePr>
        <p:xfrm>
          <a:off x="360902" y="1563604"/>
          <a:ext cx="11584857" cy="4206240"/>
        </p:xfrm>
        <a:graphic>
          <a:graphicData uri="http://schemas.openxmlformats.org/drawingml/2006/table">
            <a:tbl>
              <a:tblPr firstRow="1" bandRow="1">
                <a:tableStyleId>{5C22544A-7EE6-4342-B048-85BDC9FD1C3A}</a:tableStyleId>
              </a:tblPr>
              <a:tblGrid>
                <a:gridCol w="1102453">
                  <a:extLst>
                    <a:ext uri="{9D8B030D-6E8A-4147-A177-3AD203B41FA5}">
                      <a16:colId xmlns:a16="http://schemas.microsoft.com/office/drawing/2014/main" val="1015134662"/>
                    </a:ext>
                  </a:extLst>
                </a:gridCol>
                <a:gridCol w="2577270">
                  <a:extLst>
                    <a:ext uri="{9D8B030D-6E8A-4147-A177-3AD203B41FA5}">
                      <a16:colId xmlns:a16="http://schemas.microsoft.com/office/drawing/2014/main" val="3787659425"/>
                    </a:ext>
                  </a:extLst>
                </a:gridCol>
                <a:gridCol w="2227782">
                  <a:extLst>
                    <a:ext uri="{9D8B030D-6E8A-4147-A177-3AD203B41FA5}">
                      <a16:colId xmlns:a16="http://schemas.microsoft.com/office/drawing/2014/main" val="3238576326"/>
                    </a:ext>
                  </a:extLst>
                </a:gridCol>
                <a:gridCol w="1085689">
                  <a:extLst>
                    <a:ext uri="{9D8B030D-6E8A-4147-A177-3AD203B41FA5}">
                      <a16:colId xmlns:a16="http://schemas.microsoft.com/office/drawing/2014/main" val="395050521"/>
                    </a:ext>
                  </a:extLst>
                </a:gridCol>
                <a:gridCol w="3628103">
                  <a:extLst>
                    <a:ext uri="{9D8B030D-6E8A-4147-A177-3AD203B41FA5}">
                      <a16:colId xmlns:a16="http://schemas.microsoft.com/office/drawing/2014/main" val="3367784713"/>
                    </a:ext>
                  </a:extLst>
                </a:gridCol>
                <a:gridCol w="963560">
                  <a:extLst>
                    <a:ext uri="{9D8B030D-6E8A-4147-A177-3AD203B41FA5}">
                      <a16:colId xmlns:a16="http://schemas.microsoft.com/office/drawing/2014/main" val="4142369600"/>
                    </a:ext>
                  </a:extLst>
                </a:gridCol>
              </a:tblGrid>
              <a:tr h="370840">
                <a:tc>
                  <a:txBody>
                    <a:bodyPr/>
                    <a:lstStyle/>
                    <a:p>
                      <a:r>
                        <a:rPr lang="en-GB" sz="1200"/>
                        <a:t>Risk</a:t>
                      </a:r>
                    </a:p>
                  </a:txBody>
                  <a:tcPr>
                    <a:solidFill>
                      <a:srgbClr val="464646"/>
                    </a:solidFill>
                  </a:tcPr>
                </a:tc>
                <a:tc>
                  <a:txBody>
                    <a:bodyPr/>
                    <a:lstStyle/>
                    <a:p>
                      <a:r>
                        <a:rPr lang="en-GB" sz="1200"/>
                        <a:t>Description</a:t>
                      </a:r>
                    </a:p>
                  </a:txBody>
                  <a:tcPr>
                    <a:solidFill>
                      <a:srgbClr val="464646"/>
                    </a:solidFill>
                  </a:tcPr>
                </a:tc>
                <a:tc>
                  <a:txBody>
                    <a:bodyPr/>
                    <a:lstStyle/>
                    <a:p>
                      <a:r>
                        <a:rPr lang="en-GB" sz="1200"/>
                        <a:t>Impact</a:t>
                      </a:r>
                    </a:p>
                  </a:txBody>
                  <a:tcPr>
                    <a:solidFill>
                      <a:srgbClr val="464646"/>
                    </a:solidFill>
                  </a:tcPr>
                </a:tc>
                <a:tc>
                  <a:txBody>
                    <a:bodyPr/>
                    <a:lstStyle/>
                    <a:p>
                      <a:r>
                        <a:rPr lang="en-GB" sz="1200"/>
                        <a:t>Original RAG</a:t>
                      </a:r>
                    </a:p>
                  </a:txBody>
                  <a:tcPr>
                    <a:solidFill>
                      <a:srgbClr val="464646"/>
                    </a:solidFill>
                  </a:tcPr>
                </a:tc>
                <a:tc>
                  <a:txBody>
                    <a:bodyPr/>
                    <a:lstStyle/>
                    <a:p>
                      <a:pPr marL="0" indent="0">
                        <a:buFont typeface="Arial" panose="020B0604020202020204" pitchFamily="34" charset="0"/>
                        <a:buNone/>
                      </a:pPr>
                      <a:r>
                        <a:rPr lang="en-GB" sz="1200"/>
                        <a:t>Mitigation</a:t>
                      </a:r>
                    </a:p>
                  </a:txBody>
                  <a:tcPr>
                    <a:solidFill>
                      <a:srgbClr val="464646"/>
                    </a:solidFill>
                  </a:tcPr>
                </a:tc>
                <a:tc>
                  <a:txBody>
                    <a:bodyPr/>
                    <a:lstStyle/>
                    <a:p>
                      <a:r>
                        <a:rPr lang="en-GB" sz="1200"/>
                        <a:t>Adjusted RAG</a:t>
                      </a:r>
                    </a:p>
                  </a:txBody>
                  <a:tcPr>
                    <a:solidFill>
                      <a:srgbClr val="464646"/>
                    </a:solidFill>
                  </a:tcPr>
                </a:tc>
                <a:extLst>
                  <a:ext uri="{0D108BD9-81ED-4DB2-BD59-A6C34878D82A}">
                    <a16:rowId xmlns:a16="http://schemas.microsoft.com/office/drawing/2014/main" val="4152615489"/>
                  </a:ext>
                </a:extLst>
              </a:tr>
              <a:tr h="370840">
                <a:tc>
                  <a:txBody>
                    <a:bodyPr/>
                    <a:lstStyle/>
                    <a:p>
                      <a:r>
                        <a:rPr lang="en-GB" sz="1200">
                          <a:solidFill>
                            <a:schemeClr val="bg1"/>
                          </a:solidFill>
                        </a:rPr>
                        <a:t>System and pathway redesign</a:t>
                      </a:r>
                    </a:p>
                  </a:txBody>
                  <a:tcPr>
                    <a:solidFill>
                      <a:srgbClr val="464646">
                        <a:alpha val="70000"/>
                      </a:srgbClr>
                    </a:solidFill>
                  </a:tcPr>
                </a:tc>
                <a:tc>
                  <a:txBody>
                    <a:bodyPr/>
                    <a:lstStyle/>
                    <a:p>
                      <a:r>
                        <a:rPr lang="en-GB" sz="1200">
                          <a:solidFill>
                            <a:schemeClr val="bg1"/>
                          </a:solidFill>
                        </a:rPr>
                        <a:t>Inability to redesign end-to-end pathways (particularly front door, flow, handoffs and transfers of care) Skills, stamina and resilience, capacity</a:t>
                      </a:r>
                    </a:p>
                  </a:txBody>
                  <a:tcPr>
                    <a:solidFill>
                      <a:srgbClr val="464646">
                        <a:alpha val="70000"/>
                      </a:srgbClr>
                    </a:solidFill>
                  </a:tcPr>
                </a:tc>
                <a:tc>
                  <a:txBody>
                    <a:bodyPr/>
                    <a:lstStyle/>
                    <a:p>
                      <a:r>
                        <a:rPr lang="en-GB" sz="1200">
                          <a:solidFill>
                            <a:schemeClr val="bg1"/>
                          </a:solidFill>
                        </a:rPr>
                        <a:t>Directly linked to weakest CQC areas: “safe pathways, systems and transitions”</a:t>
                      </a:r>
                    </a:p>
                  </a:txBody>
                  <a:tcPr>
                    <a:solidFill>
                      <a:srgbClr val="464646">
                        <a:alpha val="7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solidFill>
                            <a:schemeClr val="bg1"/>
                          </a:solidFill>
                        </a:rPr>
                        <a:t>RED</a:t>
                      </a:r>
                    </a:p>
                  </a:txBody>
                  <a:tcPr>
                    <a:solidFill>
                      <a:srgbClr val="FF0000"/>
                    </a:solidFill>
                  </a:tcPr>
                </a:tc>
                <a:tc>
                  <a:txBody>
                    <a:bodyPr/>
                    <a:lstStyle/>
                    <a:p>
                      <a:pPr marL="171450" indent="-171450">
                        <a:buFont typeface="Arial" panose="020B0604020202020204" pitchFamily="34" charset="0"/>
                        <a:buChar char="•"/>
                      </a:pPr>
                      <a:r>
                        <a:rPr lang="en-GB" sz="1200">
                          <a:solidFill>
                            <a:schemeClr val="bg1"/>
                          </a:solidFill>
                        </a:rPr>
                        <a:t>Dedicated pathway redesign programme (Phase 1)</a:t>
                      </a:r>
                    </a:p>
                    <a:p>
                      <a:pPr marL="171450" indent="-171450">
                        <a:buFont typeface="Arial" panose="020B0604020202020204" pitchFamily="34" charset="0"/>
                        <a:buChar char="•"/>
                      </a:pPr>
                      <a:r>
                        <a:rPr lang="en-GB" sz="1200">
                          <a:solidFill>
                            <a:schemeClr val="bg1"/>
                          </a:solidFill>
                        </a:rPr>
                        <a:t>Cross-team ownership (ops;  commissioning; partners)</a:t>
                      </a:r>
                    </a:p>
                    <a:p>
                      <a:pPr marL="171450" indent="-171450">
                        <a:buFont typeface="Arial" panose="020B0604020202020204" pitchFamily="34" charset="0"/>
                        <a:buChar char="•"/>
                      </a:pPr>
                      <a:r>
                        <a:rPr lang="en-GB" sz="1200">
                          <a:solidFill>
                            <a:schemeClr val="bg1"/>
                          </a:solidFill>
                        </a:rPr>
                        <a:t>Data-led design and testing</a:t>
                      </a:r>
                    </a:p>
                  </a:txBody>
                  <a:tcPr>
                    <a:solidFill>
                      <a:srgbClr val="464646">
                        <a:alpha val="70000"/>
                      </a:srgbClr>
                    </a:solidFill>
                  </a:tcPr>
                </a:tc>
                <a:tc>
                  <a:txBody>
                    <a:bodyPr/>
                    <a:lstStyle/>
                    <a:p>
                      <a:r>
                        <a:rPr lang="en-GB" sz="1200"/>
                        <a:t>AMBER</a:t>
                      </a:r>
                    </a:p>
                  </a:txBody>
                  <a:tcPr>
                    <a:solidFill>
                      <a:srgbClr val="FFC000"/>
                    </a:solidFill>
                  </a:tcPr>
                </a:tc>
                <a:extLst>
                  <a:ext uri="{0D108BD9-81ED-4DB2-BD59-A6C34878D82A}">
                    <a16:rowId xmlns:a16="http://schemas.microsoft.com/office/drawing/2014/main" val="836872657"/>
                  </a:ext>
                </a:extLst>
              </a:tr>
              <a:tr h="370840">
                <a:tc>
                  <a:txBody>
                    <a:bodyPr/>
                    <a:lstStyle/>
                    <a:p>
                      <a:r>
                        <a:rPr lang="en-GB" sz="1200"/>
                        <a:t>Stakeholders and Partners</a:t>
                      </a:r>
                    </a:p>
                  </a:txBody>
                  <a:tcPr>
                    <a:solidFill>
                      <a:srgbClr val="464646">
                        <a:alpha val="40000"/>
                      </a:srgbClr>
                    </a:solidFill>
                  </a:tcPr>
                </a:tc>
                <a:tc>
                  <a:txBody>
                    <a:bodyPr/>
                    <a:lstStyle/>
                    <a:p>
                      <a:r>
                        <a:rPr lang="en-GB" sz="1200"/>
                        <a:t>Failure to secure shared ownership and alignment with system partners</a:t>
                      </a:r>
                    </a:p>
                  </a:txBody>
                  <a:tcPr>
                    <a:solidFill>
                      <a:srgbClr val="464646">
                        <a:alpha val="40000"/>
                      </a:srgbClr>
                    </a:solidFill>
                  </a:tcPr>
                </a:tc>
                <a:tc>
                  <a:txBody>
                    <a:bodyPr/>
                    <a:lstStyle/>
                    <a:p>
                      <a:r>
                        <a:rPr lang="en-GB" sz="1200"/>
                        <a:t>Many outcomes depend on discharge pathways; neighbourhood model; prevention</a:t>
                      </a:r>
                    </a:p>
                  </a:txBody>
                  <a:tcPr>
                    <a:solidFill>
                      <a:srgbClr val="464646">
                        <a:alpha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bg1"/>
                          </a:solidFill>
                        </a:rPr>
                        <a:t>RED</a:t>
                      </a:r>
                    </a:p>
                  </a:txBody>
                  <a:tcPr>
                    <a:solidFill>
                      <a:srgbClr val="FF0000"/>
                    </a:solidFill>
                  </a:tcPr>
                </a:tc>
                <a:tc>
                  <a:txBody>
                    <a:bodyPr/>
                    <a:lstStyle/>
                    <a:p>
                      <a:pPr marL="171450" indent="-171450">
                        <a:buFont typeface="Arial" panose="020B0604020202020204" pitchFamily="34" charset="0"/>
                        <a:buChar char="•"/>
                      </a:pPr>
                      <a:r>
                        <a:rPr lang="en-GB" sz="1200"/>
                        <a:t>Joint governance </a:t>
                      </a:r>
                    </a:p>
                    <a:p>
                      <a:pPr marL="171450" indent="-171450">
                        <a:buFont typeface="Arial" panose="020B0604020202020204" pitchFamily="34" charset="0"/>
                        <a:buChar char="•"/>
                      </a:pPr>
                      <a:r>
                        <a:rPr lang="en-GB" sz="1200"/>
                        <a:t>Integrated pathway design</a:t>
                      </a:r>
                    </a:p>
                    <a:p>
                      <a:pPr marL="171450" indent="-171450">
                        <a:buFont typeface="Arial" panose="020B0604020202020204" pitchFamily="34" charset="0"/>
                        <a:buChar char="•"/>
                      </a:pPr>
                      <a:r>
                        <a:rPr lang="en-GB" sz="1200"/>
                        <a:t>Shared outcome measures</a:t>
                      </a:r>
                    </a:p>
                  </a:txBody>
                  <a:tcPr>
                    <a:solidFill>
                      <a:srgbClr val="464646">
                        <a:alpha val="40000"/>
                      </a:srgbClr>
                    </a:solidFill>
                  </a:tcPr>
                </a:tc>
                <a:tc>
                  <a:txBody>
                    <a:bodyPr/>
                    <a:lstStyle/>
                    <a:p>
                      <a:r>
                        <a:rPr lang="en-GB" sz="1200"/>
                        <a:t>AMBER</a:t>
                      </a:r>
                    </a:p>
                  </a:txBody>
                  <a:tcPr>
                    <a:solidFill>
                      <a:srgbClr val="FFC000"/>
                    </a:solidFill>
                  </a:tcPr>
                </a:tc>
                <a:extLst>
                  <a:ext uri="{0D108BD9-81ED-4DB2-BD59-A6C34878D82A}">
                    <a16:rowId xmlns:a16="http://schemas.microsoft.com/office/drawing/2014/main" val="570443831"/>
                  </a:ext>
                </a:extLst>
              </a:tr>
              <a:tr h="370840">
                <a:tc>
                  <a:txBody>
                    <a:bodyPr/>
                    <a:lstStyle/>
                    <a:p>
                      <a:r>
                        <a:rPr lang="en-GB" sz="1200">
                          <a:solidFill>
                            <a:schemeClr val="bg1"/>
                          </a:solidFill>
                        </a:rPr>
                        <a:t>Data and analytics</a:t>
                      </a:r>
                    </a:p>
                  </a:txBody>
                  <a:tcPr>
                    <a:solidFill>
                      <a:srgbClr val="464646">
                        <a:alpha val="70000"/>
                      </a:srgbClr>
                    </a:solidFill>
                  </a:tcPr>
                </a:tc>
                <a:tc>
                  <a:txBody>
                    <a:bodyPr/>
                    <a:lstStyle/>
                    <a:p>
                      <a:r>
                        <a:rPr lang="en-GB" sz="1200">
                          <a:solidFill>
                            <a:schemeClr val="bg1"/>
                          </a:solidFill>
                        </a:rPr>
                        <a:t>Poor data quality, fragmented systems and limited analytics capability undermine decision-making and performance management</a:t>
                      </a:r>
                    </a:p>
                  </a:txBody>
                  <a:tcPr>
                    <a:solidFill>
                      <a:srgbClr val="464646">
                        <a:alpha val="70000"/>
                      </a:srgbClr>
                    </a:solidFill>
                  </a:tcPr>
                </a:tc>
                <a:tc>
                  <a:txBody>
                    <a:bodyPr/>
                    <a:lstStyle/>
                    <a:p>
                      <a:r>
                        <a:rPr lang="en-GB" sz="1200">
                          <a:solidFill>
                            <a:schemeClr val="bg1"/>
                          </a:solidFill>
                        </a:rPr>
                        <a:t> Lack of a single, trusted view</a:t>
                      </a:r>
                    </a:p>
                  </a:txBody>
                  <a:tcPr>
                    <a:solidFill>
                      <a:srgbClr val="464646">
                        <a:alpha val="7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bg1"/>
                          </a:solidFill>
                        </a:rPr>
                        <a:t>RED</a:t>
                      </a:r>
                    </a:p>
                  </a:txBody>
                  <a:tcPr>
                    <a:solidFill>
                      <a:srgbClr val="FF0000"/>
                    </a:solidFill>
                  </a:tcPr>
                </a:tc>
                <a:tc>
                  <a:txBody>
                    <a:bodyPr/>
                    <a:lstStyle/>
                    <a:p>
                      <a:pPr marL="171450" indent="-171450">
                        <a:buFont typeface="Arial" panose="020B0604020202020204" pitchFamily="34" charset="0"/>
                        <a:buChar char="•"/>
                      </a:pPr>
                      <a:r>
                        <a:rPr lang="en-GB" sz="1200">
                          <a:solidFill>
                            <a:schemeClr val="bg1"/>
                          </a:solidFill>
                        </a:rPr>
                        <a:t>Delivery of Performance &amp; Analytics programme</a:t>
                      </a:r>
                    </a:p>
                    <a:p>
                      <a:pPr marL="171450" indent="-171450">
                        <a:buFont typeface="Arial" panose="020B0604020202020204" pitchFamily="34" charset="0"/>
                        <a:buChar char="•"/>
                      </a:pPr>
                      <a:r>
                        <a:rPr lang="en-GB" sz="1200">
                          <a:solidFill>
                            <a:schemeClr val="bg1"/>
                          </a:solidFill>
                        </a:rPr>
                        <a:t>System optimisation (e.g.Liquidlogic)</a:t>
                      </a:r>
                    </a:p>
                    <a:p>
                      <a:pPr marL="171450" indent="-171450">
                        <a:buFont typeface="Arial" panose="020B0604020202020204" pitchFamily="34" charset="0"/>
                        <a:buChar char="•"/>
                      </a:pPr>
                      <a:r>
                        <a:rPr lang="en-GB" sz="1200">
                          <a:solidFill>
                            <a:schemeClr val="bg1"/>
                          </a:solidFill>
                        </a:rPr>
                        <a:t>Clear data ownership and standards</a:t>
                      </a:r>
                    </a:p>
                  </a:txBody>
                  <a:tcPr>
                    <a:solidFill>
                      <a:srgbClr val="464646">
                        <a:alpha val="70000"/>
                      </a:srgbClr>
                    </a:solidFill>
                  </a:tcPr>
                </a:tc>
                <a:tc>
                  <a:txBody>
                    <a:bodyPr/>
                    <a:lstStyle/>
                    <a:p>
                      <a:r>
                        <a:rPr lang="en-GB" sz="1200"/>
                        <a:t>AMBER</a:t>
                      </a:r>
                    </a:p>
                  </a:txBody>
                  <a:tcPr>
                    <a:solidFill>
                      <a:srgbClr val="FFC000"/>
                    </a:solidFill>
                  </a:tcPr>
                </a:tc>
                <a:extLst>
                  <a:ext uri="{0D108BD9-81ED-4DB2-BD59-A6C34878D82A}">
                    <a16:rowId xmlns:a16="http://schemas.microsoft.com/office/drawing/2014/main" val="474254436"/>
                  </a:ext>
                </a:extLst>
              </a:tr>
              <a:tr h="509615">
                <a:tc>
                  <a:txBody>
                    <a:bodyPr/>
                    <a:lstStyle/>
                    <a:p>
                      <a:r>
                        <a:rPr lang="en-GB" sz="1200"/>
                        <a:t>Market / providers</a:t>
                      </a:r>
                    </a:p>
                  </a:txBody>
                  <a:tcPr>
                    <a:solidFill>
                      <a:srgbClr val="464646">
                        <a:alpha val="40000"/>
                      </a:srgbClr>
                    </a:solidFill>
                  </a:tcPr>
                </a:tc>
                <a:tc>
                  <a:txBody>
                    <a:bodyPr/>
                    <a:lstStyle/>
                    <a:p>
                      <a:r>
                        <a:rPr lang="en-GB" sz="1200"/>
                        <a:t>Provider market fragility limits ability to deliver redesigned pathways and achieve outcomes</a:t>
                      </a:r>
                    </a:p>
                  </a:txBody>
                  <a:tcPr>
                    <a:solidFill>
                      <a:srgbClr val="464646">
                        <a:alpha val="40000"/>
                      </a:srgbClr>
                    </a:solidFill>
                  </a:tcPr>
                </a:tc>
                <a:tc>
                  <a:txBody>
                    <a:bodyPr/>
                    <a:lstStyle/>
                    <a:p>
                      <a:pPr marL="0" indent="0">
                        <a:buFont typeface="Arial" panose="020B0604020202020204" pitchFamily="34" charset="0"/>
                        <a:buNone/>
                      </a:pPr>
                      <a:r>
                        <a:rPr lang="en-GB" sz="1200"/>
                        <a:t>Strained provider relationships and market issues</a:t>
                      </a:r>
                    </a:p>
                  </a:txBody>
                  <a:tcPr>
                    <a:solidFill>
                      <a:srgbClr val="464646">
                        <a:alpha val="4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bg1"/>
                          </a:solidFill>
                        </a:rPr>
                        <a:t>RED</a:t>
                      </a:r>
                    </a:p>
                  </a:txBody>
                  <a:tcPr>
                    <a:solidFill>
                      <a:srgbClr val="FF0000"/>
                    </a:solidFill>
                  </a:tcPr>
                </a:tc>
                <a:tc>
                  <a:txBody>
                    <a:bodyPr/>
                    <a:lstStyle/>
                    <a:p>
                      <a:pPr marL="171450" indent="-171450">
                        <a:buFont typeface="Arial" panose="020B0604020202020204" pitchFamily="34" charset="0"/>
                        <a:buChar char="•"/>
                      </a:pPr>
                      <a:r>
                        <a:rPr lang="en-GB" sz="1200"/>
                        <a:t>Strengthened commissioning and market shaping</a:t>
                      </a:r>
                    </a:p>
                    <a:p>
                      <a:pPr marL="171450" indent="-171450">
                        <a:buFont typeface="Arial" panose="020B0604020202020204" pitchFamily="34" charset="0"/>
                        <a:buChar char="•"/>
                      </a:pPr>
                      <a:r>
                        <a:rPr lang="en-GB" sz="1200"/>
                        <a:t>Engagement and Co-production</a:t>
                      </a:r>
                    </a:p>
                    <a:p>
                      <a:pPr marL="171450" indent="-171450">
                        <a:buFont typeface="Arial" panose="020B0604020202020204" pitchFamily="34" charset="0"/>
                        <a:buChar char="•"/>
                      </a:pPr>
                      <a:r>
                        <a:rPr lang="en-GB" sz="1200"/>
                        <a:t>Pricing and contract reform</a:t>
                      </a:r>
                    </a:p>
                  </a:txBody>
                  <a:tcPr>
                    <a:solidFill>
                      <a:srgbClr val="464646">
                        <a:alpha val="40000"/>
                      </a:srgbClr>
                    </a:solidFill>
                  </a:tcPr>
                </a:tc>
                <a:tc>
                  <a:txBody>
                    <a:bodyPr/>
                    <a:lstStyle/>
                    <a:p>
                      <a:r>
                        <a:rPr lang="en-GB" sz="1200"/>
                        <a:t>AMBER</a:t>
                      </a:r>
                    </a:p>
                  </a:txBody>
                  <a:tcPr>
                    <a:solidFill>
                      <a:srgbClr val="FFC000"/>
                    </a:solidFill>
                  </a:tcPr>
                </a:tc>
                <a:extLst>
                  <a:ext uri="{0D108BD9-81ED-4DB2-BD59-A6C34878D82A}">
                    <a16:rowId xmlns:a16="http://schemas.microsoft.com/office/drawing/2014/main" val="1547099725"/>
                  </a:ext>
                </a:extLst>
              </a:tr>
              <a:tr h="167607">
                <a:tc>
                  <a:txBody>
                    <a:bodyPr/>
                    <a:lstStyle/>
                    <a:p>
                      <a:r>
                        <a:rPr lang="en-GB" sz="1200">
                          <a:solidFill>
                            <a:schemeClr val="bg1"/>
                          </a:solidFill>
                        </a:rPr>
                        <a:t>LGR and system change</a:t>
                      </a:r>
                    </a:p>
                  </a:txBody>
                  <a:tcPr>
                    <a:solidFill>
                      <a:srgbClr val="464646">
                        <a:alpha val="70000"/>
                      </a:srgbClr>
                    </a:solidFill>
                  </a:tcPr>
                </a:tc>
                <a:tc>
                  <a:txBody>
                    <a:bodyPr/>
                    <a:lstStyle/>
                    <a:p>
                      <a:r>
                        <a:rPr lang="en-GB" sz="1200">
                          <a:solidFill>
                            <a:schemeClr val="bg1"/>
                          </a:solidFill>
                        </a:rPr>
                        <a:t>External changes (e.g. LGR, policy changes, ongoing DHSC/CQC scrutiny) disrupt delivery </a:t>
                      </a:r>
                    </a:p>
                  </a:txBody>
                  <a:tcPr>
                    <a:solidFill>
                      <a:srgbClr val="464646">
                        <a:alpha val="70000"/>
                      </a:srgbClr>
                    </a:solidFill>
                  </a:tcPr>
                </a:tc>
                <a:tc>
                  <a:txBody>
                    <a:bodyPr/>
                    <a:lstStyle/>
                    <a:p>
                      <a:r>
                        <a:rPr lang="en-GB" sz="1200">
                          <a:solidFill>
                            <a:schemeClr val="bg1"/>
                          </a:solidFill>
                        </a:rPr>
                        <a:t>Could slow progress or require re-design</a:t>
                      </a:r>
                    </a:p>
                  </a:txBody>
                  <a:tcPr>
                    <a:solidFill>
                      <a:srgbClr val="464646">
                        <a:alpha val="70000"/>
                      </a:srgbClr>
                    </a:solidFill>
                  </a:tcPr>
                </a:tc>
                <a:tc>
                  <a:txBody>
                    <a:bodyPr/>
                    <a:lstStyle/>
                    <a:p>
                      <a:r>
                        <a:rPr lang="en-GB" sz="1200"/>
                        <a:t>AMBER</a:t>
                      </a:r>
                    </a:p>
                  </a:txBody>
                  <a:tcPr>
                    <a:solidFill>
                      <a:srgbClr val="FFC000"/>
                    </a:solidFill>
                  </a:tcPr>
                </a:tc>
                <a:tc>
                  <a:txBody>
                    <a:bodyPr/>
                    <a:lstStyle/>
                    <a:p>
                      <a:pPr marL="171450" indent="-171450">
                        <a:buFont typeface="Arial" panose="020B0604020202020204" pitchFamily="34" charset="0"/>
                        <a:buChar char="•"/>
                      </a:pPr>
                      <a:r>
                        <a:rPr lang="en-GB" sz="1200">
                          <a:solidFill>
                            <a:schemeClr val="bg1"/>
                          </a:solidFill>
                        </a:rPr>
                        <a:t>Modular design of TOM</a:t>
                      </a:r>
                    </a:p>
                    <a:p>
                      <a:pPr marL="171450" indent="-171450">
                        <a:buFont typeface="Arial" panose="020B0604020202020204" pitchFamily="34" charset="0"/>
                        <a:buChar char="•"/>
                      </a:pPr>
                      <a:r>
                        <a:rPr lang="en-GB" sz="1200">
                          <a:solidFill>
                            <a:schemeClr val="bg1"/>
                          </a:solidFill>
                        </a:rPr>
                        <a:t>Phased implementation</a:t>
                      </a:r>
                    </a:p>
                    <a:p>
                      <a:pPr marL="171450" indent="-171450">
                        <a:buFont typeface="Arial" panose="020B0604020202020204" pitchFamily="34" charset="0"/>
                        <a:buChar char="•"/>
                      </a:pPr>
                      <a:r>
                        <a:rPr lang="en-GB" sz="1200">
                          <a:solidFill>
                            <a:schemeClr val="bg1"/>
                          </a:solidFill>
                        </a:rPr>
                        <a:t>Regular review and adaptation</a:t>
                      </a:r>
                    </a:p>
                  </a:txBody>
                  <a:tcPr>
                    <a:solidFill>
                      <a:srgbClr val="464646">
                        <a:alpha val="70000"/>
                      </a:srgbClr>
                    </a:solidFill>
                  </a:tcPr>
                </a:tc>
                <a:tc>
                  <a:txBody>
                    <a:bodyPr/>
                    <a:lstStyle/>
                    <a:p>
                      <a:r>
                        <a:rPr lang="en-GB" sz="1200"/>
                        <a:t>AMBER</a:t>
                      </a:r>
                    </a:p>
                  </a:txBody>
                  <a:tcPr>
                    <a:solidFill>
                      <a:srgbClr val="FFC000"/>
                    </a:solidFill>
                  </a:tcPr>
                </a:tc>
                <a:extLst>
                  <a:ext uri="{0D108BD9-81ED-4DB2-BD59-A6C34878D82A}">
                    <a16:rowId xmlns:a16="http://schemas.microsoft.com/office/drawing/2014/main" val="351045903"/>
                  </a:ext>
                </a:extLst>
              </a:tr>
            </a:tbl>
          </a:graphicData>
        </a:graphic>
      </p:graphicFrame>
      <p:sp>
        <p:nvSpPr>
          <p:cNvPr id="2" name="Google Shape;470;p82">
            <a:extLst>
              <a:ext uri="{FF2B5EF4-FFF2-40B4-BE49-F238E27FC236}">
                <a16:creationId xmlns:a16="http://schemas.microsoft.com/office/drawing/2014/main" id="{5E1B0E53-A0CC-5D97-3016-49AA6D832BEA}"/>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84A45E99-FE33-1406-D914-0E6A5B2CA894}"/>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Managing risk (2 of 2)</a:t>
            </a:r>
            <a:endParaRPr lang="en-GB" sz="2500">
              <a:solidFill>
                <a:srgbClr val="464646"/>
              </a:solidFill>
              <a:latin typeface="Calibri"/>
              <a:ea typeface="Georgia"/>
              <a:cs typeface="Calibri"/>
            </a:endParaRPr>
          </a:p>
        </p:txBody>
      </p:sp>
      <p:sp>
        <p:nvSpPr>
          <p:cNvPr id="7" name="Slide Number Placeholder 6">
            <a:extLst>
              <a:ext uri="{FF2B5EF4-FFF2-40B4-BE49-F238E27FC236}">
                <a16:creationId xmlns:a16="http://schemas.microsoft.com/office/drawing/2014/main" id="{11FE20F9-6D9C-0DF5-6E28-929B8D642E49}"/>
              </a:ext>
            </a:extLst>
          </p:cNvPr>
          <p:cNvSpPr>
            <a:spLocks noGrp="1"/>
          </p:cNvSpPr>
          <p:nvPr>
            <p:ph type="sldNum" sz="quarter" idx="12"/>
          </p:nvPr>
        </p:nvSpPr>
        <p:spPr/>
        <p:txBody>
          <a:bodyPr/>
          <a:lstStyle/>
          <a:p>
            <a:fld id="{F2F5C3A6-97E3-4CF8-BAB9-D6EE181F55AD}" type="slidenum">
              <a:rPr lang="en-GB" smtClean="0"/>
              <a:t>75</a:t>
            </a:fld>
            <a:endParaRPr lang="en-GB"/>
          </a:p>
        </p:txBody>
      </p:sp>
    </p:spTree>
    <p:extLst>
      <p:ext uri="{BB962C8B-B14F-4D97-AF65-F5344CB8AC3E}">
        <p14:creationId xmlns:p14="http://schemas.microsoft.com/office/powerpoint/2010/main" val="1553987297"/>
      </p:ext>
    </p:extLst>
  </p:cSld>
  <p:clrMapOvr>
    <a:masterClrMapping/>
  </p:clrMapOvr>
  <p:transition advClick="0"/>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468">
          <a:extLst>
            <a:ext uri="{FF2B5EF4-FFF2-40B4-BE49-F238E27FC236}">
              <a16:creationId xmlns:a16="http://schemas.microsoft.com/office/drawing/2014/main" id="{FA5D291C-6156-88CF-413F-14F1B6BAB3F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67EAC68-41FE-002C-5B2F-0E5951F629C9}"/>
              </a:ext>
            </a:extLst>
          </p:cNvPr>
          <p:cNvGraphicFramePr>
            <a:graphicFrameLocks noGrp="1"/>
          </p:cNvGraphicFramePr>
          <p:nvPr>
            <p:extLst>
              <p:ext uri="{D42A27DB-BD31-4B8C-83A1-F6EECF244321}">
                <p14:modId xmlns:p14="http://schemas.microsoft.com/office/powerpoint/2010/main" val="1776580824"/>
              </p:ext>
            </p:extLst>
          </p:nvPr>
        </p:nvGraphicFramePr>
        <p:xfrm>
          <a:off x="74538" y="898002"/>
          <a:ext cx="11949831" cy="5959998"/>
        </p:xfrm>
        <a:graphic>
          <a:graphicData uri="http://schemas.openxmlformats.org/drawingml/2006/table">
            <a:tbl>
              <a:tblPr firstRow="1" bandRow="1">
                <a:tableStyleId>{5C22544A-7EE6-4342-B048-85BDC9FD1C3A}</a:tableStyleId>
              </a:tblPr>
              <a:tblGrid>
                <a:gridCol w="3983277">
                  <a:extLst>
                    <a:ext uri="{9D8B030D-6E8A-4147-A177-3AD203B41FA5}">
                      <a16:colId xmlns:a16="http://schemas.microsoft.com/office/drawing/2014/main" val="1205251815"/>
                    </a:ext>
                  </a:extLst>
                </a:gridCol>
                <a:gridCol w="3983277">
                  <a:extLst>
                    <a:ext uri="{9D8B030D-6E8A-4147-A177-3AD203B41FA5}">
                      <a16:colId xmlns:a16="http://schemas.microsoft.com/office/drawing/2014/main" val="1268675915"/>
                    </a:ext>
                  </a:extLst>
                </a:gridCol>
                <a:gridCol w="3983277">
                  <a:extLst>
                    <a:ext uri="{9D8B030D-6E8A-4147-A177-3AD203B41FA5}">
                      <a16:colId xmlns:a16="http://schemas.microsoft.com/office/drawing/2014/main" val="3321340320"/>
                    </a:ext>
                  </a:extLst>
                </a:gridCol>
              </a:tblGrid>
              <a:tr h="429893">
                <a:tc>
                  <a:txBody>
                    <a:bodyPr/>
                    <a:lstStyle/>
                    <a:p>
                      <a:pPr algn="ctr"/>
                      <a:r>
                        <a:rPr lang="en-GB" sz="1200">
                          <a:solidFill>
                            <a:srgbClr val="464646"/>
                          </a:solidFill>
                          <a:latin typeface="Arial" panose="020B0604020202020204" pitchFamily="34" charset="0"/>
                          <a:cs typeface="Arial" panose="020B0604020202020204" pitchFamily="34" charset="0"/>
                        </a:rPr>
                        <a:t>Workstream activities</a:t>
                      </a:r>
                    </a:p>
                  </a:txBody>
                  <a:tcPr anchor="ctr">
                    <a:solidFill>
                      <a:srgbClr val="A5C9EB"/>
                    </a:solidFill>
                  </a:tcPr>
                </a:tc>
                <a:tc>
                  <a:txBody>
                    <a:bodyPr/>
                    <a:lstStyle/>
                    <a:p>
                      <a:pPr algn="ctr"/>
                      <a:r>
                        <a:rPr lang="en-GB" sz="1200">
                          <a:solidFill>
                            <a:srgbClr val="464646"/>
                          </a:solidFill>
                          <a:latin typeface="Arial" panose="020B0604020202020204" pitchFamily="34" charset="0"/>
                          <a:cs typeface="Arial" panose="020B0604020202020204" pitchFamily="34" charset="0"/>
                        </a:rPr>
                        <a:t>Outcomes</a:t>
                      </a:r>
                    </a:p>
                  </a:txBody>
                  <a:tcPr anchor="ctr">
                    <a:solidFill>
                      <a:srgbClr val="EEC7B0"/>
                    </a:solidFill>
                  </a:tcPr>
                </a:tc>
                <a:tc>
                  <a:txBody>
                    <a:bodyPr/>
                    <a:lstStyle/>
                    <a:p>
                      <a:pPr algn="ctr"/>
                      <a:r>
                        <a:rPr lang="en-GB" sz="1200">
                          <a:solidFill>
                            <a:srgbClr val="464646"/>
                          </a:solidFill>
                          <a:latin typeface="Arial" panose="020B0604020202020204" pitchFamily="34" charset="0"/>
                          <a:cs typeface="Arial" panose="020B0604020202020204" pitchFamily="34" charset="0"/>
                        </a:rPr>
                        <a:t>Impact</a:t>
                      </a:r>
                    </a:p>
                  </a:txBody>
                  <a:tcPr anchor="ctr">
                    <a:solidFill>
                      <a:srgbClr val="FFFFCC"/>
                    </a:solidFill>
                  </a:tcPr>
                </a:tc>
                <a:extLst>
                  <a:ext uri="{0D108BD9-81ED-4DB2-BD59-A6C34878D82A}">
                    <a16:rowId xmlns:a16="http://schemas.microsoft.com/office/drawing/2014/main" val="135186193"/>
                  </a:ext>
                </a:extLst>
              </a:tr>
              <a:tr h="5530105">
                <a:tc>
                  <a:txBody>
                    <a:bodyPr/>
                    <a:lstStyle/>
                    <a:p>
                      <a:endParaRPr lang="en-GB" sz="1000">
                        <a:latin typeface="Arial" panose="020B0604020202020204" pitchFamily="34" charset="0"/>
                        <a:cs typeface="Arial" panose="020B0604020202020204" pitchFamily="34" charset="0"/>
                      </a:endParaRPr>
                    </a:p>
                  </a:txBody>
                  <a:tcPr>
                    <a:solidFill>
                      <a:srgbClr val="A5C9EB"/>
                    </a:solidFill>
                  </a:tcPr>
                </a:tc>
                <a:tc>
                  <a:txBody>
                    <a:bodyPr/>
                    <a:lstStyle/>
                    <a:p>
                      <a:endParaRPr lang="en-GB" sz="1000">
                        <a:latin typeface="Arial" panose="020B0604020202020204" pitchFamily="34" charset="0"/>
                        <a:cs typeface="Arial" panose="020B0604020202020204" pitchFamily="34" charset="0"/>
                      </a:endParaRPr>
                    </a:p>
                  </a:txBody>
                  <a:tcPr>
                    <a:solidFill>
                      <a:srgbClr val="EEC7B0"/>
                    </a:solidFill>
                  </a:tcPr>
                </a:tc>
                <a:tc>
                  <a:txBody>
                    <a:bodyPr/>
                    <a:lstStyle/>
                    <a:p>
                      <a:endParaRPr lang="en-GB" sz="1000">
                        <a:latin typeface="Arial" panose="020B0604020202020204" pitchFamily="34" charset="0"/>
                        <a:cs typeface="Arial" panose="020B0604020202020204" pitchFamily="34" charset="0"/>
                      </a:endParaRPr>
                    </a:p>
                  </a:txBody>
                  <a:tcPr>
                    <a:solidFill>
                      <a:srgbClr val="FFFFCC"/>
                    </a:solidFill>
                  </a:tcPr>
                </a:tc>
                <a:extLst>
                  <a:ext uri="{0D108BD9-81ED-4DB2-BD59-A6C34878D82A}">
                    <a16:rowId xmlns:a16="http://schemas.microsoft.com/office/drawing/2014/main" val="3484343081"/>
                  </a:ext>
                </a:extLst>
              </a:tr>
            </a:tbl>
          </a:graphicData>
        </a:graphic>
      </p:graphicFrame>
      <p:sp>
        <p:nvSpPr>
          <p:cNvPr id="5" name="Rounded Rectangle 4">
            <a:extLst>
              <a:ext uri="{FF2B5EF4-FFF2-40B4-BE49-F238E27FC236}">
                <a16:creationId xmlns:a16="http://schemas.microsoft.com/office/drawing/2014/main" id="{2901FE28-8547-5440-B616-0F721CD8521F}"/>
              </a:ext>
            </a:extLst>
          </p:cNvPr>
          <p:cNvSpPr/>
          <p:nvPr/>
        </p:nvSpPr>
        <p:spPr>
          <a:xfrm>
            <a:off x="133810" y="2081655"/>
            <a:ext cx="3829404" cy="1284714"/>
          </a:xfrm>
          <a:prstGeom prst="roundRect">
            <a:avLst/>
          </a:prstGeom>
          <a:solidFill>
            <a:srgbClr val="A5C9EB"/>
          </a:solidFill>
        </p:spPr>
        <p:style>
          <a:lnRef idx="2">
            <a:schemeClr val="accent1">
              <a:shade val="15000"/>
            </a:schemeClr>
          </a:lnRef>
          <a:fillRef idx="1">
            <a:schemeClr val="accent1"/>
          </a:fillRef>
          <a:effectRef idx="0">
            <a:schemeClr val="accent1"/>
          </a:effectRef>
          <a:fontRef idx="minor">
            <a:schemeClr val="lt1"/>
          </a:fontRef>
        </p:style>
        <p:txBody>
          <a:bodyPr lIns="90000" rIns="90000" bIns="90000" rtlCol="0" anchor="ctr" anchorCtr="0"/>
          <a:lstStyle/>
          <a:p>
            <a:pPr marR="0" lvl="0" algn="l" defTabSz="914400" rtl="0" eaLnBrk="1" fontAlgn="auto" latinLnBrk="0" hangingPunct="1">
              <a:lnSpc>
                <a:spcPct val="100000"/>
              </a:lnSpc>
              <a:spcBef>
                <a:spcPts val="0"/>
              </a:spcBef>
              <a:spcAft>
                <a:spcPts val="0"/>
              </a:spcAft>
              <a:buClrTx/>
              <a:buSzTx/>
              <a:tabLst>
                <a:tab pos="1543050" algn="l"/>
              </a:tabLst>
              <a:defRPr/>
            </a:pPr>
            <a:r>
              <a:rPr kumimoji="0" lang="en-GB" sz="800" b="1"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Workstream 1: Improving outcomes for People</a:t>
            </a:r>
          </a:p>
          <a:p>
            <a:pPr marR="0" lvl="0" algn="l" defTabSz="914400" rtl="0" eaLnBrk="1" fontAlgn="auto" latinLnBrk="0" hangingPunct="1">
              <a:lnSpc>
                <a:spcPct val="100000"/>
              </a:lnSpc>
              <a:spcBef>
                <a:spcPts val="0"/>
              </a:spcBef>
              <a:spcAft>
                <a:spcPts val="0"/>
              </a:spcAft>
              <a:buClrTx/>
              <a:buSzTx/>
              <a:tabLst>
                <a:tab pos="1543050" algn="l"/>
              </a:tabLst>
              <a:defRPr/>
            </a:pPr>
            <a:endPar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tab pos="1543050" algn="l"/>
              </a:tabLst>
              <a:defRPr/>
            </a:pPr>
            <a:r>
              <a:rPr lang="en-GB" sz="800">
                <a:solidFill>
                  <a:srgbClr val="464646"/>
                </a:solidFill>
                <a:latin typeface="Arial" panose="020B0604020202020204" pitchFamily="34" charset="0"/>
                <a:cs typeface="Arial" panose="020B0604020202020204" pitchFamily="34" charset="0"/>
              </a:rPr>
              <a:t>1.1  Living Well Earlier</a:t>
            </a:r>
          </a:p>
          <a:p>
            <a:pPr marR="0" lvl="0" algn="l" defTabSz="914400" rtl="0" eaLnBrk="1" fontAlgn="auto" latinLnBrk="0" hangingPunct="1">
              <a:lnSpc>
                <a:spcPct val="100000"/>
              </a:lnSpc>
              <a:spcBef>
                <a:spcPts val="0"/>
              </a:spcBef>
              <a:spcAft>
                <a:spcPts val="0"/>
              </a:spcAft>
              <a:buClrTx/>
              <a:buSzTx/>
              <a:tabLst>
                <a:tab pos="1543050" algn="l"/>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1.2  Living Well at Home</a:t>
            </a:r>
          </a:p>
          <a:p>
            <a:pPr marR="0" lvl="0" algn="l" defTabSz="914400" rtl="0" eaLnBrk="1" fontAlgn="auto" latinLnBrk="0" hangingPunct="1">
              <a:lnSpc>
                <a:spcPct val="100000"/>
              </a:lnSpc>
              <a:spcBef>
                <a:spcPts val="0"/>
              </a:spcBef>
              <a:spcAft>
                <a:spcPts val="0"/>
              </a:spcAft>
              <a:buClrTx/>
              <a:buSzTx/>
              <a:tabLst>
                <a:tab pos="1543050" algn="l"/>
              </a:tabLst>
              <a:defRPr/>
            </a:pPr>
            <a:r>
              <a:rPr lang="en-GB" sz="800">
                <a:solidFill>
                  <a:srgbClr val="464646"/>
                </a:solidFill>
                <a:latin typeface="Arial" panose="020B0604020202020204" pitchFamily="34" charset="0"/>
                <a:cs typeface="Arial" panose="020B0604020202020204" pitchFamily="34" charset="0"/>
              </a:rPr>
              <a:t>1.3  Living Well with Complexity</a:t>
            </a:r>
          </a:p>
          <a:p>
            <a:pPr marR="0" lvl="0" algn="l" defTabSz="914400" rtl="0" eaLnBrk="1" fontAlgn="auto" latinLnBrk="0" hangingPunct="1">
              <a:lnSpc>
                <a:spcPct val="100000"/>
              </a:lnSpc>
              <a:spcBef>
                <a:spcPts val="0"/>
              </a:spcBef>
              <a:spcAft>
                <a:spcPts val="0"/>
              </a:spcAft>
              <a:buClrTx/>
              <a:buSzTx/>
              <a:tabLst>
                <a:tab pos="1543050" algn="l"/>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1.4  Enabling a System that Works </a:t>
            </a:r>
          </a:p>
          <a:p>
            <a:pPr marR="0" lvl="0" algn="l" defTabSz="914400" rtl="0" eaLnBrk="1" fontAlgn="auto" latinLnBrk="0" hangingPunct="1">
              <a:lnSpc>
                <a:spcPct val="100000"/>
              </a:lnSpc>
              <a:spcBef>
                <a:spcPts val="0"/>
              </a:spcBef>
              <a:spcAft>
                <a:spcPts val="0"/>
              </a:spcAft>
              <a:buClrTx/>
              <a:buSzTx/>
              <a:tabLst>
                <a:tab pos="1543050" algn="l"/>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1.5  Practice Improvement and Workforce Development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543050" algn="l"/>
              </a:tabLst>
              <a:defRPr/>
            </a:pPr>
            <a:endPar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endParaRPr>
          </a:p>
        </p:txBody>
      </p:sp>
      <p:sp>
        <p:nvSpPr>
          <p:cNvPr id="9" name="Rounded Rectangle 8">
            <a:extLst>
              <a:ext uri="{FF2B5EF4-FFF2-40B4-BE49-F238E27FC236}">
                <a16:creationId xmlns:a16="http://schemas.microsoft.com/office/drawing/2014/main" id="{3859CF3B-D68D-DEBD-91E2-3071A3FBEE63}"/>
              </a:ext>
            </a:extLst>
          </p:cNvPr>
          <p:cNvSpPr/>
          <p:nvPr/>
        </p:nvSpPr>
        <p:spPr>
          <a:xfrm>
            <a:off x="133808" y="3489623"/>
            <a:ext cx="3829404" cy="1284714"/>
          </a:xfrm>
          <a:prstGeom prst="roundRect">
            <a:avLst/>
          </a:prstGeom>
          <a:solidFill>
            <a:srgbClr val="A5C9EB"/>
          </a:solidFill>
        </p:spPr>
        <p:style>
          <a:lnRef idx="2">
            <a:schemeClr val="accent1">
              <a:shade val="15000"/>
            </a:schemeClr>
          </a:lnRef>
          <a:fillRef idx="1">
            <a:schemeClr val="accent1"/>
          </a:fillRef>
          <a:effectRef idx="0">
            <a:schemeClr val="accent1"/>
          </a:effectRef>
          <a:fontRef idx="minor">
            <a:schemeClr val="lt1"/>
          </a:fontRef>
        </p:style>
        <p:txBody>
          <a:bodyPr lIns="90000" rIns="90000" bIns="90000" rtlCol="0" anchor="ctr" anchorCtr="0"/>
          <a:lstStyle/>
          <a:p>
            <a:pPr marR="0" lvl="0" algn="l" defTabSz="914400" rtl="0" eaLnBrk="1" fontAlgn="auto" latinLnBrk="0" hangingPunct="1">
              <a:lnSpc>
                <a:spcPct val="100000"/>
              </a:lnSpc>
              <a:spcBef>
                <a:spcPts val="0"/>
              </a:spcBef>
              <a:spcAft>
                <a:spcPts val="0"/>
              </a:spcAft>
              <a:buClrTx/>
              <a:buSzTx/>
              <a:tabLst/>
              <a:defRPr/>
            </a:pPr>
            <a:r>
              <a:rPr lang="en-GB" sz="800" b="1">
                <a:solidFill>
                  <a:srgbClr val="464646"/>
                </a:solidFill>
                <a:latin typeface="Arial" panose="020B0604020202020204" pitchFamily="34" charset="0"/>
                <a:cs typeface="Arial" panose="020B0604020202020204" pitchFamily="34" charset="0"/>
              </a:rPr>
              <a:t>Workstream 2: Building Delivery Capability</a:t>
            </a:r>
          </a:p>
          <a:p>
            <a:pPr marR="0" lvl="0" algn="l" defTabSz="914400" rtl="0" eaLnBrk="1" fontAlgn="auto" latinLnBrk="0" hangingPunct="1">
              <a:lnSpc>
                <a:spcPct val="100000"/>
              </a:lnSpc>
              <a:spcBef>
                <a:spcPts val="0"/>
              </a:spcBef>
              <a:spcAft>
                <a:spcPts val="0"/>
              </a:spcAft>
              <a:buClrTx/>
              <a:buSzTx/>
              <a:tabLst/>
              <a:defRPr/>
            </a:pPr>
            <a:endParaRPr lang="en-GB" sz="800">
              <a:solidFill>
                <a:srgbClr val="464646"/>
              </a:solidFill>
              <a:latin typeface="Arial" panose="020B0604020202020204" pitchFamily="34" charset="0"/>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r>
              <a:rPr lang="en-GB" sz="800">
                <a:solidFill>
                  <a:srgbClr val="464646"/>
                </a:solidFill>
                <a:latin typeface="Arial" panose="020B0604020202020204" pitchFamily="34" charset="0"/>
                <a:cs typeface="Arial" panose="020B0604020202020204" pitchFamily="34" charset="0"/>
              </a:rPr>
              <a:t>2.1  Strategic Commissioning Development Programme</a:t>
            </a:r>
          </a:p>
          <a:p>
            <a:pPr marR="0" lvl="0" algn="l" defTabSz="914400" rtl="0" eaLnBrk="1" fontAlgn="auto" latinLnBrk="0" hangingPunct="1">
              <a:lnSpc>
                <a:spcPct val="100000"/>
              </a:lnSpc>
              <a:spcBef>
                <a:spcPts val="0"/>
              </a:spcBef>
              <a:spcAft>
                <a:spcPts val="0"/>
              </a:spcAft>
              <a:buClrTx/>
              <a:buSzTx/>
              <a:tabLst/>
              <a:defRPr/>
            </a:pPr>
            <a:r>
              <a:rPr lang="en-GB" sz="800">
                <a:solidFill>
                  <a:srgbClr val="464646"/>
                </a:solidFill>
                <a:latin typeface="Arial" panose="020B0604020202020204" pitchFamily="34" charset="0"/>
                <a:cs typeface="Arial" panose="020B0604020202020204" pitchFamily="34" charset="0"/>
              </a:rPr>
              <a:t>2.2  Building a Service Development Function</a:t>
            </a:r>
          </a:p>
          <a:p>
            <a:pPr marR="0" lvl="0" algn="l" defTabSz="914400" rtl="0" eaLnBrk="1" fontAlgn="auto" latinLnBrk="0" hangingPunct="1">
              <a:lnSpc>
                <a:spcPct val="100000"/>
              </a:lnSpc>
              <a:spcBef>
                <a:spcPts val="0"/>
              </a:spcBef>
              <a:spcAft>
                <a:spcPts val="0"/>
              </a:spcAft>
              <a:buClrTx/>
              <a:buSzTx/>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2.3  ASC Development Programme: Structures and Workforce</a:t>
            </a:r>
          </a:p>
        </p:txBody>
      </p:sp>
      <p:sp>
        <p:nvSpPr>
          <p:cNvPr id="15" name="Rounded Rectangle 14">
            <a:extLst>
              <a:ext uri="{FF2B5EF4-FFF2-40B4-BE49-F238E27FC236}">
                <a16:creationId xmlns:a16="http://schemas.microsoft.com/office/drawing/2014/main" id="{35490FC4-39AF-1270-F2DC-5DFD42908ABC}"/>
              </a:ext>
            </a:extLst>
          </p:cNvPr>
          <p:cNvSpPr/>
          <p:nvPr/>
        </p:nvSpPr>
        <p:spPr>
          <a:xfrm>
            <a:off x="4129464" y="3311053"/>
            <a:ext cx="3829403" cy="1442858"/>
          </a:xfrm>
          <a:prstGeom prst="roundRect">
            <a:avLst/>
          </a:prstGeom>
          <a:solidFill>
            <a:srgbClr val="EEC7B0"/>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90000" rIns="90000" rtlCol="0" anchor="ctr" anchorCtr="0"/>
          <a:lstStyle/>
          <a:p>
            <a:pPr marR="0" lvl="0" algn="l" defTabSz="914400" rtl="0" eaLnBrk="1" fontAlgn="auto" latinLnBrk="0" hangingPunct="1">
              <a:lnSpc>
                <a:spcPct val="100000"/>
              </a:lnSpc>
              <a:spcBef>
                <a:spcPts val="0"/>
              </a:spcBef>
              <a:spcAft>
                <a:spcPts val="0"/>
              </a:spcAft>
              <a:buClrTx/>
              <a:buSzTx/>
              <a:tabLst/>
              <a:defRPr/>
            </a:pPr>
            <a:r>
              <a:rPr kumimoji="0" lang="en-GB" sz="800" b="1"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Workforce and practice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Practice is consistent across teams and pathway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a:solidFill>
                  <a:srgbClr val="464646"/>
                </a:solidFill>
                <a:latin typeface="Arial" panose="020B0604020202020204" pitchFamily="34" charset="0"/>
                <a:cs typeface="Arial" panose="020B0604020202020204" pitchFamily="34" charset="0"/>
              </a:rPr>
              <a:t>S</a:t>
            </a: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taff have clearer roles, ownership, accountability and continuity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Managers and practitioners are more confident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QA and learning are embedded into everyday practice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ASC has a sustainable workforce model aligned to demand, prevention and best value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a:solidFill>
                  <a:srgbClr val="464646"/>
                </a:solidFill>
                <a:latin typeface="Arial" panose="020B0604020202020204" pitchFamily="34" charset="0"/>
                <a:cs typeface="Arial" panose="020B0604020202020204" pitchFamily="34" charset="0"/>
              </a:rPr>
              <a:t>Staff understand, trust and are part of clear governance &amp; decision-making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Practice is preventative, equity-driven, relational, safe and humane</a:t>
            </a:r>
          </a:p>
        </p:txBody>
      </p:sp>
      <p:sp>
        <p:nvSpPr>
          <p:cNvPr id="16" name="Rounded Rectangle 15">
            <a:extLst>
              <a:ext uri="{FF2B5EF4-FFF2-40B4-BE49-F238E27FC236}">
                <a16:creationId xmlns:a16="http://schemas.microsoft.com/office/drawing/2014/main" id="{2AF5E77C-A603-469D-CEA7-BBA5BD45B829}"/>
              </a:ext>
            </a:extLst>
          </p:cNvPr>
          <p:cNvSpPr/>
          <p:nvPr/>
        </p:nvSpPr>
        <p:spPr>
          <a:xfrm>
            <a:off x="4149279" y="1388653"/>
            <a:ext cx="3829403" cy="295606"/>
          </a:xfrm>
          <a:prstGeom prst="roundRect">
            <a:avLst/>
          </a:prstGeom>
          <a:solidFill>
            <a:srgbClr val="EEC7B0"/>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90000" rIns="90000" rtlCol="0" anchor="ctr" anchorCtr="0"/>
          <a:lstStyle/>
          <a:p>
            <a:pPr marR="0" lvl="0" algn="ctr" defTabSz="914400" rtl="0" eaLnBrk="1" fontAlgn="auto" latinLnBrk="0" hangingPunct="1">
              <a:lnSpc>
                <a:spcPct val="100000"/>
              </a:lnSpc>
              <a:spcBef>
                <a:spcPts val="0"/>
              </a:spcBef>
              <a:spcAft>
                <a:spcPts val="0"/>
              </a:spcAft>
              <a:buClrTx/>
              <a:buSzTx/>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Translating our commitments into measurable outcomes and impact</a:t>
            </a:r>
          </a:p>
        </p:txBody>
      </p:sp>
      <p:sp>
        <p:nvSpPr>
          <p:cNvPr id="17" name="Rounded Rectangle 16">
            <a:extLst>
              <a:ext uri="{FF2B5EF4-FFF2-40B4-BE49-F238E27FC236}">
                <a16:creationId xmlns:a16="http://schemas.microsoft.com/office/drawing/2014/main" id="{06013533-ED79-AA51-E5BE-638BCBB9CF07}"/>
              </a:ext>
            </a:extLst>
          </p:cNvPr>
          <p:cNvSpPr/>
          <p:nvPr/>
        </p:nvSpPr>
        <p:spPr>
          <a:xfrm>
            <a:off x="4129463" y="1781777"/>
            <a:ext cx="3841409" cy="1384348"/>
          </a:xfrm>
          <a:prstGeom prst="roundRect">
            <a:avLst/>
          </a:prstGeom>
          <a:solidFill>
            <a:srgbClr val="EEC7B0"/>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90000" rIns="90000" rtlCol="0" anchor="ctr" anchorCtr="0"/>
          <a:lstStyle/>
          <a:p>
            <a:pPr marR="0" lvl="0" algn="l" defTabSz="914400" rtl="0" eaLnBrk="1" fontAlgn="auto" latinLnBrk="0" hangingPunct="1">
              <a:lnSpc>
                <a:spcPct val="100000"/>
              </a:lnSpc>
              <a:spcBef>
                <a:spcPts val="0"/>
              </a:spcBef>
              <a:spcAft>
                <a:spcPts val="0"/>
              </a:spcAft>
              <a:buClrTx/>
              <a:buSzTx/>
              <a:tabLst/>
              <a:defRPr/>
            </a:pPr>
            <a:r>
              <a:rPr kumimoji="0" lang="en-GB" sz="800" b="1"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People and communities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People experience more consistent, timely, person-centred support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People are supported earlier to stay independent for longer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Access to clear information and advice improves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People have greater choice, control and personalised support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People experience joined-up, easier-to-navigate support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a:solidFill>
                  <a:srgbClr val="464646"/>
                </a:solidFill>
                <a:latin typeface="Arial" panose="020B0604020202020204" pitchFamily="34" charset="0"/>
                <a:cs typeface="Arial" panose="020B0604020202020204" pitchFamily="34" charset="0"/>
              </a:rPr>
              <a:t>Life led not service led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Care and support is closer to home and neighbourhood based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a:solidFill>
                  <a:srgbClr val="464646"/>
                </a:solidFill>
                <a:latin typeface="Arial" panose="020B0604020202020204" pitchFamily="34" charset="0"/>
                <a:cs typeface="Arial" panose="020B0604020202020204" pitchFamily="34" charset="0"/>
              </a:rPr>
              <a:t>Preventative by default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Services are coproduced as standard</a:t>
            </a:r>
          </a:p>
        </p:txBody>
      </p:sp>
      <p:sp>
        <p:nvSpPr>
          <p:cNvPr id="18" name="Rounded Rectangle 17">
            <a:extLst>
              <a:ext uri="{FF2B5EF4-FFF2-40B4-BE49-F238E27FC236}">
                <a16:creationId xmlns:a16="http://schemas.microsoft.com/office/drawing/2014/main" id="{FB87B877-599B-E01D-FB89-E47342E902A6}"/>
              </a:ext>
            </a:extLst>
          </p:cNvPr>
          <p:cNvSpPr/>
          <p:nvPr/>
        </p:nvSpPr>
        <p:spPr>
          <a:xfrm>
            <a:off x="4129463" y="5971243"/>
            <a:ext cx="3829403" cy="787531"/>
          </a:xfrm>
          <a:prstGeom prst="roundRect">
            <a:avLst/>
          </a:prstGeom>
          <a:solidFill>
            <a:srgbClr val="EEC7B0"/>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90000" rIns="90000" rtlCol="0" anchor="ctr" anchorCtr="0"/>
          <a:lstStyle/>
          <a:p>
            <a:pPr marR="0" lvl="0" algn="l" defTabSz="914400" rtl="0" eaLnBrk="1" fontAlgn="auto" latinLnBrk="0" hangingPunct="1">
              <a:lnSpc>
                <a:spcPct val="100000"/>
              </a:lnSpc>
              <a:spcBef>
                <a:spcPts val="0"/>
              </a:spcBef>
              <a:spcAft>
                <a:spcPts val="0"/>
              </a:spcAft>
              <a:buClrTx/>
              <a:buSzTx/>
              <a:tabLst/>
              <a:defRPr/>
            </a:pPr>
            <a:r>
              <a:rPr kumimoji="0" lang="en-GB" sz="800" b="1"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Financial stewardship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Reduced spend on crisis-led and long-term care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Better value through improved commissioning and redesign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Resources aligned to outcomes and independence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Financial risk proactively managed</a:t>
            </a:r>
          </a:p>
        </p:txBody>
      </p:sp>
      <p:sp>
        <p:nvSpPr>
          <p:cNvPr id="26" name="Rounded Rectangle 25">
            <a:extLst>
              <a:ext uri="{FF2B5EF4-FFF2-40B4-BE49-F238E27FC236}">
                <a16:creationId xmlns:a16="http://schemas.microsoft.com/office/drawing/2014/main" id="{62863829-E295-4E71-C9D1-D86FCFF32C55}"/>
              </a:ext>
            </a:extLst>
          </p:cNvPr>
          <p:cNvSpPr/>
          <p:nvPr/>
        </p:nvSpPr>
        <p:spPr>
          <a:xfrm>
            <a:off x="8152848" y="2605731"/>
            <a:ext cx="3829404" cy="939260"/>
          </a:xfrm>
          <a:prstGeom prst="roundRect">
            <a:avLst/>
          </a:prstGeom>
          <a:solidFill>
            <a:srgbClr val="FFFFCC"/>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90000" rIns="9000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People in Nottingham live more independent, healthier lives for longer, with support shaped around what matters to them</a:t>
            </a:r>
          </a:p>
          <a:p>
            <a:pPr marL="98425" marR="0" lvl="0" indent="-98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More people remain independent without long-term care</a:t>
            </a:r>
          </a:p>
          <a:p>
            <a:pPr marL="98425" marR="0" lvl="0" indent="-98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Fewer people experience crisis-led interventions</a:t>
            </a:r>
          </a:p>
          <a:p>
            <a:pPr marL="98425" marR="0" lvl="0" indent="-98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People experience one system, not multiple services</a:t>
            </a:r>
          </a:p>
          <a:p>
            <a:pPr marL="98425" marR="0" lvl="0" indent="-98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Inequalities in outcomes reduce across neighbourhoods</a:t>
            </a:r>
          </a:p>
        </p:txBody>
      </p:sp>
      <p:sp>
        <p:nvSpPr>
          <p:cNvPr id="27" name="Rounded Rectangle 26">
            <a:extLst>
              <a:ext uri="{FF2B5EF4-FFF2-40B4-BE49-F238E27FC236}">
                <a16:creationId xmlns:a16="http://schemas.microsoft.com/office/drawing/2014/main" id="{B9FB83F1-3BB3-BFAE-0A78-3FA4DA12B2C8}"/>
              </a:ext>
            </a:extLst>
          </p:cNvPr>
          <p:cNvSpPr/>
          <p:nvPr/>
        </p:nvSpPr>
        <p:spPr>
          <a:xfrm>
            <a:off x="8144691" y="1421123"/>
            <a:ext cx="3829404" cy="1081954"/>
          </a:xfrm>
          <a:prstGeom prst="roundRect">
            <a:avLst/>
          </a:prstGeom>
          <a:solidFill>
            <a:srgbClr val="FFFFCC"/>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90000" rIns="9000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Adult social care operates as a joined-up, prevention-focused system rather than a reactive service. Life-led not service-led</a:t>
            </a:r>
          </a:p>
          <a:p>
            <a:pPr marL="98425" marR="0" lvl="0" indent="-98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Demand shifts from crisis &amp; long-term care → early help and community support</a:t>
            </a:r>
          </a:p>
          <a:p>
            <a:pPr marL="98425" marR="0" lvl="0" indent="-98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Pathways flow more effectively with fewer delays, hand-offs and duplication</a:t>
            </a:r>
          </a:p>
          <a:p>
            <a:pPr marL="98425" marR="0" lvl="0" indent="-98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Health, housing and social care operate in a more coordinated way</a:t>
            </a:r>
          </a:p>
          <a:p>
            <a:pPr marL="98425" marR="0" lvl="0" indent="-98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Market capacity better matches local need (including complexity)</a:t>
            </a:r>
          </a:p>
        </p:txBody>
      </p:sp>
      <p:sp>
        <p:nvSpPr>
          <p:cNvPr id="28" name="Rounded Rectangle 27">
            <a:extLst>
              <a:ext uri="{FF2B5EF4-FFF2-40B4-BE49-F238E27FC236}">
                <a16:creationId xmlns:a16="http://schemas.microsoft.com/office/drawing/2014/main" id="{4204CD67-1087-4C36-10CF-97F1EF1BC238}"/>
              </a:ext>
            </a:extLst>
          </p:cNvPr>
          <p:cNvSpPr/>
          <p:nvPr/>
        </p:nvSpPr>
        <p:spPr>
          <a:xfrm>
            <a:off x="8152848" y="3672721"/>
            <a:ext cx="3829404" cy="880538"/>
          </a:xfrm>
          <a:prstGeom prst="roundRect">
            <a:avLst/>
          </a:prstGeom>
          <a:solidFill>
            <a:srgbClr val="FFFFCC"/>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90000" rIns="9000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Quality, safety and assurance are embedded and demonstrable at all levels</a:t>
            </a:r>
          </a:p>
          <a:p>
            <a:pPr marL="142875" marR="0" lvl="0" indent="-1428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Improved consistency of practice across teams and pathways</a:t>
            </a:r>
          </a:p>
          <a:p>
            <a:pPr marL="142875" marR="0" lvl="0" indent="-1428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Risks are identified and managed earlier and more effectively</a:t>
            </a:r>
          </a:p>
          <a:p>
            <a:pPr marL="142875" marR="0" lvl="0" indent="-1428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CQC assurance is systematic and sustained, not reactive</a:t>
            </a:r>
          </a:p>
          <a:p>
            <a:pPr marL="142875" marR="0" lvl="0" indent="-1428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Learning and improvement are continuous and evidence-led</a:t>
            </a:r>
          </a:p>
        </p:txBody>
      </p:sp>
      <p:sp>
        <p:nvSpPr>
          <p:cNvPr id="30" name="Rounded Rectangle 29">
            <a:extLst>
              <a:ext uri="{FF2B5EF4-FFF2-40B4-BE49-F238E27FC236}">
                <a16:creationId xmlns:a16="http://schemas.microsoft.com/office/drawing/2014/main" id="{3B1F625E-EA85-9428-6607-43C789B8AA58}"/>
              </a:ext>
            </a:extLst>
          </p:cNvPr>
          <p:cNvSpPr/>
          <p:nvPr/>
        </p:nvSpPr>
        <p:spPr>
          <a:xfrm>
            <a:off x="8152848" y="5801030"/>
            <a:ext cx="3829404" cy="858320"/>
          </a:xfrm>
          <a:prstGeom prst="roundRect">
            <a:avLst/>
          </a:prstGeom>
          <a:solidFill>
            <a:srgbClr val="FFFFCC"/>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90000" rIns="9000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Decisions are driven by a single, trusted view of demand, performance and outcomes</a:t>
            </a:r>
          </a:p>
          <a:p>
            <a:pPr marL="171450" lvl="0" indent="-171450">
              <a:buFont typeface="Arial" panose="020B0604020202020204" pitchFamily="34" charset="0"/>
              <a:buChar char="•"/>
              <a:defRPr/>
            </a:pPr>
            <a:r>
              <a:rPr lang="en-GB" sz="800">
                <a:solidFill>
                  <a:srgbClr val="464646"/>
                </a:solidFill>
                <a:latin typeface="Arial" panose="020B0604020202020204" pitchFamily="34" charset="0"/>
                <a:cs typeface="Arial" panose="020B0604020202020204" pitchFamily="34" charset="0"/>
              </a:rPr>
              <a:t>Single, trusted view of demand and performance</a:t>
            </a:r>
          </a:p>
          <a:p>
            <a:pPr marL="171450" lvl="0" indent="-171450">
              <a:buFont typeface="Arial" panose="020B0604020202020204" pitchFamily="34" charset="0"/>
              <a:buChar char="•"/>
              <a:defRPr/>
            </a:pPr>
            <a:r>
              <a:rPr lang="en-GB" sz="800">
                <a:solidFill>
                  <a:srgbClr val="464646"/>
                </a:solidFill>
                <a:latin typeface="Arial" panose="020B0604020202020204" pitchFamily="34" charset="0"/>
                <a:cs typeface="Arial" panose="020B0604020202020204" pitchFamily="34" charset="0"/>
              </a:rPr>
              <a:t>Leaders have real-time visibility of pressure and risk</a:t>
            </a:r>
          </a:p>
          <a:p>
            <a:pPr marL="171450" lvl="0" indent="-171450">
              <a:buFont typeface="Arial" panose="020B0604020202020204" pitchFamily="34" charset="0"/>
              <a:buChar char="•"/>
              <a:defRPr/>
            </a:pPr>
            <a:r>
              <a:rPr lang="en-GB" sz="800">
                <a:solidFill>
                  <a:srgbClr val="464646"/>
                </a:solidFill>
                <a:latin typeface="Arial" panose="020B0604020202020204" pitchFamily="34" charset="0"/>
                <a:cs typeface="Arial" panose="020B0604020202020204" pitchFamily="34" charset="0"/>
              </a:rPr>
              <a:t>Decisions are evidence-led</a:t>
            </a:r>
          </a:p>
          <a:p>
            <a:pPr marL="171450" lvl="0" indent="-171450">
              <a:buFont typeface="Arial" panose="020B0604020202020204" pitchFamily="34" charset="0"/>
              <a:buChar char="•"/>
              <a:defRPr/>
            </a:pPr>
            <a:r>
              <a:rPr lang="en-GB" sz="800">
                <a:solidFill>
                  <a:srgbClr val="464646"/>
                </a:solidFill>
                <a:latin typeface="Arial" panose="020B0604020202020204" pitchFamily="34" charset="0"/>
                <a:cs typeface="Arial" panose="020B0604020202020204" pitchFamily="34" charset="0"/>
              </a:rPr>
              <a:t>Performance, quality and finance aligned</a:t>
            </a:r>
          </a:p>
        </p:txBody>
      </p:sp>
      <p:sp>
        <p:nvSpPr>
          <p:cNvPr id="31" name="Rounded Rectangle 30">
            <a:extLst>
              <a:ext uri="{FF2B5EF4-FFF2-40B4-BE49-F238E27FC236}">
                <a16:creationId xmlns:a16="http://schemas.microsoft.com/office/drawing/2014/main" id="{282C1FFB-2D3D-85E3-73C5-2FE79CBD6FBE}"/>
              </a:ext>
            </a:extLst>
          </p:cNvPr>
          <p:cNvSpPr/>
          <p:nvPr/>
        </p:nvSpPr>
        <p:spPr>
          <a:xfrm>
            <a:off x="8152848" y="4714635"/>
            <a:ext cx="3829404" cy="936164"/>
          </a:xfrm>
          <a:prstGeom prst="roundRect">
            <a:avLst/>
          </a:prstGeom>
          <a:solidFill>
            <a:srgbClr val="FFFFCC"/>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90000" rIns="9000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Financial stewardship: resources are used sustainably, with a better balance between cost and outcomes</a:t>
            </a:r>
          </a:p>
          <a:p>
            <a:pPr marL="142875" marR="0" lvl="0" indent="-1428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Reduced spend on high-cost, crisis-led and long-term care</a:t>
            </a:r>
          </a:p>
          <a:p>
            <a:pPr marL="142875" marR="0" lvl="0" indent="-1428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Better value from commissioned services and in-house provision</a:t>
            </a:r>
          </a:p>
          <a:p>
            <a:pPr marL="142875" marR="0" lvl="0" indent="-1428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Financial risk is proactively managed through data and insight</a:t>
            </a:r>
          </a:p>
          <a:p>
            <a:pPr marL="142875" marR="0" lvl="0" indent="-1428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Investment shifts toward prevention and community-based solutions</a:t>
            </a:r>
          </a:p>
        </p:txBody>
      </p:sp>
      <p:sp>
        <p:nvSpPr>
          <p:cNvPr id="2" name="Rounded Rectangle 17">
            <a:extLst>
              <a:ext uri="{FF2B5EF4-FFF2-40B4-BE49-F238E27FC236}">
                <a16:creationId xmlns:a16="http://schemas.microsoft.com/office/drawing/2014/main" id="{BB98B70E-6F00-8A5E-8CF9-7C9033CAF79E}"/>
              </a:ext>
            </a:extLst>
          </p:cNvPr>
          <p:cNvSpPr/>
          <p:nvPr/>
        </p:nvSpPr>
        <p:spPr>
          <a:xfrm>
            <a:off x="4129464" y="4884496"/>
            <a:ext cx="3829403" cy="936164"/>
          </a:xfrm>
          <a:prstGeom prst="roundRect">
            <a:avLst/>
          </a:prstGeom>
          <a:solidFill>
            <a:srgbClr val="EEC7B0"/>
          </a:solidFill>
          <a:ln>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lIns="90000" rIns="90000" rtlCol="0" anchor="ctr" anchorCtr="0"/>
          <a:lstStyle/>
          <a:p>
            <a:pPr marR="0" lvl="0" algn="l" defTabSz="914400" rtl="0" eaLnBrk="1" fontAlgn="auto" latinLnBrk="0" hangingPunct="1">
              <a:lnSpc>
                <a:spcPct val="100000"/>
              </a:lnSpc>
              <a:spcBef>
                <a:spcPts val="0"/>
              </a:spcBef>
              <a:spcAft>
                <a:spcPts val="0"/>
              </a:spcAft>
              <a:buClrTx/>
              <a:buSzTx/>
              <a:tabLst/>
              <a:defRPr/>
            </a:pPr>
            <a:r>
              <a:rPr kumimoji="0" lang="en-GB" sz="800" b="1"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Partnerships and system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System operates as one, not fragmented services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Pathways flow with fewer delays and hand-offs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Health, housing and ASC are coordinated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Market capacity aligns with local need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Shared ownership of outcomes across partners</a:t>
            </a:r>
          </a:p>
        </p:txBody>
      </p:sp>
      <p:sp>
        <p:nvSpPr>
          <p:cNvPr id="12" name="Title 1">
            <a:extLst>
              <a:ext uri="{FF2B5EF4-FFF2-40B4-BE49-F238E27FC236}">
                <a16:creationId xmlns:a16="http://schemas.microsoft.com/office/drawing/2014/main" id="{5E9579A8-BBBD-3E2E-2013-2B38D7633982}"/>
              </a:ext>
            </a:extLst>
          </p:cNvPr>
          <p:cNvSpPr txBox="1">
            <a:spLocks/>
          </p:cNvSpPr>
          <p:nvPr/>
        </p:nvSpPr>
        <p:spPr>
          <a:xfrm>
            <a:off x="179515" y="725502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n-US" sz="800">
                <a:solidFill>
                  <a:srgbClr val="464646"/>
                </a:solidFill>
                <a:latin typeface="Arial" panose="020B0604020202020204" pitchFamily="34" charset="0"/>
                <a:cs typeface="Arial" panose="020B0604020202020204" pitchFamily="34" charset="0"/>
              </a:rPr>
              <a:t> Performance and Accountability – Logic Model</a:t>
            </a:r>
          </a:p>
        </p:txBody>
      </p:sp>
      <p:sp>
        <p:nvSpPr>
          <p:cNvPr id="19" name="Google Shape;470;p82">
            <a:extLst>
              <a:ext uri="{FF2B5EF4-FFF2-40B4-BE49-F238E27FC236}">
                <a16:creationId xmlns:a16="http://schemas.microsoft.com/office/drawing/2014/main" id="{A84D9A1E-4CB2-53EA-181B-2007C59142DE}"/>
              </a:ext>
            </a:extLst>
          </p:cNvPr>
          <p:cNvSpPr/>
          <p:nvPr/>
        </p:nvSpPr>
        <p:spPr>
          <a:xfrm>
            <a:off x="0" y="251580"/>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21" name="Title 1">
            <a:extLst>
              <a:ext uri="{FF2B5EF4-FFF2-40B4-BE49-F238E27FC236}">
                <a16:creationId xmlns:a16="http://schemas.microsoft.com/office/drawing/2014/main" id="{41C747D3-D30E-F508-7D6E-37DEDCB55A4F}"/>
              </a:ext>
            </a:extLst>
          </p:cNvPr>
          <p:cNvSpPr txBox="1">
            <a:spLocks/>
          </p:cNvSpPr>
          <p:nvPr/>
        </p:nvSpPr>
        <p:spPr>
          <a:xfrm>
            <a:off x="359030" y="26214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n-US" sz="2500">
                <a:solidFill>
                  <a:srgbClr val="464646"/>
                </a:solidFill>
                <a:latin typeface="Georgia" panose="02040502050405020303" pitchFamily="18" charset="0"/>
              </a:rPr>
              <a:t>Improvement Plan Logic Model: Performance and Accountability</a:t>
            </a:r>
          </a:p>
        </p:txBody>
      </p:sp>
      <p:sp>
        <p:nvSpPr>
          <p:cNvPr id="14" name="Slide Number Placeholder 13">
            <a:extLst>
              <a:ext uri="{FF2B5EF4-FFF2-40B4-BE49-F238E27FC236}">
                <a16:creationId xmlns:a16="http://schemas.microsoft.com/office/drawing/2014/main" id="{524DFC4B-770E-91FE-ACBB-0E51C9786476}"/>
              </a:ext>
            </a:extLst>
          </p:cNvPr>
          <p:cNvSpPr>
            <a:spLocks noGrp="1"/>
          </p:cNvSpPr>
          <p:nvPr>
            <p:ph type="sldNum" idx="12"/>
          </p:nvPr>
        </p:nvSpPr>
        <p:spPr/>
        <p:txBody>
          <a:bodyPr/>
          <a:lstStyle/>
          <a:p>
            <a:fld id="{00000000-1234-1234-1234-123412341234}" type="slidenum">
              <a:rPr lang="en" smtClean="0"/>
              <a:pPr/>
              <a:t>76</a:t>
            </a:fld>
            <a:endParaRPr lang="en"/>
          </a:p>
        </p:txBody>
      </p:sp>
      <p:sp>
        <p:nvSpPr>
          <p:cNvPr id="7" name="Rounded Rectangle 8">
            <a:extLst>
              <a:ext uri="{FF2B5EF4-FFF2-40B4-BE49-F238E27FC236}">
                <a16:creationId xmlns:a16="http://schemas.microsoft.com/office/drawing/2014/main" id="{77C20F41-56BE-5CB5-5175-91EEFF4E6A0F}"/>
              </a:ext>
            </a:extLst>
          </p:cNvPr>
          <p:cNvSpPr/>
          <p:nvPr/>
        </p:nvSpPr>
        <p:spPr>
          <a:xfrm>
            <a:off x="118083" y="4879768"/>
            <a:ext cx="3829404" cy="1284714"/>
          </a:xfrm>
          <a:prstGeom prst="roundRect">
            <a:avLst/>
          </a:prstGeom>
          <a:solidFill>
            <a:srgbClr val="A5C9EB"/>
          </a:solidFill>
        </p:spPr>
        <p:style>
          <a:lnRef idx="2">
            <a:schemeClr val="accent1">
              <a:shade val="15000"/>
            </a:schemeClr>
          </a:lnRef>
          <a:fillRef idx="1">
            <a:schemeClr val="accent1"/>
          </a:fillRef>
          <a:effectRef idx="0">
            <a:schemeClr val="accent1"/>
          </a:effectRef>
          <a:fontRef idx="minor">
            <a:schemeClr val="lt1"/>
          </a:fontRef>
        </p:style>
        <p:txBody>
          <a:bodyPr lIns="90000" rIns="90000" bIns="90000" rtlCol="0" anchor="ctr" anchorCtr="0"/>
          <a:lstStyle/>
          <a:p>
            <a:pPr marR="0" lvl="0" algn="l" defTabSz="914400" rtl="0" eaLnBrk="1" fontAlgn="auto" latinLnBrk="0" hangingPunct="1">
              <a:lnSpc>
                <a:spcPct val="100000"/>
              </a:lnSpc>
              <a:spcBef>
                <a:spcPts val="0"/>
              </a:spcBef>
              <a:spcAft>
                <a:spcPts val="0"/>
              </a:spcAft>
              <a:buClrTx/>
              <a:buSzTx/>
              <a:tabLst/>
              <a:defRPr/>
            </a:pPr>
            <a:r>
              <a:rPr lang="en-GB" sz="800" b="1">
                <a:solidFill>
                  <a:srgbClr val="464646"/>
                </a:solidFill>
                <a:latin typeface="Arial" panose="020B0604020202020204" pitchFamily="34" charset="0"/>
                <a:cs typeface="Arial" panose="020B0604020202020204" pitchFamily="34" charset="0"/>
              </a:rPr>
              <a:t>Workstream 3: Critical Enablers for Success</a:t>
            </a:r>
          </a:p>
          <a:p>
            <a:pPr marR="0" lvl="0" algn="l" defTabSz="914400" rtl="0" eaLnBrk="1" fontAlgn="auto" latinLnBrk="0" hangingPunct="1">
              <a:lnSpc>
                <a:spcPct val="100000"/>
              </a:lnSpc>
              <a:spcBef>
                <a:spcPts val="0"/>
              </a:spcBef>
              <a:spcAft>
                <a:spcPts val="0"/>
              </a:spcAft>
              <a:buClrTx/>
              <a:buSzTx/>
              <a:tabLst/>
              <a:defRPr/>
            </a:pPr>
            <a:endParaRPr lang="en-GB" sz="800">
              <a:solidFill>
                <a:srgbClr val="464646"/>
              </a:solidFill>
              <a:latin typeface="Arial" panose="020B0604020202020204" pitchFamily="34" charset="0"/>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r>
              <a:rPr lang="en-GB" sz="800">
                <a:solidFill>
                  <a:srgbClr val="464646"/>
                </a:solidFill>
                <a:latin typeface="Arial" panose="020B0604020202020204" pitchFamily="34" charset="0"/>
                <a:cs typeface="Arial" panose="020B0604020202020204" pitchFamily="34" charset="0"/>
              </a:rPr>
              <a:t>3.1  Co-production with People</a:t>
            </a:r>
          </a:p>
          <a:p>
            <a:pPr marR="0" lvl="0" algn="l" defTabSz="914400" rtl="0" eaLnBrk="1" fontAlgn="auto" latinLnBrk="0" hangingPunct="1">
              <a:lnSpc>
                <a:spcPct val="100000"/>
              </a:lnSpc>
              <a:spcBef>
                <a:spcPts val="0"/>
              </a:spcBef>
              <a:spcAft>
                <a:spcPts val="0"/>
              </a:spcAft>
              <a:buClrTx/>
              <a:buSzTx/>
              <a:tabLst/>
              <a:defRPr/>
            </a:pPr>
            <a:r>
              <a:rPr lang="en-GB" sz="800">
                <a:solidFill>
                  <a:srgbClr val="464646"/>
                </a:solidFill>
                <a:latin typeface="Arial" panose="020B0604020202020204" pitchFamily="34" charset="0"/>
                <a:cs typeface="Arial" panose="020B0604020202020204" pitchFamily="34" charset="0"/>
              </a:rPr>
              <a:t>3.2  Equality, Diversity &amp; Inclusion</a:t>
            </a:r>
          </a:p>
          <a:p>
            <a:pPr marR="0" lvl="0" algn="l" defTabSz="914400" rtl="0" eaLnBrk="1" fontAlgn="auto" latinLnBrk="0" hangingPunct="1">
              <a:lnSpc>
                <a:spcPct val="100000"/>
              </a:lnSpc>
              <a:spcBef>
                <a:spcPts val="0"/>
              </a:spcBef>
              <a:spcAft>
                <a:spcPts val="0"/>
              </a:spcAft>
              <a:buClrTx/>
              <a:buSzTx/>
              <a:tabLst/>
              <a:defRPr/>
            </a:pPr>
            <a:r>
              <a:rPr lang="en-GB" sz="800">
                <a:solidFill>
                  <a:srgbClr val="464646"/>
                </a:solidFill>
                <a:latin typeface="Arial" panose="020B0604020202020204" pitchFamily="34" charset="0"/>
                <a:cs typeface="Arial" panose="020B0604020202020204" pitchFamily="34" charset="0"/>
              </a:rPr>
              <a:t>3</a:t>
            </a: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.3  Leadership, Governance &amp; Financial </a:t>
            </a:r>
            <a:r>
              <a:rPr lang="en-GB" sz="800">
                <a:solidFill>
                  <a:srgbClr val="464646"/>
                </a:solidFill>
                <a:latin typeface="Arial" panose="020B0604020202020204" pitchFamily="34" charset="0"/>
                <a:cs typeface="Arial" panose="020B0604020202020204" pitchFamily="34" charset="0"/>
              </a:rPr>
              <a:t>S</a:t>
            </a: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tewardship</a:t>
            </a:r>
          </a:p>
          <a:p>
            <a:pPr marR="0" lvl="0" algn="l" defTabSz="914400" rtl="0" eaLnBrk="1" fontAlgn="auto" latinLnBrk="0" hangingPunct="1">
              <a:lnSpc>
                <a:spcPct val="100000"/>
              </a:lnSpc>
              <a:spcBef>
                <a:spcPts val="0"/>
              </a:spcBef>
              <a:spcAft>
                <a:spcPts val="0"/>
              </a:spcAft>
              <a:buClrTx/>
              <a:buSzTx/>
              <a:tabLst/>
              <a:defRPr/>
            </a:pPr>
            <a:r>
              <a:rPr lang="en-GB" sz="800">
                <a:solidFill>
                  <a:srgbClr val="464646"/>
                </a:solidFill>
                <a:latin typeface="Arial" panose="020B0604020202020204" pitchFamily="34" charset="0"/>
                <a:cs typeface="Arial" panose="020B0604020202020204" pitchFamily="34" charset="0"/>
              </a:rPr>
              <a:t>3.4  </a:t>
            </a:r>
            <a:r>
              <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Data, Performance &amp; Analytics</a:t>
            </a:r>
          </a:p>
          <a:p>
            <a:pPr marR="0" lvl="0" algn="l" defTabSz="914400" rtl="0" eaLnBrk="1" fontAlgn="auto" latinLnBrk="0" hangingPunct="1">
              <a:lnSpc>
                <a:spcPct val="100000"/>
              </a:lnSpc>
              <a:spcBef>
                <a:spcPts val="0"/>
              </a:spcBef>
              <a:spcAft>
                <a:spcPts val="0"/>
              </a:spcAft>
              <a:buClrTx/>
              <a:buSzTx/>
              <a:tabLst/>
              <a:defRPr/>
            </a:pPr>
            <a:r>
              <a:rPr lang="en-GB" sz="800">
                <a:solidFill>
                  <a:srgbClr val="464646"/>
                </a:solidFill>
                <a:latin typeface="Arial" panose="020B0604020202020204" pitchFamily="34" charset="0"/>
                <a:cs typeface="Arial" panose="020B0604020202020204" pitchFamily="34" charset="0"/>
              </a:rPr>
              <a:t>3.5  Digital</a:t>
            </a:r>
            <a:endParaRPr kumimoji="0" lang="en-GB" sz="8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endParaRPr>
          </a:p>
        </p:txBody>
      </p:sp>
      <p:sp>
        <p:nvSpPr>
          <p:cNvPr id="22" name="Rounded Rectangle 4">
            <a:extLst>
              <a:ext uri="{FF2B5EF4-FFF2-40B4-BE49-F238E27FC236}">
                <a16:creationId xmlns:a16="http://schemas.microsoft.com/office/drawing/2014/main" id="{BA3A25A9-FD67-137C-6757-1CCD845DB49E}"/>
              </a:ext>
            </a:extLst>
          </p:cNvPr>
          <p:cNvSpPr/>
          <p:nvPr/>
        </p:nvSpPr>
        <p:spPr>
          <a:xfrm>
            <a:off x="118083" y="1384446"/>
            <a:ext cx="3829404" cy="590336"/>
          </a:xfrm>
          <a:prstGeom prst="roundRect">
            <a:avLst/>
          </a:prstGeom>
          <a:solidFill>
            <a:srgbClr val="A5C9EB"/>
          </a:solidFill>
        </p:spPr>
        <p:style>
          <a:lnRef idx="2">
            <a:schemeClr val="accent1">
              <a:shade val="15000"/>
            </a:schemeClr>
          </a:lnRef>
          <a:fillRef idx="1">
            <a:schemeClr val="accent1"/>
          </a:fillRef>
          <a:effectRef idx="0">
            <a:schemeClr val="accent1"/>
          </a:effectRef>
          <a:fontRef idx="minor">
            <a:schemeClr val="lt1"/>
          </a:fontRef>
        </p:style>
        <p:txBody>
          <a:bodyPr lIns="90000" rIns="90000" bIns="90000" rtlCol="0" anchor="ctr" anchorCtr="0"/>
          <a:lstStyle/>
          <a:p>
            <a:pPr marR="0" lvl="0" algn="ctr" defTabSz="914400" rtl="0" eaLnBrk="1" fontAlgn="auto" latinLnBrk="0" hangingPunct="1">
              <a:lnSpc>
                <a:spcPct val="100000"/>
              </a:lnSpc>
              <a:spcBef>
                <a:spcPts val="0"/>
              </a:spcBef>
              <a:spcAft>
                <a:spcPts val="0"/>
              </a:spcAft>
              <a:buClrTx/>
              <a:buSzTx/>
              <a:tabLst>
                <a:tab pos="1543050" algn="l"/>
              </a:tabLst>
              <a:defRPr/>
            </a:pPr>
            <a:r>
              <a:rPr kumimoji="0" lang="en-GB" sz="800" b="1"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Enabling Gloriously Ordinary Lives Strategy</a:t>
            </a:r>
          </a:p>
        </p:txBody>
      </p:sp>
    </p:spTree>
    <p:extLst>
      <p:ext uri="{BB962C8B-B14F-4D97-AF65-F5344CB8AC3E}">
        <p14:creationId xmlns:p14="http://schemas.microsoft.com/office/powerpoint/2010/main" val="38615389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C24B5-9053-AAAE-2F7F-2C0D79AD2A96}"/>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6E6D264C-2225-4B39-9041-F64946551CD3}"/>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7" name="TextBox 6">
            <a:extLst>
              <a:ext uri="{FF2B5EF4-FFF2-40B4-BE49-F238E27FC236}">
                <a16:creationId xmlns:a16="http://schemas.microsoft.com/office/drawing/2014/main" id="{9C205D1D-B1BA-C1B9-2D5A-4D23FA939D61}"/>
              </a:ext>
            </a:extLst>
          </p:cNvPr>
          <p:cNvSpPr txBox="1"/>
          <p:nvPr/>
        </p:nvSpPr>
        <p:spPr>
          <a:xfrm>
            <a:off x="576148" y="1184578"/>
            <a:ext cx="11067206" cy="5940088"/>
          </a:xfrm>
          <a:prstGeom prst="rect">
            <a:avLst/>
          </a:prstGeom>
          <a:noFill/>
        </p:spPr>
        <p:txBody>
          <a:bodyPr wrap="square">
            <a:spAutoFit/>
          </a:bodyPr>
          <a:lstStyle/>
          <a:p>
            <a:pPr>
              <a:spcAft>
                <a:spcPts val="1200"/>
              </a:spcAft>
              <a:buClr>
                <a:srgbClr val="89B358"/>
              </a:buClr>
            </a:pPr>
            <a:r>
              <a:rPr lang="en-GB" sz="1400">
                <a:latin typeface="Arial" panose="020B0604020202020204" pitchFamily="34" charset="0"/>
                <a:cs typeface="Arial" panose="020B0604020202020204" pitchFamily="34" charset="0"/>
              </a:rPr>
              <a:t>In order to successfully deliver the plan we will need the expertise and capacity of our colleagues in other parts of the council. Specifically:</a:t>
            </a:r>
          </a:p>
          <a:p>
            <a:pPr marL="285750" indent="-285750">
              <a:spcAft>
                <a:spcPts val="1200"/>
              </a:spcAft>
              <a:buClr>
                <a:srgbClr val="89B358"/>
              </a:buClr>
              <a:buFont typeface="Arial" panose="020B0604020202020204" pitchFamily="34" charset="0"/>
              <a:buChar char="•"/>
            </a:pPr>
            <a:r>
              <a:rPr lang="en-GB" sz="1400" b="1">
                <a:latin typeface="Arial" panose="020B0604020202020204" pitchFamily="34" charset="0"/>
                <a:cs typeface="Arial" panose="020B0604020202020204" pitchFamily="34" charset="0"/>
              </a:rPr>
              <a:t>HR</a:t>
            </a:r>
            <a:r>
              <a:rPr lang="en-GB" sz="1400">
                <a:latin typeface="Arial" panose="020B0604020202020204" pitchFamily="34" charset="0"/>
                <a:cs typeface="Arial" panose="020B0604020202020204" pitchFamily="34" charset="0"/>
              </a:rPr>
              <a:t>: establishment baselines, advice and delivery support for organisational change processes, role definition, pay grades and benchmarking</a:t>
            </a:r>
          </a:p>
          <a:p>
            <a:pPr marL="285750" indent="-285750">
              <a:spcAft>
                <a:spcPts val="1200"/>
              </a:spcAft>
              <a:buClr>
                <a:srgbClr val="89B358"/>
              </a:buClr>
              <a:buFont typeface="Arial" panose="020B0604020202020204" pitchFamily="34" charset="0"/>
              <a:buChar char="•"/>
            </a:pPr>
            <a:r>
              <a:rPr lang="en-GB" sz="1400" b="1">
                <a:latin typeface="Arial" panose="020B0604020202020204" pitchFamily="34" charset="0"/>
                <a:cs typeface="Arial" panose="020B0604020202020204" pitchFamily="34" charset="0"/>
              </a:rPr>
              <a:t>Finance</a:t>
            </a:r>
            <a:r>
              <a:rPr lang="en-GB" sz="1400">
                <a:latin typeface="Arial" panose="020B0604020202020204" pitchFamily="34" charset="0"/>
                <a:cs typeface="Arial" panose="020B0604020202020204" pitchFamily="34" charset="0"/>
              </a:rPr>
              <a:t>: financial modelling, savings tracking and benefits realisation, support with business cases and investment decisions, and on-going budget monitoring aligned to service demand and activity </a:t>
            </a:r>
          </a:p>
          <a:p>
            <a:pPr marL="285750" indent="-285750">
              <a:spcAft>
                <a:spcPts val="1200"/>
              </a:spcAft>
              <a:buClr>
                <a:srgbClr val="89B358"/>
              </a:buClr>
              <a:buFont typeface="Arial" panose="020B0604020202020204" pitchFamily="34" charset="0"/>
              <a:buChar char="•"/>
            </a:pPr>
            <a:r>
              <a:rPr lang="en-GB" sz="1400" b="1">
                <a:latin typeface="Arial" panose="020B0604020202020204" pitchFamily="34" charset="0"/>
                <a:cs typeface="Arial" panose="020B0604020202020204" pitchFamily="34" charset="0"/>
              </a:rPr>
              <a:t>Data and analytics</a:t>
            </a:r>
            <a:r>
              <a:rPr lang="en-GB" sz="1400">
                <a:latin typeface="Arial" panose="020B0604020202020204" pitchFamily="34" charset="0"/>
                <a:cs typeface="Arial" panose="020B0604020202020204" pitchFamily="34" charset="0"/>
              </a:rPr>
              <a:t>: development of a single trusted view of demand, performance and outcomes; data quality improvement; reporting and dashboards; advanced analysis to support decision-making, forecasting and strategic planning; market supply and demand analytics</a:t>
            </a:r>
          </a:p>
          <a:p>
            <a:pPr marL="285750" indent="-285750">
              <a:spcAft>
                <a:spcPts val="1200"/>
              </a:spcAft>
              <a:buClr>
                <a:srgbClr val="89B358"/>
              </a:buClr>
              <a:buFont typeface="Arial" panose="020B0604020202020204" pitchFamily="34" charset="0"/>
              <a:buChar char="•"/>
            </a:pPr>
            <a:r>
              <a:rPr lang="en-GB" sz="1400" b="1">
                <a:latin typeface="Arial" panose="020B0604020202020204" pitchFamily="34" charset="0"/>
                <a:cs typeface="Arial" panose="020B0604020202020204" pitchFamily="34" charset="0"/>
              </a:rPr>
              <a:t>Commercial (procurement</a:t>
            </a:r>
            <a:r>
              <a:rPr lang="en-GB" sz="1400">
                <a:latin typeface="Arial" panose="020B0604020202020204" pitchFamily="34" charset="0"/>
                <a:cs typeface="Arial" panose="020B0604020202020204" pitchFamily="34" charset="0"/>
              </a:rPr>
              <a:t>): procurement advice and delivery, including sourcing, tendering and contract award activity, ensuring compliance with governance requirements and timely mobilisation of services</a:t>
            </a:r>
          </a:p>
          <a:p>
            <a:pPr marL="285750" indent="-285750">
              <a:spcAft>
                <a:spcPts val="1200"/>
              </a:spcAft>
              <a:buClr>
                <a:srgbClr val="89B358"/>
              </a:buClr>
              <a:buFont typeface="Arial" panose="020B0604020202020204" pitchFamily="34" charset="0"/>
              <a:buChar char="•"/>
            </a:pPr>
            <a:r>
              <a:rPr lang="en-GB" sz="1400" b="1">
                <a:latin typeface="Arial" panose="020B0604020202020204" pitchFamily="34" charset="0"/>
                <a:cs typeface="Arial" panose="020B0604020202020204" pitchFamily="34" charset="0"/>
              </a:rPr>
              <a:t>IT</a:t>
            </a:r>
            <a:r>
              <a:rPr lang="en-GB" sz="1400">
                <a:latin typeface="Arial" panose="020B0604020202020204" pitchFamily="34" charset="0"/>
                <a:cs typeface="Arial" panose="020B0604020202020204" pitchFamily="34" charset="0"/>
              </a:rPr>
              <a:t>: system change and enhancements, implementation of digital tools, front door digital solutions</a:t>
            </a:r>
          </a:p>
          <a:p>
            <a:pPr marL="285750" indent="-285750">
              <a:spcAft>
                <a:spcPts val="1200"/>
              </a:spcAft>
              <a:buClr>
                <a:srgbClr val="89B358"/>
              </a:buClr>
              <a:buFont typeface="Arial" panose="020B0604020202020204" pitchFamily="34" charset="0"/>
              <a:buChar char="•"/>
            </a:pPr>
            <a:r>
              <a:rPr lang="en-GB" sz="1400" b="1">
                <a:latin typeface="Arial" panose="020B0604020202020204" pitchFamily="34" charset="0"/>
                <a:cs typeface="Arial" panose="020B0604020202020204" pitchFamily="34" charset="0"/>
              </a:rPr>
              <a:t>Communities</a:t>
            </a:r>
            <a:r>
              <a:rPr lang="en-GB" sz="1400">
                <a:latin typeface="Arial" panose="020B0604020202020204" pitchFamily="34" charset="0"/>
                <a:cs typeface="Arial" panose="020B0604020202020204" pitchFamily="34" charset="0"/>
              </a:rPr>
              <a:t>: insight and engagement with local communities, support for Co-production and development of community-based approaches that strengthen prevention and early support; sharing / alignment of place-based intelligence</a:t>
            </a:r>
            <a:endParaRPr lang="en-GB" sz="1400" b="1">
              <a:latin typeface="Arial" panose="020B0604020202020204" pitchFamily="34" charset="0"/>
              <a:cs typeface="Arial" panose="020B0604020202020204" pitchFamily="34" charset="0"/>
            </a:endParaRPr>
          </a:p>
          <a:p>
            <a:pPr marL="285750" indent="-285750">
              <a:spcAft>
                <a:spcPts val="1200"/>
              </a:spcAft>
              <a:buClr>
                <a:srgbClr val="89B358"/>
              </a:buClr>
              <a:buFont typeface="Arial" panose="020B0604020202020204" pitchFamily="34" charset="0"/>
              <a:buChar char="•"/>
            </a:pPr>
            <a:r>
              <a:rPr lang="en-GB" sz="1400" b="1">
                <a:latin typeface="Arial" panose="020B0604020202020204" pitchFamily="34" charset="0"/>
                <a:cs typeface="Arial" panose="020B0604020202020204" pitchFamily="34" charset="0"/>
              </a:rPr>
              <a:t>Property / Estates</a:t>
            </a:r>
            <a:r>
              <a:rPr lang="en-GB" sz="1400">
                <a:latin typeface="Arial" panose="020B0604020202020204" pitchFamily="34" charset="0"/>
                <a:cs typeface="Arial" panose="020B0604020202020204" pitchFamily="34" charset="0"/>
              </a:rPr>
              <a:t>: ensuring the workspace, co-location and physical environment support new ways of working, including integrated teams and community-based delivery</a:t>
            </a:r>
            <a:endParaRPr lang="en-GB" sz="1400" b="1">
              <a:latin typeface="Arial" panose="020B0604020202020204" pitchFamily="34" charset="0"/>
              <a:cs typeface="Arial" panose="020B0604020202020204" pitchFamily="34" charset="0"/>
            </a:endParaRPr>
          </a:p>
          <a:p>
            <a:pPr marL="285750" indent="-285750">
              <a:spcAft>
                <a:spcPts val="1200"/>
              </a:spcAft>
              <a:buClr>
                <a:srgbClr val="89B358"/>
              </a:buClr>
              <a:buFont typeface="Arial" panose="020B0604020202020204" pitchFamily="34" charset="0"/>
              <a:buChar char="•"/>
            </a:pPr>
            <a:r>
              <a:rPr lang="en-GB" sz="1400" b="1">
                <a:latin typeface="Arial" panose="020B0604020202020204" pitchFamily="34" charset="0"/>
                <a:cs typeface="Arial" panose="020B0604020202020204" pitchFamily="34" charset="0"/>
              </a:rPr>
              <a:t>Communications</a:t>
            </a:r>
            <a:r>
              <a:rPr lang="en-GB" sz="1400">
                <a:latin typeface="Arial" panose="020B0604020202020204" pitchFamily="34" charset="0"/>
                <a:cs typeface="Arial" panose="020B0604020202020204" pitchFamily="34" charset="0"/>
              </a:rPr>
              <a:t>: development and delivery of clear internal and external communications, supporting engagement with staff, partners and people who draw on care, and helping to embed change across the organisation</a:t>
            </a:r>
          </a:p>
          <a:p>
            <a:pPr marL="285750" indent="-285750">
              <a:spcAft>
                <a:spcPts val="1200"/>
              </a:spcAft>
              <a:buClr>
                <a:srgbClr val="89B358"/>
              </a:buClr>
              <a:buFont typeface="Arial" panose="020B0604020202020204" pitchFamily="34" charset="0"/>
              <a:buChar char="•"/>
            </a:pPr>
            <a:r>
              <a:rPr lang="en-GB" sz="1400" b="1">
                <a:latin typeface="Arial" panose="020B0604020202020204" pitchFamily="34" charset="0"/>
                <a:cs typeface="Arial" panose="020B0604020202020204" pitchFamily="34" charset="0"/>
              </a:rPr>
              <a:t>Change Delivery</a:t>
            </a:r>
            <a:r>
              <a:rPr lang="en-GB" sz="1400">
                <a:latin typeface="Arial" panose="020B0604020202020204" pitchFamily="34" charset="0"/>
                <a:cs typeface="Arial" panose="020B0604020202020204" pitchFamily="34" charset="0"/>
              </a:rPr>
              <a:t>: programme, project management, business analysis and OD &amp; Culture support to design, deliver and embed change</a:t>
            </a:r>
          </a:p>
          <a:p>
            <a:pPr>
              <a:spcAft>
                <a:spcPts val="1200"/>
              </a:spcAft>
              <a:buClr>
                <a:srgbClr val="89B358"/>
              </a:buClr>
            </a:pPr>
            <a:endParaRPr lang="en-GB" sz="1400">
              <a:latin typeface="Arial" panose="020B0604020202020204" pitchFamily="34" charset="0"/>
              <a:cs typeface="Arial" panose="020B0604020202020204" pitchFamily="34" charset="0"/>
            </a:endParaRPr>
          </a:p>
        </p:txBody>
      </p:sp>
      <p:sp>
        <p:nvSpPr>
          <p:cNvPr id="2" name="Google Shape;470;p82">
            <a:extLst>
              <a:ext uri="{FF2B5EF4-FFF2-40B4-BE49-F238E27FC236}">
                <a16:creationId xmlns:a16="http://schemas.microsoft.com/office/drawing/2014/main" id="{7875BCA5-83AF-A673-B520-4CBE02DDCF14}"/>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D42FA912-A282-A58C-8CB8-E0FAD02D714F}"/>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n-US" sz="2500">
                <a:solidFill>
                  <a:srgbClr val="464646"/>
                </a:solidFill>
                <a:latin typeface="Georgia" panose="02040502050405020303" pitchFamily="18" charset="0"/>
              </a:rPr>
              <a:t>Corporate Support &amp; Resources</a:t>
            </a:r>
          </a:p>
        </p:txBody>
      </p:sp>
      <p:sp>
        <p:nvSpPr>
          <p:cNvPr id="6" name="Slide Number Placeholder 5">
            <a:extLst>
              <a:ext uri="{FF2B5EF4-FFF2-40B4-BE49-F238E27FC236}">
                <a16:creationId xmlns:a16="http://schemas.microsoft.com/office/drawing/2014/main" id="{F9EF9484-2376-BDCE-9D41-55E33331BA02}"/>
              </a:ext>
            </a:extLst>
          </p:cNvPr>
          <p:cNvSpPr>
            <a:spLocks noGrp="1"/>
          </p:cNvSpPr>
          <p:nvPr>
            <p:ph type="sldNum" sz="quarter" idx="12"/>
          </p:nvPr>
        </p:nvSpPr>
        <p:spPr/>
        <p:txBody>
          <a:bodyPr/>
          <a:lstStyle/>
          <a:p>
            <a:fld id="{F2F5C3A6-97E3-4CF8-BAB9-D6EE181F55AD}" type="slidenum">
              <a:rPr lang="en-GB" smtClean="0"/>
              <a:t>77</a:t>
            </a:fld>
            <a:endParaRPr lang="en-GB"/>
          </a:p>
        </p:txBody>
      </p:sp>
    </p:spTree>
    <p:extLst>
      <p:ext uri="{BB962C8B-B14F-4D97-AF65-F5344CB8AC3E}">
        <p14:creationId xmlns:p14="http://schemas.microsoft.com/office/powerpoint/2010/main" val="2621209250"/>
      </p:ext>
    </p:extLst>
  </p:cSld>
  <p:clrMapOvr>
    <a:masterClrMapping/>
  </p:clrMapOvr>
  <p:transition advClick="0"/>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CD8F6-554A-55D2-811D-8AD17CDE3718}"/>
            </a:ext>
          </a:extLst>
        </p:cNvPr>
        <p:cNvGrpSpPr/>
        <p:nvPr/>
      </p:nvGrpSpPr>
      <p:grpSpPr>
        <a:xfrm>
          <a:off x="0" y="0"/>
          <a:ext cx="0" cy="0"/>
          <a:chOff x="0" y="0"/>
          <a:chExt cx="0" cy="0"/>
        </a:xfrm>
      </p:grpSpPr>
      <p:sp>
        <p:nvSpPr>
          <p:cNvPr id="18" name="Hexagon 17">
            <a:extLst>
              <a:ext uri="{FF2B5EF4-FFF2-40B4-BE49-F238E27FC236}">
                <a16:creationId xmlns:a16="http://schemas.microsoft.com/office/drawing/2014/main" id="{8751BD70-D912-630A-E712-BB46020B1060}"/>
              </a:ext>
            </a:extLst>
          </p:cNvPr>
          <p:cNvSpPr/>
          <p:nvPr/>
        </p:nvSpPr>
        <p:spPr>
          <a:xfrm rot="5400000">
            <a:off x="8300410" y="4893565"/>
            <a:ext cx="2026800" cy="1764000"/>
          </a:xfrm>
          <a:prstGeom prst="hexagon">
            <a:avLst>
              <a:gd name="adj" fmla="val 25000"/>
              <a:gd name="vf" fmla="val 115470"/>
            </a:avLst>
          </a:prstGeom>
          <a:solidFill>
            <a:srgbClr val="D7D7D6">
              <a:alpha val="40000"/>
            </a:srgbClr>
          </a:solidFill>
          <a:ln>
            <a:noFill/>
          </a:ln>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DB4965E9-59BE-37E8-9BBC-EC43992C6D14}"/>
              </a:ext>
            </a:extLst>
          </p:cNvPr>
          <p:cNvSpPr>
            <a:spLocks noChangeArrowheads="1"/>
          </p:cNvSpPr>
          <p:nvPr/>
        </p:nvSpPr>
        <p:spPr bwMode="auto">
          <a:xfrm>
            <a:off x="2461928" y="2073018"/>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cs typeface="Arial" panose="020B0604020202020204" pitchFamily="34" charset="0"/>
              </a:rPr>
              <a:t> </a:t>
            </a:r>
            <a:endParaRPr kumimoji="0" lang="en-US" altLang="en-US" sz="1400" b="0" i="0" u="none" strike="noStrike" cap="none" normalizeH="0" baseline="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cs typeface="Arial" panose="020B0604020202020204" pitchFamily="34" charset="0"/>
            </a:endParaRPr>
          </a:p>
        </p:txBody>
      </p:sp>
      <p:grpSp>
        <p:nvGrpSpPr>
          <p:cNvPr id="2" name="Group 1">
            <a:extLst>
              <a:ext uri="{FF2B5EF4-FFF2-40B4-BE49-F238E27FC236}">
                <a16:creationId xmlns:a16="http://schemas.microsoft.com/office/drawing/2014/main" id="{33A89189-0FA4-95F9-6FEC-B8FDFE64F3D8}"/>
              </a:ext>
            </a:extLst>
          </p:cNvPr>
          <p:cNvGrpSpPr/>
          <p:nvPr/>
        </p:nvGrpSpPr>
        <p:grpSpPr>
          <a:xfrm>
            <a:off x="2346785" y="1323374"/>
            <a:ext cx="9135244" cy="5471800"/>
            <a:chOff x="2023290" y="789143"/>
            <a:chExt cx="9618244" cy="5946310"/>
          </a:xfrm>
        </p:grpSpPr>
        <p:graphicFrame>
          <p:nvGraphicFramePr>
            <p:cNvPr id="5" name="Diagram 4">
              <a:extLst>
                <a:ext uri="{FF2B5EF4-FFF2-40B4-BE49-F238E27FC236}">
                  <a16:creationId xmlns:a16="http://schemas.microsoft.com/office/drawing/2014/main" id="{28DEC9FB-C246-F991-E9AE-5F644761191B}"/>
                </a:ext>
              </a:extLst>
            </p:cNvPr>
            <p:cNvGraphicFramePr/>
            <p:nvPr>
              <p:extLst>
                <p:ext uri="{D42A27DB-BD31-4B8C-83A1-F6EECF244321}">
                  <p14:modId xmlns:p14="http://schemas.microsoft.com/office/powerpoint/2010/main" val="1252651168"/>
                </p:ext>
              </p:extLst>
            </p:nvPr>
          </p:nvGraphicFramePr>
          <p:xfrm>
            <a:off x="2023290" y="789143"/>
            <a:ext cx="9618244" cy="59463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Hexagon 4">
              <a:extLst>
                <a:ext uri="{FF2B5EF4-FFF2-40B4-BE49-F238E27FC236}">
                  <a16:creationId xmlns:a16="http://schemas.microsoft.com/office/drawing/2014/main" id="{5D72CB9D-93FB-A635-E530-E97E99311FD2}"/>
                </a:ext>
              </a:extLst>
            </p:cNvPr>
            <p:cNvSpPr txBox="1"/>
            <p:nvPr/>
          </p:nvSpPr>
          <p:spPr>
            <a:xfrm>
              <a:off x="4512081" y="1067056"/>
              <a:ext cx="1561353" cy="1728216"/>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en-GB" sz="1200" b="0" i="0" u="none" strike="noStrike" kern="1200" cap="none" spc="0" normalizeH="0" baseline="0" noProof="0">
                  <a:ln>
                    <a:noFill/>
                  </a:ln>
                  <a:solidFill>
                    <a:srgbClr val="464646"/>
                  </a:solidFill>
                  <a:effectLst/>
                  <a:uLnTx/>
                  <a:uFillTx/>
                  <a:latin typeface="Arial" panose="020B0604020202020204" pitchFamily="34" charset="0"/>
                  <a:cs typeface="Arial" panose="020B0604020202020204" pitchFamily="34" charset="0"/>
                </a:rPr>
                <a:t>ASC staff, including practitioners, operational leads, commissioners and senior leaders</a:t>
              </a:r>
            </a:p>
          </p:txBody>
        </p:sp>
      </p:grpSp>
      <p:sp>
        <p:nvSpPr>
          <p:cNvPr id="8" name="Hexagon 7">
            <a:extLst>
              <a:ext uri="{FF2B5EF4-FFF2-40B4-BE49-F238E27FC236}">
                <a16:creationId xmlns:a16="http://schemas.microsoft.com/office/drawing/2014/main" id="{EFF5BC8B-350A-B415-F6C3-E092A8001831}"/>
              </a:ext>
            </a:extLst>
          </p:cNvPr>
          <p:cNvSpPr/>
          <p:nvPr/>
        </p:nvSpPr>
        <p:spPr>
          <a:xfrm rot="5400000">
            <a:off x="625086" y="2192968"/>
            <a:ext cx="3897918" cy="3551758"/>
          </a:xfrm>
          <a:prstGeom prst="hexagon">
            <a:avLst>
              <a:gd name="adj" fmla="val 25000"/>
              <a:gd name="vf" fmla="val 115470"/>
            </a:avLst>
          </a:prstGeom>
          <a:solidFill>
            <a:srgbClr val="464646"/>
          </a:solidFill>
          <a:ln>
            <a:solidFill>
              <a:schemeClr val="bg1"/>
            </a:solidFill>
          </a:ln>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p:txBody>
      </p:sp>
      <p:sp>
        <p:nvSpPr>
          <p:cNvPr id="9" name="Hexagon 4">
            <a:extLst>
              <a:ext uri="{FF2B5EF4-FFF2-40B4-BE49-F238E27FC236}">
                <a16:creationId xmlns:a16="http://schemas.microsoft.com/office/drawing/2014/main" id="{F0AB4D61-751F-D909-DA4E-1BCD9C80680E}"/>
              </a:ext>
            </a:extLst>
          </p:cNvPr>
          <p:cNvSpPr txBox="1"/>
          <p:nvPr/>
        </p:nvSpPr>
        <p:spPr>
          <a:xfrm>
            <a:off x="798166" y="2714319"/>
            <a:ext cx="3551758" cy="2683067"/>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2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Collaborating effectively to ensure future services are:</a:t>
            </a:r>
          </a:p>
          <a:p>
            <a:pPr marL="742950" marR="0" lvl="1" indent="-285750" algn="l" defTabSz="6223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Care act compliant</a:t>
            </a:r>
          </a:p>
          <a:p>
            <a:pPr marL="742950" marR="0" lvl="1" indent="-285750" algn="l" defTabSz="6223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Person-centred</a:t>
            </a:r>
          </a:p>
          <a:p>
            <a:pPr marL="742950" marR="0" lvl="1" indent="-285750" algn="l" defTabSz="6223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Digitally &amp; data enabled</a:t>
            </a:r>
          </a:p>
          <a:p>
            <a:pPr marL="742950" marR="0" lvl="1" indent="-285750" algn="l" defTabSz="6223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Coproduced &amp; coordinated</a:t>
            </a:r>
          </a:p>
          <a:p>
            <a:pPr marL="742950" marR="0" lvl="1" indent="-285750" algn="l" defTabSz="6223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Clear &amp; simple by design</a:t>
            </a:r>
          </a:p>
          <a:p>
            <a:pPr marL="742950" marR="0" lvl="1" indent="-285750" algn="l" defTabSz="6223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Provide best value</a:t>
            </a:r>
          </a:p>
          <a:p>
            <a:pPr marL="742950" marR="0" lvl="1" indent="-285750" algn="l" defTabSz="6223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200" b="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Continually improving</a:t>
            </a:r>
          </a:p>
        </p:txBody>
      </p:sp>
      <p:sp>
        <p:nvSpPr>
          <p:cNvPr id="10" name="Hexagon 9">
            <a:extLst>
              <a:ext uri="{FF2B5EF4-FFF2-40B4-BE49-F238E27FC236}">
                <a16:creationId xmlns:a16="http://schemas.microsoft.com/office/drawing/2014/main" id="{D8C8417A-28F1-79CD-8664-9F7E71EBC372}"/>
              </a:ext>
            </a:extLst>
          </p:cNvPr>
          <p:cNvSpPr/>
          <p:nvPr/>
        </p:nvSpPr>
        <p:spPr>
          <a:xfrm rot="5400000">
            <a:off x="8264065" y="1478376"/>
            <a:ext cx="2026800" cy="1764000"/>
          </a:xfrm>
          <a:prstGeom prst="hexagon">
            <a:avLst>
              <a:gd name="adj" fmla="val 25000"/>
              <a:gd name="vf" fmla="val 115470"/>
            </a:avLst>
          </a:prstGeom>
          <a:solidFill>
            <a:srgbClr val="D7D7D6"/>
          </a:solidFill>
          <a:ln>
            <a:noFill/>
          </a:ln>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 name="Hexagon 4">
            <a:extLst>
              <a:ext uri="{FF2B5EF4-FFF2-40B4-BE49-F238E27FC236}">
                <a16:creationId xmlns:a16="http://schemas.microsoft.com/office/drawing/2014/main" id="{60BF7507-DB92-A0E5-4B37-FE601C76A099}"/>
              </a:ext>
            </a:extLst>
          </p:cNvPr>
          <p:cNvSpPr txBox="1"/>
          <p:nvPr/>
        </p:nvSpPr>
        <p:spPr>
          <a:xfrm>
            <a:off x="8766601" y="1918904"/>
            <a:ext cx="1021728" cy="957605"/>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200" b="0" i="0" u="none" strike="noStrike" kern="1200" cap="none" spc="0" normalizeH="0" baseline="0" noProof="0">
                <a:ln>
                  <a:noFill/>
                </a:ln>
                <a:solidFill>
                  <a:srgbClr val="637005">
                    <a:lumMod val="50000"/>
                  </a:srgbClr>
                </a:solidFill>
                <a:effectLst/>
                <a:uLnTx/>
                <a:uFillTx/>
                <a:latin typeface="Arial" panose="020B0604020202020204" pitchFamily="34" charset="0"/>
                <a:cs typeface="Arial" panose="020B0604020202020204" pitchFamily="34" charset="0"/>
              </a:rPr>
              <a:t>Regulators</a:t>
            </a:r>
          </a:p>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200" b="0" i="0" u="none" strike="noStrike" kern="1200" cap="none" spc="0" normalizeH="0" baseline="0" noProof="0">
                <a:ln>
                  <a:noFill/>
                </a:ln>
                <a:solidFill>
                  <a:srgbClr val="637005">
                    <a:lumMod val="50000"/>
                  </a:srgbClr>
                </a:solidFill>
                <a:effectLst/>
                <a:uLnTx/>
                <a:uFillTx/>
                <a:latin typeface="Arial" panose="020B0604020202020204" pitchFamily="34" charset="0"/>
                <a:cs typeface="Arial" panose="020B0604020202020204" pitchFamily="34" charset="0"/>
              </a:rPr>
              <a:t>DHSC</a:t>
            </a:r>
          </a:p>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200" b="0" i="0" u="none" strike="noStrike" kern="1200" cap="none" spc="0" normalizeH="0" baseline="0" noProof="0">
                <a:ln>
                  <a:noFill/>
                </a:ln>
                <a:solidFill>
                  <a:srgbClr val="637005">
                    <a:lumMod val="50000"/>
                  </a:srgbClr>
                </a:solidFill>
                <a:effectLst/>
                <a:uLnTx/>
                <a:uFillTx/>
                <a:latin typeface="Arial" panose="020B0604020202020204" pitchFamily="34" charset="0"/>
                <a:cs typeface="Arial" panose="020B0604020202020204" pitchFamily="34" charset="0"/>
              </a:rPr>
              <a:t>CQC</a:t>
            </a:r>
          </a:p>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200" b="0" i="0" u="none" strike="noStrike" kern="1200" cap="none" spc="0" normalizeH="0" baseline="0" noProof="0">
                <a:ln>
                  <a:noFill/>
                </a:ln>
                <a:solidFill>
                  <a:srgbClr val="637005">
                    <a:lumMod val="50000"/>
                  </a:srgbClr>
                </a:solidFill>
                <a:effectLst/>
                <a:uLnTx/>
                <a:uFillTx/>
                <a:latin typeface="Arial" panose="020B0604020202020204" pitchFamily="34" charset="0"/>
                <a:cs typeface="Arial" panose="020B0604020202020204" pitchFamily="34" charset="0"/>
              </a:rPr>
              <a:t>MHCLG</a:t>
            </a:r>
          </a:p>
        </p:txBody>
      </p:sp>
      <p:sp>
        <p:nvSpPr>
          <p:cNvPr id="13" name="Hexagon 4">
            <a:extLst>
              <a:ext uri="{FF2B5EF4-FFF2-40B4-BE49-F238E27FC236}">
                <a16:creationId xmlns:a16="http://schemas.microsoft.com/office/drawing/2014/main" id="{44A7E3F5-1461-3575-3DA0-10543C18AD40}"/>
              </a:ext>
            </a:extLst>
          </p:cNvPr>
          <p:cNvSpPr txBox="1"/>
          <p:nvPr/>
        </p:nvSpPr>
        <p:spPr>
          <a:xfrm>
            <a:off x="8726058" y="5330720"/>
            <a:ext cx="1210339" cy="957605"/>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200" b="0" i="0" u="none" strike="noStrike" kern="1200" cap="none" spc="0" normalizeH="0" baseline="0" noProof="0">
                <a:ln>
                  <a:noFill/>
                </a:ln>
                <a:solidFill>
                  <a:srgbClr val="637005">
                    <a:lumMod val="50000"/>
                  </a:srgbClr>
                </a:solidFill>
                <a:effectLst/>
                <a:uLnTx/>
                <a:uFillTx/>
                <a:latin typeface="Arial" panose="020B0604020202020204" pitchFamily="34" charset="0"/>
                <a:cs typeface="Arial" panose="020B0604020202020204" pitchFamily="34" charset="0"/>
              </a:rPr>
              <a:t>LGR neighbours</a:t>
            </a:r>
          </a:p>
        </p:txBody>
      </p:sp>
      <p:sp>
        <p:nvSpPr>
          <p:cNvPr id="7" name="Google Shape;470;p82">
            <a:extLst>
              <a:ext uri="{FF2B5EF4-FFF2-40B4-BE49-F238E27FC236}">
                <a16:creationId xmlns:a16="http://schemas.microsoft.com/office/drawing/2014/main" id="{7AAC1046-A91D-F298-62AE-6AFE9B6C17A3}"/>
              </a:ext>
            </a:extLst>
          </p:cNvPr>
          <p:cNvSpPr/>
          <p:nvPr/>
        </p:nvSpPr>
        <p:spPr>
          <a:xfrm>
            <a:off x="0" y="251580"/>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16" name="Title 1">
            <a:extLst>
              <a:ext uri="{FF2B5EF4-FFF2-40B4-BE49-F238E27FC236}">
                <a16:creationId xmlns:a16="http://schemas.microsoft.com/office/drawing/2014/main" id="{D832A5C3-C705-D46A-B6B5-DCFD6CA5DFB7}"/>
              </a:ext>
            </a:extLst>
          </p:cNvPr>
          <p:cNvSpPr txBox="1">
            <a:spLocks/>
          </p:cNvSpPr>
          <p:nvPr/>
        </p:nvSpPr>
        <p:spPr>
          <a:xfrm>
            <a:off x="359030" y="262142"/>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n-US" sz="2500">
                <a:solidFill>
                  <a:srgbClr val="464646"/>
                </a:solidFill>
                <a:latin typeface="Georgia" panose="02040502050405020303" pitchFamily="18" charset="0"/>
              </a:rPr>
              <a:t>Communications and Stakeholder Management</a:t>
            </a:r>
          </a:p>
        </p:txBody>
      </p:sp>
      <p:sp>
        <p:nvSpPr>
          <p:cNvPr id="17" name="Hexagon 16">
            <a:extLst>
              <a:ext uri="{FF2B5EF4-FFF2-40B4-BE49-F238E27FC236}">
                <a16:creationId xmlns:a16="http://schemas.microsoft.com/office/drawing/2014/main" id="{81C8C2B7-534D-7F7E-572A-FCC2829E0B5E}"/>
              </a:ext>
            </a:extLst>
          </p:cNvPr>
          <p:cNvSpPr/>
          <p:nvPr/>
        </p:nvSpPr>
        <p:spPr>
          <a:xfrm rot="5400000">
            <a:off x="9199829" y="3177274"/>
            <a:ext cx="2026800" cy="1764000"/>
          </a:xfrm>
          <a:prstGeom prst="hexagon">
            <a:avLst>
              <a:gd name="adj" fmla="val 25000"/>
              <a:gd name="vf" fmla="val 115470"/>
            </a:avLst>
          </a:prstGeom>
          <a:solidFill>
            <a:srgbClr val="D7D7D6">
              <a:alpha val="70000"/>
            </a:srgbClr>
          </a:solidFill>
          <a:ln>
            <a:noFill/>
          </a:ln>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5" name="Hexagon 4">
            <a:extLst>
              <a:ext uri="{FF2B5EF4-FFF2-40B4-BE49-F238E27FC236}">
                <a16:creationId xmlns:a16="http://schemas.microsoft.com/office/drawing/2014/main" id="{12FC8694-8E1F-3B0D-16C7-8DB4ADC9B666}"/>
              </a:ext>
            </a:extLst>
          </p:cNvPr>
          <p:cNvSpPr txBox="1"/>
          <p:nvPr/>
        </p:nvSpPr>
        <p:spPr>
          <a:xfrm>
            <a:off x="9538090" y="3550283"/>
            <a:ext cx="1350277" cy="957605"/>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200" b="0" i="0" u="none" strike="noStrike" kern="1200" cap="none" spc="0" normalizeH="0" baseline="0" noProof="0">
                <a:ln>
                  <a:noFill/>
                </a:ln>
                <a:solidFill>
                  <a:srgbClr val="637005">
                    <a:lumMod val="50000"/>
                  </a:srgbClr>
                </a:solidFill>
                <a:effectLst/>
                <a:uLnTx/>
                <a:uFillTx/>
                <a:latin typeface="Arial" panose="020B0604020202020204" pitchFamily="34" charset="0"/>
                <a:cs typeface="Arial" panose="020B0604020202020204" pitchFamily="34" charset="0"/>
              </a:rPr>
              <a:t>Improvement Board, Independent Chair and Envoy</a:t>
            </a:r>
          </a:p>
        </p:txBody>
      </p:sp>
      <p:sp>
        <p:nvSpPr>
          <p:cNvPr id="19" name="Slide Number Placeholder 18">
            <a:extLst>
              <a:ext uri="{FF2B5EF4-FFF2-40B4-BE49-F238E27FC236}">
                <a16:creationId xmlns:a16="http://schemas.microsoft.com/office/drawing/2014/main" id="{3E48AA67-9C31-180C-9F4F-B77D0790F036}"/>
              </a:ext>
            </a:extLst>
          </p:cNvPr>
          <p:cNvSpPr>
            <a:spLocks noGrp="1"/>
          </p:cNvSpPr>
          <p:nvPr>
            <p:ph type="sldNum" sz="quarter" idx="12"/>
          </p:nvPr>
        </p:nvSpPr>
        <p:spPr/>
        <p:txBody>
          <a:bodyPr/>
          <a:lstStyle/>
          <a:p>
            <a:fld id="{F2F5C3A6-97E3-4CF8-BAB9-D6EE181F55AD}" type="slidenum">
              <a:rPr lang="en-GB" smtClean="0"/>
              <a:t>78</a:t>
            </a:fld>
            <a:endParaRPr lang="en-GB"/>
          </a:p>
        </p:txBody>
      </p:sp>
      <p:sp>
        <p:nvSpPr>
          <p:cNvPr id="20" name="TextBox 19">
            <a:extLst>
              <a:ext uri="{FF2B5EF4-FFF2-40B4-BE49-F238E27FC236}">
                <a16:creationId xmlns:a16="http://schemas.microsoft.com/office/drawing/2014/main" id="{39AC05CE-1949-8C8F-6E8D-65BB9E4032C2}"/>
              </a:ext>
            </a:extLst>
          </p:cNvPr>
          <p:cNvSpPr txBox="1"/>
          <p:nvPr/>
        </p:nvSpPr>
        <p:spPr>
          <a:xfrm>
            <a:off x="262614" y="959243"/>
            <a:ext cx="10832615" cy="800219"/>
          </a:xfrm>
          <a:prstGeom prst="rect">
            <a:avLst/>
          </a:prstGeom>
          <a:noFill/>
        </p:spPr>
        <p:txBody>
          <a:bodyPr wrap="square">
            <a:spAutoFit/>
          </a:bodyPr>
          <a:lstStyle/>
          <a:p>
            <a:pPr>
              <a:spcAft>
                <a:spcPts val="1200"/>
              </a:spcAft>
              <a:buClr>
                <a:srgbClr val="89B358"/>
              </a:buClr>
            </a:pPr>
            <a:r>
              <a:rPr lang="en-GB" sz="1200">
                <a:latin typeface="Arial" panose="020B0604020202020204" pitchFamily="34" charset="0"/>
                <a:cs typeface="Arial" panose="020B0604020202020204" pitchFamily="34" charset="0"/>
              </a:rPr>
              <a:t>Communication and stakeholder management is embedded throughout the plan. A separate communications and engagement plan is in development to support delivery. This will address the following key stakeholders:</a:t>
            </a:r>
          </a:p>
          <a:p>
            <a:pPr>
              <a:spcAft>
                <a:spcPts val="1200"/>
              </a:spcAft>
              <a:buClr>
                <a:srgbClr val="89B358"/>
              </a:buClr>
            </a:pPr>
            <a:endParaRPr lang="en-GB"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7715002"/>
      </p:ext>
    </p:extLst>
  </p:cSld>
  <p:clrMapOvr>
    <a:masterClrMapping/>
  </p:clrMapOvr>
  <p:transition advClick="0"/>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3D25D-0FB3-C0E3-77A5-A80E52F667F8}"/>
            </a:ext>
          </a:extLst>
        </p:cNvPr>
        <p:cNvGrpSpPr/>
        <p:nvPr/>
      </p:nvGrpSpPr>
      <p:grpSpPr>
        <a:xfrm>
          <a:off x="0" y="0"/>
          <a:ext cx="0" cy="0"/>
          <a:chOff x="0" y="0"/>
          <a:chExt cx="0" cy="0"/>
        </a:xfrm>
      </p:grpSpPr>
      <p:pic>
        <p:nvPicPr>
          <p:cNvPr id="2050" name="Picture 2" descr="Intro Series No.2: How to Coproduce">
            <a:extLst>
              <a:ext uri="{FF2B5EF4-FFF2-40B4-BE49-F238E27FC236}">
                <a16:creationId xmlns:a16="http://schemas.microsoft.com/office/drawing/2014/main" id="{3F3C77FB-D010-2E10-0755-C80ADFD517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707" y="1399098"/>
            <a:ext cx="4188142" cy="388256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52467B9B-DE3A-B310-2276-0DC7BDC540CF}"/>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 name="TextBox 6">
            <a:extLst>
              <a:ext uri="{FF2B5EF4-FFF2-40B4-BE49-F238E27FC236}">
                <a16:creationId xmlns:a16="http://schemas.microsoft.com/office/drawing/2014/main" id="{B88B8F8F-3D56-FA94-E5E8-B0F602560C5E}"/>
              </a:ext>
            </a:extLst>
          </p:cNvPr>
          <p:cNvSpPr txBox="1"/>
          <p:nvPr/>
        </p:nvSpPr>
        <p:spPr>
          <a:xfrm>
            <a:off x="4821679" y="1209674"/>
            <a:ext cx="6789066" cy="523220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1200"/>
              </a:spcAft>
              <a:buClr>
                <a:srgbClr val="89B358"/>
              </a:buClr>
              <a:buSzTx/>
              <a:buFontTx/>
              <a:buNone/>
              <a:tabLst/>
              <a:defRPr/>
            </a:pPr>
            <a:r>
              <a:rPr kumimoji="0" lang="en-GB"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Where we are now</a:t>
            </a:r>
          </a:p>
          <a:p>
            <a:pPr marL="285750" indent="-285750">
              <a:spcAft>
                <a:spcPts val="1200"/>
              </a:spcAft>
              <a:buClr>
                <a:srgbClr val="89B358"/>
              </a:buClr>
              <a:buFont typeface="Arial" panose="020B0604020202020204" pitchFamily="34" charset="0"/>
              <a:buChar char="•"/>
              <a:defRPr/>
            </a:pPr>
            <a:r>
              <a:rPr lang="en-GB" sz="1400">
                <a:solidFill>
                  <a:prstClr val="black"/>
                </a:solidFill>
                <a:latin typeface="Arial" panose="020B0604020202020204" pitchFamily="34" charset="0"/>
                <a:cs typeface="Arial" panose="020B0604020202020204" pitchFamily="34" charset="0"/>
              </a:rPr>
              <a:t>We recognise Co-production is not embedded across Adult Social Care and this was reflected in our CQC assessment. Engagement has been inconsistent and often consultative</a:t>
            </a:r>
          </a:p>
          <a:p>
            <a:pPr marL="285750" indent="-285750">
              <a:spcAft>
                <a:spcPts val="1200"/>
              </a:spcAft>
              <a:buClr>
                <a:srgbClr val="89B358"/>
              </a:buClr>
              <a:buFont typeface="Arial" panose="020B0604020202020204" pitchFamily="34" charset="0"/>
              <a:buChar char="•"/>
              <a:defRPr/>
            </a:pPr>
            <a:r>
              <a:rPr lang="en-GB" sz="1400">
                <a:solidFill>
                  <a:prstClr val="black"/>
                </a:solidFill>
                <a:latin typeface="Arial" panose="020B0604020202020204" pitchFamily="34" charset="0"/>
                <a:cs typeface="Arial" panose="020B0604020202020204" pitchFamily="34" charset="0"/>
              </a:rPr>
              <a:t>We have taken early steps, including engagement to shape the ASC Strategy, which is a key foundation for this Improvement Plan.</a:t>
            </a:r>
          </a:p>
          <a:p>
            <a:pPr marL="285750" marR="0" lvl="0" indent="-285750" algn="l" defTabSz="914400" rtl="0" eaLnBrk="1" fontAlgn="auto" latinLnBrk="0" hangingPunct="1">
              <a:lnSpc>
                <a:spcPct val="100000"/>
              </a:lnSpc>
              <a:spcBef>
                <a:spcPts val="0"/>
              </a:spcBef>
              <a:spcAft>
                <a:spcPts val="1200"/>
              </a:spcAft>
              <a:buClr>
                <a:srgbClr val="89B358"/>
              </a:buClr>
              <a:buSzTx/>
              <a:buFont typeface="Arial" panose="020B0604020202020204" pitchFamily="34" charset="0"/>
              <a:buChar char="•"/>
              <a:tabLst/>
              <a:defRPr/>
            </a:pPr>
            <a:r>
              <a:rPr lang="en-GB" sz="1400">
                <a:solidFill>
                  <a:prstClr val="black"/>
                </a:solidFill>
                <a:latin typeface="Arial" panose="020B0604020202020204" pitchFamily="34" charset="0"/>
                <a:cs typeface="Arial" panose="020B0604020202020204" pitchFamily="34" charset="0"/>
              </a:rPr>
              <a:t>We are using the TLAP Ladder of Co-production approach to identify where we are in our Co-production maturity</a:t>
            </a:r>
          </a:p>
          <a:p>
            <a:pPr marR="0" lvl="0" algn="l" defTabSz="914400" rtl="0" eaLnBrk="1" fontAlgn="auto" latinLnBrk="0" hangingPunct="1">
              <a:lnSpc>
                <a:spcPct val="100000"/>
              </a:lnSpc>
              <a:spcBef>
                <a:spcPts val="0"/>
              </a:spcBef>
              <a:spcAft>
                <a:spcPts val="1200"/>
              </a:spcAft>
              <a:buClr>
                <a:srgbClr val="89B358"/>
              </a:buClr>
              <a:buSzTx/>
              <a:tabLst/>
              <a:defRPr/>
            </a:pPr>
            <a:r>
              <a:rPr kumimoji="0" lang="en-GB"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Where we are going</a:t>
            </a:r>
          </a:p>
          <a:p>
            <a:pPr marL="285750" indent="-285750">
              <a:spcAft>
                <a:spcPts val="1200"/>
              </a:spcAft>
              <a:buClr>
                <a:srgbClr val="89B358"/>
              </a:buClr>
              <a:buFont typeface="Arial" panose="020B0604020202020204" pitchFamily="34" charset="0"/>
              <a:buChar char="•"/>
              <a:defRPr/>
            </a:pPr>
            <a:r>
              <a:rPr lang="en-GB" sz="1400">
                <a:solidFill>
                  <a:prstClr val="black"/>
                </a:solidFill>
                <a:latin typeface="Arial" panose="020B0604020202020204" pitchFamily="34" charset="0"/>
                <a:cs typeface="Arial" panose="020B0604020202020204" pitchFamily="34" charset="0"/>
              </a:rPr>
              <a:t>Mainstreaming meaningful Co-production as business as usual</a:t>
            </a:r>
          </a:p>
          <a:p>
            <a:pPr marL="285750" indent="-285750">
              <a:spcAft>
                <a:spcPts val="1200"/>
              </a:spcAft>
              <a:buClr>
                <a:srgbClr val="89B358"/>
              </a:buClr>
              <a:buFont typeface="Arial" panose="020B0604020202020204" pitchFamily="34" charset="0"/>
              <a:buChar char="•"/>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Shared decision-making and co‑design embedded in:</a:t>
            </a:r>
          </a:p>
          <a:p>
            <a:pPr marL="742950" lvl="1" indent="-285750">
              <a:spcAft>
                <a:spcPts val="1200"/>
              </a:spcAft>
              <a:buClr>
                <a:srgbClr val="89B358"/>
              </a:buClr>
              <a:buFont typeface="Arial" panose="020B0604020202020204" pitchFamily="34" charset="0"/>
              <a:buChar char="•"/>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Strategy</a:t>
            </a:r>
          </a:p>
          <a:p>
            <a:pPr marL="742950" lvl="1" indent="-285750">
              <a:spcAft>
                <a:spcPts val="1200"/>
              </a:spcAft>
              <a:buClr>
                <a:srgbClr val="89B358"/>
              </a:buClr>
              <a:buFont typeface="Arial" panose="020B0604020202020204" pitchFamily="34" charset="0"/>
              <a:buChar char="•"/>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Service and pathway design</a:t>
            </a:r>
          </a:p>
          <a:p>
            <a:pPr marL="742950" lvl="1" indent="-285750">
              <a:spcAft>
                <a:spcPts val="1200"/>
              </a:spcAft>
              <a:buClr>
                <a:srgbClr val="89B358"/>
              </a:buClr>
              <a:buFont typeface="Arial" panose="020B0604020202020204" pitchFamily="34" charset="0"/>
              <a:buChar char="•"/>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Commissioning and market shaping</a:t>
            </a:r>
          </a:p>
          <a:p>
            <a:pPr marL="742950" lvl="1" indent="-285750">
              <a:spcAft>
                <a:spcPts val="1200"/>
              </a:spcAft>
              <a:buClr>
                <a:srgbClr val="89B358"/>
              </a:buClr>
              <a:buFont typeface="Arial" panose="020B0604020202020204" pitchFamily="34" charset="0"/>
              <a:buChar char="•"/>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Evaluation and continuous improvement</a:t>
            </a:r>
          </a:p>
          <a:p>
            <a:pPr marL="285750" marR="0" lvl="0" indent="-285750" algn="l" defTabSz="914400" rtl="0" eaLnBrk="1" fontAlgn="auto" latinLnBrk="0" hangingPunct="1">
              <a:lnSpc>
                <a:spcPct val="100000"/>
              </a:lnSpc>
              <a:spcBef>
                <a:spcPts val="0"/>
              </a:spcBef>
              <a:spcAft>
                <a:spcPts val="1200"/>
              </a:spcAft>
              <a:buClr>
                <a:srgbClr val="89B358"/>
              </a:buClr>
              <a:buSzTx/>
              <a:buFont typeface="Arial" panose="020B0604020202020204" pitchFamily="34" charset="0"/>
              <a:buChar char="•"/>
              <a:tabLst/>
              <a:defRPr/>
            </a:pPr>
            <a:endPar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052" name="Picture 4" descr="Ladder of co-production - TLAP">
            <a:extLst>
              <a:ext uri="{FF2B5EF4-FFF2-40B4-BE49-F238E27FC236}">
                <a16:creationId xmlns:a16="http://schemas.microsoft.com/office/drawing/2014/main" id="{38137FF6-9865-466E-BF85-4956A2159C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255" y="5431971"/>
            <a:ext cx="3352227" cy="924212"/>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470;p82">
            <a:extLst>
              <a:ext uri="{FF2B5EF4-FFF2-40B4-BE49-F238E27FC236}">
                <a16:creationId xmlns:a16="http://schemas.microsoft.com/office/drawing/2014/main" id="{0302620F-9191-1F97-8243-B290C31007D2}"/>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5" name="Title 1">
            <a:extLst>
              <a:ext uri="{FF2B5EF4-FFF2-40B4-BE49-F238E27FC236}">
                <a16:creationId xmlns:a16="http://schemas.microsoft.com/office/drawing/2014/main" id="{ED48533E-2185-7936-003C-3C21A184FA32}"/>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n-US" sz="2500">
                <a:solidFill>
                  <a:srgbClr val="464646"/>
                </a:solidFill>
                <a:latin typeface="Georgia" panose="02040502050405020303" pitchFamily="18" charset="0"/>
              </a:rPr>
              <a:t>Our Co-production Trajectory</a:t>
            </a:r>
          </a:p>
        </p:txBody>
      </p:sp>
      <p:sp>
        <p:nvSpPr>
          <p:cNvPr id="6" name="Slide Number Placeholder 5">
            <a:extLst>
              <a:ext uri="{FF2B5EF4-FFF2-40B4-BE49-F238E27FC236}">
                <a16:creationId xmlns:a16="http://schemas.microsoft.com/office/drawing/2014/main" id="{880BB531-10D9-64E7-97BD-5BB9D7FAA269}"/>
              </a:ext>
            </a:extLst>
          </p:cNvPr>
          <p:cNvSpPr>
            <a:spLocks noGrp="1"/>
          </p:cNvSpPr>
          <p:nvPr>
            <p:ph type="sldNum" sz="quarter" idx="12"/>
          </p:nvPr>
        </p:nvSpPr>
        <p:spPr/>
        <p:txBody>
          <a:bodyPr/>
          <a:lstStyle/>
          <a:p>
            <a:fld id="{F2F5C3A6-97E3-4CF8-BAB9-D6EE181F55AD}" type="slidenum">
              <a:rPr lang="en-GB" smtClean="0"/>
              <a:t>79</a:t>
            </a:fld>
            <a:endParaRPr lang="en-GB"/>
          </a:p>
        </p:txBody>
      </p:sp>
    </p:spTree>
    <p:extLst>
      <p:ext uri="{BB962C8B-B14F-4D97-AF65-F5344CB8AC3E}">
        <p14:creationId xmlns:p14="http://schemas.microsoft.com/office/powerpoint/2010/main" val="2102871366"/>
      </p:ext>
    </p:extLst>
  </p:cSld>
  <p:clrMapOvr>
    <a:masterClrMapping/>
  </p:clrMapOvr>
  <p:transition advClick="0"/>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40BFD-CB2E-4F9E-21C1-75B52253CD4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5C6978C-DCBD-F9A1-039E-392018D6B58B}"/>
              </a:ext>
            </a:extLst>
          </p:cNvPr>
          <p:cNvSpPr txBox="1"/>
          <p:nvPr/>
        </p:nvSpPr>
        <p:spPr>
          <a:xfrm>
            <a:off x="743919" y="1381826"/>
            <a:ext cx="10704162"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
                <a:srgbClr val="89B358"/>
              </a:buClr>
              <a:buSzTx/>
              <a:buFontTx/>
              <a:buNone/>
              <a:tabLst/>
              <a:defRPr/>
            </a:pPr>
            <a:r>
              <a:rPr kumimoji="0" lang="en-GB" sz="1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Mainstreaming Co-production as business as usual</a:t>
            </a:r>
          </a:p>
          <a:p>
            <a:pPr lvl="0">
              <a:spcAft>
                <a:spcPts val="1200"/>
              </a:spcAft>
              <a:buClr>
                <a:srgbClr val="89B358"/>
              </a:buClr>
              <a:defRPr/>
            </a:pPr>
            <a:r>
              <a:rPr lang="en-GB" sz="1600">
                <a:solidFill>
                  <a:prstClr val="black"/>
                </a:solidFill>
                <a:latin typeface="Arial" panose="020B0604020202020204" pitchFamily="34" charset="0"/>
                <a:cs typeface="Arial" panose="020B0604020202020204" pitchFamily="34" charset="0"/>
              </a:rPr>
              <a:t>We have established a dedicated Co-production programme within the Improvement Plan to drive this shift.</a:t>
            </a:r>
          </a:p>
          <a:p>
            <a:pPr lvl="0">
              <a:spcAft>
                <a:spcPts val="1200"/>
              </a:spcAft>
              <a:buClr>
                <a:srgbClr val="89B358"/>
              </a:buClr>
              <a:defRPr/>
            </a:pPr>
            <a:r>
              <a:rPr lang="en-GB" sz="1600">
                <a:solidFill>
                  <a:prstClr val="black"/>
                </a:solidFill>
                <a:latin typeface="Arial" panose="020B0604020202020204" pitchFamily="34" charset="0"/>
                <a:cs typeface="Arial" panose="020B0604020202020204" pitchFamily="34" charset="0"/>
              </a:rPr>
              <a:t>Key elements include: </a:t>
            </a:r>
          </a:p>
        </p:txBody>
      </p:sp>
      <p:sp>
        <p:nvSpPr>
          <p:cNvPr id="2" name="Rounded Rectangle 1">
            <a:extLst>
              <a:ext uri="{FF2B5EF4-FFF2-40B4-BE49-F238E27FC236}">
                <a16:creationId xmlns:a16="http://schemas.microsoft.com/office/drawing/2014/main" id="{3EFEE3B6-B41E-6860-C546-279D23575EF1}"/>
              </a:ext>
            </a:extLst>
          </p:cNvPr>
          <p:cNvSpPr/>
          <p:nvPr/>
        </p:nvSpPr>
        <p:spPr>
          <a:xfrm>
            <a:off x="743919" y="2739630"/>
            <a:ext cx="5284255" cy="1378739"/>
          </a:xfrm>
          <a:prstGeom prst="roundRect">
            <a:avLst/>
          </a:prstGeom>
          <a:noFill/>
          <a:ln w="254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76534E7-B8DF-8B35-6241-5A6E40B4728C}"/>
              </a:ext>
            </a:extLst>
          </p:cNvPr>
          <p:cNvSpPr txBox="1"/>
          <p:nvPr/>
        </p:nvSpPr>
        <p:spPr>
          <a:xfrm>
            <a:off x="1011814" y="2904205"/>
            <a:ext cx="4748463" cy="1200329"/>
          </a:xfrm>
          <a:prstGeom prst="rect">
            <a:avLst/>
          </a:prstGeom>
          <a:noFill/>
        </p:spPr>
        <p:txBody>
          <a:bodyPr wrap="square" rtlCol="0">
            <a:spAutoFit/>
          </a:bodyPr>
          <a:lstStyle/>
          <a:p>
            <a:pPr marL="285750" indent="-285750" fontAlgn="t"/>
            <a:r>
              <a:rPr lang="en-GB" sz="1200" b="1">
                <a:latin typeface="Arial" panose="020B0604020202020204" pitchFamily="34" charset="0"/>
                <a:cs typeface="Arial" panose="020B0604020202020204" pitchFamily="34" charset="0"/>
              </a:rPr>
              <a:t>Programme approach</a:t>
            </a:r>
            <a:endParaRPr lang="en-GB" sz="1200">
              <a:latin typeface="Arial" panose="020B0604020202020204" pitchFamily="34" charset="0"/>
              <a:cs typeface="Arial" panose="020B0604020202020204" pitchFamily="34" charset="0"/>
            </a:endParaRPr>
          </a:p>
          <a:p>
            <a:pPr marL="285750" indent="-285750" fontAlgn="t">
              <a:buClr>
                <a:srgbClr val="89B358"/>
              </a:buClr>
              <a:buFont typeface="Arial" panose="020B0604020202020204" pitchFamily="34" charset="0"/>
              <a:buChar char="•"/>
            </a:pPr>
            <a:r>
              <a:rPr lang="en-GB" sz="1200">
                <a:latin typeface="Arial" panose="020B0604020202020204" pitchFamily="34" charset="0"/>
                <a:cs typeface="Arial" panose="020B0604020202020204" pitchFamily="34" charset="0"/>
              </a:rPr>
              <a:t>Co-production embedded as a core enabler across all workstreams, not a standalone activity</a:t>
            </a:r>
          </a:p>
          <a:p>
            <a:pPr marL="285750" indent="-285750" fontAlgn="t">
              <a:buClr>
                <a:srgbClr val="89B358"/>
              </a:buClr>
              <a:buFont typeface="Arial" panose="020B0604020202020204" pitchFamily="34" charset="0"/>
              <a:buChar char="•"/>
            </a:pPr>
            <a:r>
              <a:rPr lang="en-GB" sz="1200">
                <a:latin typeface="Arial" panose="020B0604020202020204" pitchFamily="34" charset="0"/>
                <a:cs typeface="Arial" panose="020B0604020202020204" pitchFamily="34" charset="0"/>
              </a:rPr>
              <a:t>Clear expectation that all programmes demonstrate how people have shaped design and decisions</a:t>
            </a:r>
          </a:p>
          <a:p>
            <a:endParaRPr lang="en-US" sz="1200"/>
          </a:p>
        </p:txBody>
      </p:sp>
      <p:sp>
        <p:nvSpPr>
          <p:cNvPr id="5" name="Rounded Rectangle 4">
            <a:extLst>
              <a:ext uri="{FF2B5EF4-FFF2-40B4-BE49-F238E27FC236}">
                <a16:creationId xmlns:a16="http://schemas.microsoft.com/office/drawing/2014/main" id="{8F76B1C9-0BD4-A72E-7DFA-660A57D1C9AD}"/>
              </a:ext>
            </a:extLst>
          </p:cNvPr>
          <p:cNvSpPr/>
          <p:nvPr/>
        </p:nvSpPr>
        <p:spPr>
          <a:xfrm>
            <a:off x="6266481" y="2725795"/>
            <a:ext cx="5284800" cy="1378739"/>
          </a:xfrm>
          <a:prstGeom prst="roundRect">
            <a:avLst/>
          </a:prstGeom>
          <a:noFill/>
          <a:ln w="254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12928E7-7FC3-1FB0-3E93-D55D7511B04C}"/>
              </a:ext>
            </a:extLst>
          </p:cNvPr>
          <p:cNvSpPr txBox="1"/>
          <p:nvPr/>
        </p:nvSpPr>
        <p:spPr>
          <a:xfrm>
            <a:off x="6534649" y="2904204"/>
            <a:ext cx="4748463" cy="1015663"/>
          </a:xfrm>
          <a:prstGeom prst="rect">
            <a:avLst/>
          </a:prstGeom>
          <a:noFill/>
        </p:spPr>
        <p:txBody>
          <a:bodyPr wrap="square" rtlCol="0">
            <a:spAutoFit/>
          </a:bodyPr>
          <a:lstStyle/>
          <a:p>
            <a:pPr marL="285750" indent="-285750" fontAlgn="t"/>
            <a:r>
              <a:rPr lang="en-GB" sz="1200" b="1">
                <a:latin typeface="Arial" panose="020B0604020202020204" pitchFamily="34" charset="0"/>
                <a:cs typeface="Arial" panose="020B0604020202020204" pitchFamily="34" charset="0"/>
              </a:rPr>
              <a:t>Building capability</a:t>
            </a:r>
            <a:endParaRPr lang="en-GB" sz="1200">
              <a:latin typeface="Arial" panose="020B0604020202020204" pitchFamily="34" charset="0"/>
              <a:cs typeface="Arial" panose="020B0604020202020204" pitchFamily="34" charset="0"/>
            </a:endParaRPr>
          </a:p>
          <a:p>
            <a:pPr marL="285750" indent="-285750" fontAlgn="t">
              <a:buClr>
                <a:srgbClr val="89B358"/>
              </a:buClr>
              <a:buFont typeface="Arial" panose="020B0604020202020204" pitchFamily="34" charset="0"/>
              <a:buChar char="•"/>
            </a:pPr>
            <a:r>
              <a:rPr lang="en-GB" sz="1200">
                <a:latin typeface="Arial" panose="020B0604020202020204" pitchFamily="34" charset="0"/>
                <a:cs typeface="Arial" panose="020B0604020202020204" pitchFamily="34" charset="0"/>
              </a:rPr>
              <a:t>Development of a Co-production business case to define sustainable investment, capacity and approach</a:t>
            </a:r>
          </a:p>
          <a:p>
            <a:pPr marL="285750" indent="-285750" fontAlgn="t">
              <a:buClr>
                <a:srgbClr val="89B358"/>
              </a:buClr>
              <a:buFont typeface="Arial" panose="020B0604020202020204" pitchFamily="34" charset="0"/>
              <a:buChar char="•"/>
            </a:pPr>
            <a:r>
              <a:rPr lang="en-GB" sz="1200">
                <a:latin typeface="Arial" panose="020B0604020202020204" pitchFamily="34" charset="0"/>
                <a:cs typeface="Arial" panose="020B0604020202020204" pitchFamily="34" charset="0"/>
              </a:rPr>
              <a:t>Strengthening capability across workforce and partners to work in co-productive ways</a:t>
            </a:r>
          </a:p>
        </p:txBody>
      </p:sp>
      <p:sp>
        <p:nvSpPr>
          <p:cNvPr id="9" name="Rounded Rectangle 8">
            <a:extLst>
              <a:ext uri="{FF2B5EF4-FFF2-40B4-BE49-F238E27FC236}">
                <a16:creationId xmlns:a16="http://schemas.microsoft.com/office/drawing/2014/main" id="{A7EC18DB-7D5F-1CA1-FF5E-727CDA1C7A00}"/>
              </a:ext>
            </a:extLst>
          </p:cNvPr>
          <p:cNvSpPr/>
          <p:nvPr/>
        </p:nvSpPr>
        <p:spPr>
          <a:xfrm>
            <a:off x="743919" y="4335223"/>
            <a:ext cx="5284255" cy="1378739"/>
          </a:xfrm>
          <a:prstGeom prst="roundRect">
            <a:avLst/>
          </a:prstGeom>
          <a:noFill/>
          <a:ln w="254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F1D6518-5499-5E83-7A1A-C0E66A53008A}"/>
              </a:ext>
            </a:extLst>
          </p:cNvPr>
          <p:cNvSpPr txBox="1"/>
          <p:nvPr/>
        </p:nvSpPr>
        <p:spPr>
          <a:xfrm>
            <a:off x="1011814" y="4499798"/>
            <a:ext cx="4748463" cy="1015663"/>
          </a:xfrm>
          <a:prstGeom prst="rect">
            <a:avLst/>
          </a:prstGeom>
          <a:noFill/>
        </p:spPr>
        <p:txBody>
          <a:bodyPr wrap="square" rtlCol="0">
            <a:spAutoFit/>
          </a:bodyPr>
          <a:lstStyle/>
          <a:p>
            <a:pPr marL="285750" indent="-285750" fontAlgn="t"/>
            <a:r>
              <a:rPr lang="en-GB" sz="1200" b="1">
                <a:latin typeface="Arial" panose="020B0604020202020204" pitchFamily="34" charset="0"/>
                <a:cs typeface="Arial" panose="020B0604020202020204" pitchFamily="34" charset="0"/>
              </a:rPr>
              <a:t>Structures and governance</a:t>
            </a:r>
            <a:endParaRPr lang="en-GB" sz="1200">
              <a:latin typeface="Arial" panose="020B0604020202020204" pitchFamily="34" charset="0"/>
              <a:cs typeface="Arial" panose="020B0604020202020204" pitchFamily="34" charset="0"/>
            </a:endParaRPr>
          </a:p>
          <a:p>
            <a:pPr marL="285750" indent="-285750" fontAlgn="t">
              <a:buClr>
                <a:srgbClr val="89B358"/>
              </a:buClr>
              <a:buFont typeface="Arial" panose="020B0604020202020204" pitchFamily="34" charset="0"/>
              <a:buChar char="•"/>
            </a:pPr>
            <a:r>
              <a:rPr lang="en-GB" sz="1200">
                <a:latin typeface="Arial" panose="020B0604020202020204" pitchFamily="34" charset="0"/>
                <a:cs typeface="Arial" panose="020B0604020202020204" pitchFamily="34" charset="0"/>
              </a:rPr>
              <a:t>Establishing consistent routes for involvement and influence (forums, panels, targeted engagement)</a:t>
            </a:r>
          </a:p>
          <a:p>
            <a:pPr marL="285750" indent="-285750" fontAlgn="t">
              <a:buClr>
                <a:srgbClr val="89B358"/>
              </a:buClr>
              <a:buFont typeface="Arial" panose="020B0604020202020204" pitchFamily="34" charset="0"/>
              <a:buChar char="•"/>
            </a:pPr>
            <a:r>
              <a:rPr lang="en-GB" sz="1200">
                <a:latin typeface="Arial" panose="020B0604020202020204" pitchFamily="34" charset="0"/>
                <a:cs typeface="Arial" panose="020B0604020202020204" pitchFamily="34" charset="0"/>
              </a:rPr>
              <a:t>Embedding Co-production into programme governance and decision-making processes</a:t>
            </a:r>
          </a:p>
        </p:txBody>
      </p:sp>
      <p:sp>
        <p:nvSpPr>
          <p:cNvPr id="11" name="Rounded Rectangle 10">
            <a:extLst>
              <a:ext uri="{FF2B5EF4-FFF2-40B4-BE49-F238E27FC236}">
                <a16:creationId xmlns:a16="http://schemas.microsoft.com/office/drawing/2014/main" id="{E4B898CE-C97B-4690-4F40-7E36A5519CAE}"/>
              </a:ext>
            </a:extLst>
          </p:cNvPr>
          <p:cNvSpPr/>
          <p:nvPr/>
        </p:nvSpPr>
        <p:spPr>
          <a:xfrm>
            <a:off x="6266481" y="4321388"/>
            <a:ext cx="5284800" cy="1378739"/>
          </a:xfrm>
          <a:prstGeom prst="roundRect">
            <a:avLst/>
          </a:prstGeom>
          <a:noFill/>
          <a:ln w="25400">
            <a:solidFill>
              <a:srgbClr val="4646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568424B-CEBC-301A-3436-9632C3BC03FE}"/>
              </a:ext>
            </a:extLst>
          </p:cNvPr>
          <p:cNvSpPr txBox="1"/>
          <p:nvPr/>
        </p:nvSpPr>
        <p:spPr>
          <a:xfrm>
            <a:off x="6534649" y="4454634"/>
            <a:ext cx="4748463" cy="1200329"/>
          </a:xfrm>
          <a:prstGeom prst="rect">
            <a:avLst/>
          </a:prstGeom>
          <a:noFill/>
        </p:spPr>
        <p:txBody>
          <a:bodyPr wrap="square" rtlCol="0">
            <a:spAutoFit/>
          </a:bodyPr>
          <a:lstStyle/>
          <a:p>
            <a:pPr marL="285750" indent="-285750" fontAlgn="t"/>
            <a:r>
              <a:rPr lang="en-GB" sz="1200" b="1">
                <a:latin typeface="Arial" panose="020B0604020202020204" pitchFamily="34" charset="0"/>
                <a:cs typeface="Arial" panose="020B0604020202020204" pitchFamily="34" charset="0"/>
              </a:rPr>
              <a:t>Working with communities and partners</a:t>
            </a:r>
            <a:endParaRPr lang="en-GB" sz="1200">
              <a:latin typeface="Arial" panose="020B0604020202020204" pitchFamily="34" charset="0"/>
              <a:cs typeface="Arial" panose="020B0604020202020204" pitchFamily="34" charset="0"/>
            </a:endParaRPr>
          </a:p>
          <a:p>
            <a:pPr marL="285750" indent="-285750" fontAlgn="t">
              <a:buClr>
                <a:srgbClr val="89B358"/>
              </a:buClr>
              <a:buFont typeface="Arial" panose="020B0604020202020204" pitchFamily="34" charset="0"/>
              <a:buChar char="•"/>
            </a:pPr>
            <a:r>
              <a:rPr lang="en-GB" sz="1200">
                <a:latin typeface="Arial" panose="020B0604020202020204" pitchFamily="34" charset="0"/>
                <a:cs typeface="Arial" panose="020B0604020202020204" pitchFamily="34" charset="0"/>
              </a:rPr>
              <a:t>Strengthening relationships with VCSE organisations and community networks to reach diverse groups, amplifying reach and feedback</a:t>
            </a:r>
          </a:p>
          <a:p>
            <a:pPr marL="285750" indent="-285750" fontAlgn="t">
              <a:buClr>
                <a:srgbClr val="89B358"/>
              </a:buClr>
              <a:buFont typeface="Arial" panose="020B0604020202020204" pitchFamily="34" charset="0"/>
              <a:buChar char="•"/>
            </a:pPr>
            <a:r>
              <a:rPr lang="en-GB" sz="1200">
                <a:latin typeface="Arial" panose="020B0604020202020204" pitchFamily="34" charset="0"/>
                <a:cs typeface="Arial" panose="020B0604020202020204" pitchFamily="34" charset="0"/>
              </a:rPr>
              <a:t>Creating more neighbourhood-based and accessible opportunities for involvement</a:t>
            </a:r>
          </a:p>
        </p:txBody>
      </p:sp>
      <p:sp>
        <p:nvSpPr>
          <p:cNvPr id="13" name="Google Shape;470;p82">
            <a:extLst>
              <a:ext uri="{FF2B5EF4-FFF2-40B4-BE49-F238E27FC236}">
                <a16:creationId xmlns:a16="http://schemas.microsoft.com/office/drawing/2014/main" id="{10D88AF9-5C30-FF2D-EA41-10E8FBB98DBF}"/>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14" name="Title 1">
            <a:extLst>
              <a:ext uri="{FF2B5EF4-FFF2-40B4-BE49-F238E27FC236}">
                <a16:creationId xmlns:a16="http://schemas.microsoft.com/office/drawing/2014/main" id="{E1745B62-D587-A886-80F1-FF288D7F6D41}"/>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n-US" sz="2500">
                <a:solidFill>
                  <a:srgbClr val="464646"/>
                </a:solidFill>
                <a:latin typeface="Georgia" panose="02040502050405020303" pitchFamily="18" charset="0"/>
              </a:rPr>
              <a:t>How we will Deliver our Co-production Ambitions</a:t>
            </a:r>
          </a:p>
        </p:txBody>
      </p:sp>
      <p:sp>
        <p:nvSpPr>
          <p:cNvPr id="15" name="Slide Number Placeholder 14">
            <a:extLst>
              <a:ext uri="{FF2B5EF4-FFF2-40B4-BE49-F238E27FC236}">
                <a16:creationId xmlns:a16="http://schemas.microsoft.com/office/drawing/2014/main" id="{CAC43C91-EFB1-4B27-3A32-465339441A5B}"/>
              </a:ext>
            </a:extLst>
          </p:cNvPr>
          <p:cNvSpPr>
            <a:spLocks noGrp="1"/>
          </p:cNvSpPr>
          <p:nvPr>
            <p:ph type="sldNum" sz="quarter" idx="12"/>
          </p:nvPr>
        </p:nvSpPr>
        <p:spPr/>
        <p:txBody>
          <a:bodyPr/>
          <a:lstStyle/>
          <a:p>
            <a:fld id="{F2F5C3A6-97E3-4CF8-BAB9-D6EE181F55AD}" type="slidenum">
              <a:rPr lang="en-GB" smtClean="0"/>
              <a:t>80</a:t>
            </a:fld>
            <a:endParaRPr lang="en-GB"/>
          </a:p>
        </p:txBody>
      </p:sp>
    </p:spTree>
    <p:extLst>
      <p:ext uri="{BB962C8B-B14F-4D97-AF65-F5344CB8AC3E}">
        <p14:creationId xmlns:p14="http://schemas.microsoft.com/office/powerpoint/2010/main" val="2935172196"/>
      </p:ext>
    </p:extLst>
  </p:cSld>
  <p:clrMapOvr>
    <a:masterClrMapping/>
  </p:clrMapOvr>
  <p:transition advClick="0"/>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478A6-7F47-564D-7101-F9585A4EE829}"/>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442B0C97-20FA-A5B7-02AC-010DFAE6B37B}"/>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TextBox 4">
            <a:extLst>
              <a:ext uri="{FF2B5EF4-FFF2-40B4-BE49-F238E27FC236}">
                <a16:creationId xmlns:a16="http://schemas.microsoft.com/office/drawing/2014/main" id="{8C183F44-051F-B974-8EBE-55C60ED4921B}"/>
              </a:ext>
            </a:extLst>
          </p:cNvPr>
          <p:cNvSpPr txBox="1"/>
          <p:nvPr/>
        </p:nvSpPr>
        <p:spPr>
          <a:xfrm>
            <a:off x="606350" y="1467843"/>
            <a:ext cx="10486664" cy="5109091"/>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
                <a:srgbClr val="89B358"/>
              </a:buClr>
              <a:buSzTx/>
              <a:buFont typeface="+mj-lt"/>
              <a:buAutoNum type="arabicPeriod"/>
              <a:tabLst/>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Stronger relationships with communities and partners, including people with lived experience in governance</a:t>
            </a:r>
          </a:p>
          <a:p>
            <a:pPr marL="342900" marR="0" lvl="0" indent="-342900" algn="l" defTabSz="914400" rtl="0" eaLnBrk="1" fontAlgn="auto" latinLnBrk="0" hangingPunct="1">
              <a:lnSpc>
                <a:spcPct val="100000"/>
              </a:lnSpc>
              <a:spcBef>
                <a:spcPts val="0"/>
              </a:spcBef>
              <a:spcAft>
                <a:spcPts val="1200"/>
              </a:spcAft>
              <a:buClr>
                <a:srgbClr val="89B358"/>
              </a:buClr>
              <a:buSzTx/>
              <a:buFont typeface="+mj-lt"/>
              <a:buAutoNum type="arabicPeriod"/>
              <a:tabLst/>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We will co-produce key elements of the Improvement Programme, including:</a:t>
            </a:r>
          </a:p>
          <a:p>
            <a:pPr marL="742950" lvl="1" indent="-285750">
              <a:spcAft>
                <a:spcPts val="1200"/>
              </a:spcAft>
              <a:buClr>
                <a:srgbClr val="89B358"/>
              </a:buClr>
              <a:buFont typeface="Arial" panose="020B0604020202020204" pitchFamily="34" charset="0"/>
              <a:buChar cha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Pathway redesign (front door, assessment, reviews)</a:t>
            </a:r>
          </a:p>
          <a:p>
            <a:pPr marL="742950" lvl="1" indent="-285750">
              <a:spcAft>
                <a:spcPts val="1200"/>
              </a:spcAft>
              <a:buClr>
                <a:srgbClr val="89B358"/>
              </a:buClr>
              <a:buFont typeface="Arial" panose="020B0604020202020204" pitchFamily="34" charset="0"/>
              <a:buChar cha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Practice model and what good looks like</a:t>
            </a:r>
          </a:p>
          <a:p>
            <a:pPr marL="742950" lvl="1" indent="-285750">
              <a:spcAft>
                <a:spcPts val="1200"/>
              </a:spcAft>
              <a:buClr>
                <a:srgbClr val="89B358"/>
              </a:buClr>
              <a:buFont typeface="Arial" panose="020B0604020202020204" pitchFamily="34" charset="0"/>
              <a:buChar cha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Commissioning intentions and service design</a:t>
            </a:r>
          </a:p>
          <a:p>
            <a:pPr marL="342900" marR="0" lvl="0" indent="-342900" algn="l" defTabSz="914400" rtl="0" eaLnBrk="1" fontAlgn="auto" latinLnBrk="0" hangingPunct="1">
              <a:lnSpc>
                <a:spcPct val="100000"/>
              </a:lnSpc>
              <a:spcBef>
                <a:spcPts val="0"/>
              </a:spcBef>
              <a:spcAft>
                <a:spcPts val="1200"/>
              </a:spcAft>
              <a:buClr>
                <a:srgbClr val="89B358"/>
              </a:buClr>
              <a:buSzTx/>
              <a:buFont typeface="+mj-lt"/>
              <a:buAutoNum type="arabicPeriod"/>
              <a:tabLst/>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We will ensure people’s lived experience directly influences decisions, not just informs them</a:t>
            </a:r>
          </a:p>
          <a:p>
            <a:pPr marL="342900" marR="0" lvl="0" indent="-342900" algn="l" defTabSz="914400" rtl="0" eaLnBrk="1" fontAlgn="auto" latinLnBrk="0" hangingPunct="1">
              <a:lnSpc>
                <a:spcPct val="100000"/>
              </a:lnSpc>
              <a:spcBef>
                <a:spcPts val="0"/>
              </a:spcBef>
              <a:spcAft>
                <a:spcPts val="1200"/>
              </a:spcAft>
              <a:buClr>
                <a:srgbClr val="89B358"/>
              </a:buClr>
              <a:buSzTx/>
              <a:buFont typeface="+mj-lt"/>
              <a:buAutoNum type="arabicPeriod"/>
              <a:tabLst/>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People and carers experiencing genuine influence over decisions that affect their lives</a:t>
            </a:r>
          </a:p>
          <a:p>
            <a:pPr marL="342900" marR="0" lvl="0" indent="-342900" algn="l" defTabSz="914400" rtl="0" eaLnBrk="1" fontAlgn="auto" latinLnBrk="0" hangingPunct="1">
              <a:lnSpc>
                <a:spcPct val="100000"/>
              </a:lnSpc>
              <a:spcBef>
                <a:spcPts val="0"/>
              </a:spcBef>
              <a:spcAft>
                <a:spcPts val="1200"/>
              </a:spcAft>
              <a:buClr>
                <a:srgbClr val="89B358"/>
              </a:buClr>
              <a:buSzTx/>
              <a:buFont typeface="+mj-lt"/>
              <a:buAutoNum type="arabicPeriod"/>
              <a:tabLst/>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We will close the feedback loop, demonstrating clearly how input has shaped outcomes</a:t>
            </a:r>
          </a:p>
          <a:p>
            <a:pPr marL="342900" marR="0" lvl="0" indent="-342900" algn="l" defTabSz="914400" rtl="0" eaLnBrk="1" fontAlgn="auto" latinLnBrk="0" hangingPunct="1">
              <a:lnSpc>
                <a:spcPct val="100000"/>
              </a:lnSpc>
              <a:spcBef>
                <a:spcPts val="0"/>
              </a:spcBef>
              <a:spcAft>
                <a:spcPts val="1200"/>
              </a:spcAft>
              <a:buClr>
                <a:srgbClr val="89B358"/>
              </a:buClr>
              <a:buSzTx/>
              <a:buFont typeface="+mj-lt"/>
              <a:buAutoNum type="arabicPeriod"/>
              <a:tabLst/>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We will monitor progress through:</a:t>
            </a:r>
          </a:p>
          <a:p>
            <a:pPr marL="742950" lvl="1" indent="-285750">
              <a:spcAft>
                <a:spcPts val="1200"/>
              </a:spcAft>
              <a:buClr>
                <a:srgbClr val="89B358"/>
              </a:buClr>
              <a:buFont typeface="Arial" panose="020B0604020202020204" pitchFamily="34" charset="0"/>
              <a:buChar cha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Evidence of Co-production in delivery plans</a:t>
            </a:r>
          </a:p>
          <a:p>
            <a:pPr marL="742950" lvl="1" indent="-285750">
              <a:spcAft>
                <a:spcPts val="1200"/>
              </a:spcAft>
              <a:buClr>
                <a:srgbClr val="89B358"/>
              </a:buClr>
              <a:buFont typeface="Arial" panose="020B0604020202020204" pitchFamily="34" charset="0"/>
              <a:buChar cha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Feedback from people and communities</a:t>
            </a:r>
          </a:p>
          <a:p>
            <a:pPr marL="742950" lvl="1" indent="-285750">
              <a:spcAft>
                <a:spcPts val="1200"/>
              </a:spcAft>
              <a:buClr>
                <a:srgbClr val="89B358"/>
              </a:buClr>
              <a:buFont typeface="Arial" panose="020B0604020202020204" pitchFamily="34" charset="0"/>
              <a:buChar cha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Improved CQC outcomes, particularly in people’s experience; partnerships and communities and equity &amp; involvement</a:t>
            </a:r>
          </a:p>
          <a:p>
            <a:pPr marL="0" marR="0" lvl="0" indent="0" algn="l" defTabSz="914400" rtl="0" eaLnBrk="1" fontAlgn="auto" latinLnBrk="0" hangingPunct="1">
              <a:lnSpc>
                <a:spcPct val="100000"/>
              </a:lnSpc>
              <a:spcBef>
                <a:spcPts val="0"/>
              </a:spcBef>
              <a:spcAft>
                <a:spcPts val="1200"/>
              </a:spcAft>
              <a:buClr>
                <a:srgbClr val="89B358"/>
              </a:buClr>
              <a:buSzTx/>
              <a:buFontTx/>
              <a:buNone/>
              <a:tabLst/>
              <a:defRPr/>
            </a:pPr>
            <a:endPar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1200"/>
              </a:spcAft>
              <a:buClr>
                <a:srgbClr val="89B358"/>
              </a:buClr>
              <a:buSzTx/>
              <a:buFontTx/>
              <a:buNone/>
              <a:tabLst/>
              <a:defRPr/>
            </a:pPr>
            <a:endParaRPr kumimoji="0" lang="en-GB"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Google Shape;470;p82">
            <a:extLst>
              <a:ext uri="{FF2B5EF4-FFF2-40B4-BE49-F238E27FC236}">
                <a16:creationId xmlns:a16="http://schemas.microsoft.com/office/drawing/2014/main" id="{1F7F7716-412D-311B-8AD4-5A771A7AF152}"/>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59CEB049-BBA8-C798-2736-BAB90198134A}"/>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n-US" sz="2500">
                <a:solidFill>
                  <a:srgbClr val="464646"/>
                </a:solidFill>
                <a:latin typeface="Georgia" panose="02040502050405020303" pitchFamily="18" charset="0"/>
              </a:rPr>
              <a:t>How we will Deliver our Co-production Ambitions</a:t>
            </a:r>
          </a:p>
        </p:txBody>
      </p:sp>
      <p:sp>
        <p:nvSpPr>
          <p:cNvPr id="7" name="Slide Number Placeholder 6">
            <a:extLst>
              <a:ext uri="{FF2B5EF4-FFF2-40B4-BE49-F238E27FC236}">
                <a16:creationId xmlns:a16="http://schemas.microsoft.com/office/drawing/2014/main" id="{ABFFA68F-891D-CFFA-292B-B758286FC221}"/>
              </a:ext>
            </a:extLst>
          </p:cNvPr>
          <p:cNvSpPr>
            <a:spLocks noGrp="1"/>
          </p:cNvSpPr>
          <p:nvPr>
            <p:ph type="sldNum" sz="quarter" idx="12"/>
          </p:nvPr>
        </p:nvSpPr>
        <p:spPr/>
        <p:txBody>
          <a:bodyPr/>
          <a:lstStyle/>
          <a:p>
            <a:fld id="{F2F5C3A6-97E3-4CF8-BAB9-D6EE181F55AD}" type="slidenum">
              <a:rPr lang="en-GB" smtClean="0"/>
              <a:t>81</a:t>
            </a:fld>
            <a:endParaRPr lang="en-GB"/>
          </a:p>
        </p:txBody>
      </p:sp>
    </p:spTree>
    <p:extLst>
      <p:ext uri="{BB962C8B-B14F-4D97-AF65-F5344CB8AC3E}">
        <p14:creationId xmlns:p14="http://schemas.microsoft.com/office/powerpoint/2010/main" val="788188198"/>
      </p:ext>
    </p:extLst>
  </p:cSld>
  <p:clrMapOvr>
    <a:masterClrMapping/>
  </p:clrMapOvr>
  <p:transition advClick="0"/>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45E3D-A919-78C5-2925-D19276253493}"/>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E361CD63-9D3B-185E-C150-8803AD02B2C5}"/>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sp>
        <p:nvSpPr>
          <p:cNvPr id="7" name="TextBox 6">
            <a:extLst>
              <a:ext uri="{FF2B5EF4-FFF2-40B4-BE49-F238E27FC236}">
                <a16:creationId xmlns:a16="http://schemas.microsoft.com/office/drawing/2014/main" id="{08C7AE10-27E6-D4D7-7BFE-E875B9843ED9}"/>
              </a:ext>
            </a:extLst>
          </p:cNvPr>
          <p:cNvSpPr txBox="1"/>
          <p:nvPr/>
        </p:nvSpPr>
        <p:spPr>
          <a:xfrm>
            <a:off x="316058" y="1120423"/>
            <a:ext cx="10504342" cy="3385542"/>
          </a:xfrm>
          <a:prstGeom prst="rect">
            <a:avLst/>
          </a:prstGeom>
          <a:solidFill>
            <a:schemeClr val="bg1"/>
          </a:solidFill>
        </p:spPr>
        <p:txBody>
          <a:bodyPr wrap="square">
            <a:spAutoFit/>
          </a:bodyPr>
          <a:lstStyle/>
          <a:p>
            <a:pPr>
              <a:spcAft>
                <a:spcPts val="1200"/>
              </a:spcAft>
              <a:buClr>
                <a:srgbClr val="89B358"/>
              </a:buClr>
            </a:pPr>
            <a:r>
              <a:rPr lang="en-GB" sz="1400">
                <a:latin typeface="Arial" panose="020B0604020202020204" pitchFamily="34" charset="0"/>
                <a:cs typeface="Arial" panose="020B0604020202020204" pitchFamily="34" charset="0"/>
              </a:rPr>
              <a:t>This version of the ASC Improvement Plan has been refreshed plan to incorporate CQC feedback and improvement priorities.</a:t>
            </a:r>
          </a:p>
          <a:p>
            <a:pPr>
              <a:spcAft>
                <a:spcPts val="1200"/>
              </a:spcAft>
              <a:buClr>
                <a:srgbClr val="89B358"/>
              </a:buClr>
            </a:pPr>
            <a:r>
              <a:rPr lang="en-GB" sz="1400">
                <a:latin typeface="Arial" panose="020B0604020202020204" pitchFamily="34" charset="0"/>
                <a:cs typeface="Arial" panose="020B0604020202020204" pitchFamily="34" charset="0"/>
              </a:rPr>
              <a:t>Whilst the overall programme structure is unlikely to change, the Improvement Plan needs to be maintained and updated to continue to be a useful and relevant tool to drive improvement.</a:t>
            </a:r>
          </a:p>
          <a:p>
            <a:pPr marL="285750"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Moving forward the plan will be reviewed and updated annually in line with business planning and will be presented through governance for approval</a:t>
            </a:r>
          </a:p>
          <a:p>
            <a:pPr marL="285750"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In year, any changes to scope and priorities within individual programmes will be agreed within programme delivery groups or at individual project level. SRO’s are responsible for agreeing any changes within their programme areas</a:t>
            </a:r>
          </a:p>
          <a:p>
            <a:pPr marL="285750"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Significant changes to scope and priorities will be reported through to the Improvement Plan Programme Board. SROs are responsible for flagging and reporting any significant changes to scope</a:t>
            </a:r>
          </a:p>
          <a:p>
            <a:pPr marL="285750" indent="-285750">
              <a:spcAft>
                <a:spcPts val="1200"/>
              </a:spcAft>
              <a:buClr>
                <a:srgbClr val="89B358"/>
              </a:buClr>
              <a:buFont typeface="Arial" panose="020B0604020202020204" pitchFamily="34" charset="0"/>
              <a:buChar char="•"/>
            </a:pPr>
            <a:r>
              <a:rPr lang="en-GB" sz="1400">
                <a:latin typeface="Arial" panose="020B0604020202020204" pitchFamily="34" charset="0"/>
                <a:cs typeface="Arial" panose="020B0604020202020204" pitchFamily="34" charset="0"/>
              </a:rPr>
              <a:t>Risk registers and active risk management will be maintained throughout</a:t>
            </a:r>
          </a:p>
          <a:p>
            <a:pPr>
              <a:spcAft>
                <a:spcPts val="1200"/>
              </a:spcAft>
              <a:buClr>
                <a:srgbClr val="89B358"/>
              </a:buClr>
            </a:pPr>
            <a:endParaRPr lang="en-GB" sz="1400">
              <a:latin typeface="Arial" panose="020B0604020202020204" pitchFamily="34" charset="0"/>
              <a:cs typeface="Arial" panose="020B0604020202020204" pitchFamily="34" charset="0"/>
            </a:endParaRPr>
          </a:p>
        </p:txBody>
      </p:sp>
      <p:sp>
        <p:nvSpPr>
          <p:cNvPr id="6" name="Google Shape;470;p82">
            <a:extLst>
              <a:ext uri="{FF2B5EF4-FFF2-40B4-BE49-F238E27FC236}">
                <a16:creationId xmlns:a16="http://schemas.microsoft.com/office/drawing/2014/main" id="{3EA4EB80-EE41-606A-3BC6-513F6D6F7BFC}"/>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8" name="Title 1">
            <a:extLst>
              <a:ext uri="{FF2B5EF4-FFF2-40B4-BE49-F238E27FC236}">
                <a16:creationId xmlns:a16="http://schemas.microsoft.com/office/drawing/2014/main" id="{6D8E8173-4DC6-79A3-9030-1697463D5DE5}"/>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n-US" sz="2500">
                <a:solidFill>
                  <a:srgbClr val="464646"/>
                </a:solidFill>
                <a:latin typeface="Georgia" panose="02040502050405020303" pitchFamily="18" charset="0"/>
              </a:rPr>
              <a:t>Plan Status and Updates</a:t>
            </a:r>
          </a:p>
        </p:txBody>
      </p:sp>
      <p:sp>
        <p:nvSpPr>
          <p:cNvPr id="2" name="Slide Number Placeholder 1">
            <a:extLst>
              <a:ext uri="{FF2B5EF4-FFF2-40B4-BE49-F238E27FC236}">
                <a16:creationId xmlns:a16="http://schemas.microsoft.com/office/drawing/2014/main" id="{E2879927-29BD-8352-6720-CBD7D2E38B7C}"/>
              </a:ext>
            </a:extLst>
          </p:cNvPr>
          <p:cNvSpPr>
            <a:spLocks noGrp="1"/>
          </p:cNvSpPr>
          <p:nvPr>
            <p:ph type="sldNum" sz="quarter" idx="12"/>
          </p:nvPr>
        </p:nvSpPr>
        <p:spPr/>
        <p:txBody>
          <a:bodyPr/>
          <a:lstStyle/>
          <a:p>
            <a:fld id="{F2F5C3A6-97E3-4CF8-BAB9-D6EE181F55AD}" type="slidenum">
              <a:rPr lang="en-GB" smtClean="0"/>
              <a:t>82</a:t>
            </a:fld>
            <a:endParaRPr lang="en-GB"/>
          </a:p>
        </p:txBody>
      </p:sp>
    </p:spTree>
    <p:extLst>
      <p:ext uri="{BB962C8B-B14F-4D97-AF65-F5344CB8AC3E}">
        <p14:creationId xmlns:p14="http://schemas.microsoft.com/office/powerpoint/2010/main" val="2495416357"/>
      </p:ext>
    </p:extLst>
  </p:cSld>
  <p:clrMapOvr>
    <a:masterClrMapping/>
  </p:clrMapOvr>
  <p:transition advClick="0"/>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289242B0-2FC5-15BC-8D4F-5893BFB0884C}"/>
            </a:ext>
          </a:extLst>
        </p:cNvPr>
        <p:cNvGrpSpPr/>
        <p:nvPr/>
      </p:nvGrpSpPr>
      <p:grpSpPr>
        <a:xfrm>
          <a:off x="0" y="0"/>
          <a:ext cx="0" cy="0"/>
          <a:chOff x="0" y="0"/>
          <a:chExt cx="0" cy="0"/>
        </a:xfrm>
      </p:grpSpPr>
      <p:sp>
        <p:nvSpPr>
          <p:cNvPr id="410" name="Google Shape;410;p1">
            <a:extLst>
              <a:ext uri="{FF2B5EF4-FFF2-40B4-BE49-F238E27FC236}">
                <a16:creationId xmlns:a16="http://schemas.microsoft.com/office/drawing/2014/main" id="{FEE2B489-D616-3D66-50E2-B0BB7B4D2C83}"/>
              </a:ext>
            </a:extLst>
          </p:cNvPr>
          <p:cNvSpPr txBox="1">
            <a:spLocks noGrp="1"/>
          </p:cNvSpPr>
          <p:nvPr>
            <p:ph type="sldNum" idx="4294967295"/>
          </p:nvPr>
        </p:nvSpPr>
        <p:spPr>
          <a:xfrm>
            <a:off x="11409045" y="6333135"/>
            <a:ext cx="731600" cy="524800"/>
          </a:xfrm>
          <a:prstGeom prst="rect">
            <a:avLst/>
          </a:prstGeom>
          <a:noFill/>
          <a:ln>
            <a:noFill/>
          </a:ln>
        </p:spPr>
        <p:txBody>
          <a:bodyPr spcFirstLastPara="1" vert="horz" wrap="square" lIns="0" tIns="0" rIns="0" bIns="0" rtlCol="0" anchor="b" anchorCtr="0">
            <a:noAutofit/>
          </a:bodyPr>
          <a:lstStyle/>
          <a:p>
            <a:pPr>
              <a:buSzPts val="600"/>
            </a:pPr>
            <a:fld id="{00000000-1234-1234-1234-123412341234}" type="slidenum">
              <a:rPr lang="en-GB" smtClean="0"/>
              <a:pPr>
                <a:buSzPts val="600"/>
              </a:pPr>
              <a:t>83</a:t>
            </a:fld>
            <a:endParaRPr lang="en-GB"/>
          </a:p>
        </p:txBody>
      </p:sp>
      <p:sp>
        <p:nvSpPr>
          <p:cNvPr id="4" name="Google Shape;412;p1">
            <a:extLst>
              <a:ext uri="{FF2B5EF4-FFF2-40B4-BE49-F238E27FC236}">
                <a16:creationId xmlns:a16="http://schemas.microsoft.com/office/drawing/2014/main" id="{7F673051-3E2F-6A43-2648-FE1224150B1C}"/>
              </a:ext>
            </a:extLst>
          </p:cNvPr>
          <p:cNvSpPr txBox="1"/>
          <p:nvPr/>
        </p:nvSpPr>
        <p:spPr>
          <a:xfrm>
            <a:off x="720071" y="475989"/>
            <a:ext cx="6156718" cy="2414587"/>
          </a:xfrm>
          <a:prstGeom prst="rect">
            <a:avLst/>
          </a:prstGeom>
          <a:noFill/>
          <a:ln>
            <a:noFill/>
          </a:ln>
        </p:spPr>
        <p:txBody>
          <a:bodyPr spcFirstLastPara="1" wrap="square" lIns="0" tIns="0" rIns="0" bIns="0" anchor="b" anchorCtr="0">
            <a:noAutofit/>
          </a:bodyPr>
          <a:lstStyle/>
          <a:p>
            <a:pPr>
              <a:lnSpc>
                <a:spcPct val="85000"/>
              </a:lnSpc>
              <a:buSzPts val="3000"/>
            </a:pPr>
            <a:r>
              <a:rPr lang="en-GB" sz="3600">
                <a:solidFill>
                  <a:srgbClr val="FFFFFF"/>
                </a:solidFill>
                <a:latin typeface="Georgia"/>
                <a:ea typeface="Georgia"/>
                <a:cs typeface="Georgia"/>
              </a:rPr>
              <a:t>Appendix 1: Progress to date</a:t>
            </a:r>
          </a:p>
        </p:txBody>
      </p:sp>
    </p:spTree>
    <p:extLst>
      <p:ext uri="{BB962C8B-B14F-4D97-AF65-F5344CB8AC3E}">
        <p14:creationId xmlns:p14="http://schemas.microsoft.com/office/powerpoint/2010/main" val="162643067"/>
      </p:ext>
    </p:extLst>
  </p:cSld>
  <p:clrMapOvr>
    <a:masterClrMapping/>
  </p:clrMapOvr>
  <p:transition advClick="0"/>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BF0CD-95C3-2717-59F3-A509A5340304}"/>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4A2274EA-D225-73CF-5662-FB04FD98DF84}"/>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graphicFrame>
        <p:nvGraphicFramePr>
          <p:cNvPr id="2" name="Table 1">
            <a:extLst>
              <a:ext uri="{FF2B5EF4-FFF2-40B4-BE49-F238E27FC236}">
                <a16:creationId xmlns:a16="http://schemas.microsoft.com/office/drawing/2014/main" id="{1695ECF0-9FA9-C9A1-FD7B-47DC55253F7E}"/>
              </a:ext>
            </a:extLst>
          </p:cNvPr>
          <p:cNvGraphicFramePr>
            <a:graphicFrameLocks noGrp="1"/>
          </p:cNvGraphicFramePr>
          <p:nvPr>
            <p:extLst>
              <p:ext uri="{D42A27DB-BD31-4B8C-83A1-F6EECF244321}">
                <p14:modId xmlns:p14="http://schemas.microsoft.com/office/powerpoint/2010/main" val="1437146798"/>
              </p:ext>
            </p:extLst>
          </p:nvPr>
        </p:nvGraphicFramePr>
        <p:xfrm>
          <a:off x="360902" y="1204512"/>
          <a:ext cx="11410949" cy="5126998"/>
        </p:xfrm>
        <a:graphic>
          <a:graphicData uri="http://schemas.openxmlformats.org/drawingml/2006/table">
            <a:tbl>
              <a:tblPr firstRow="1" firstCol="1" bandRow="1">
                <a:tableStyleId>{5C22544A-7EE6-4342-B048-85BDC9FD1C3A}</a:tableStyleId>
              </a:tblPr>
              <a:tblGrid>
                <a:gridCol w="2952749">
                  <a:extLst>
                    <a:ext uri="{9D8B030D-6E8A-4147-A177-3AD203B41FA5}">
                      <a16:colId xmlns:a16="http://schemas.microsoft.com/office/drawing/2014/main" val="2798456761"/>
                    </a:ext>
                  </a:extLst>
                </a:gridCol>
                <a:gridCol w="1788816">
                  <a:extLst>
                    <a:ext uri="{9D8B030D-6E8A-4147-A177-3AD203B41FA5}">
                      <a16:colId xmlns:a16="http://schemas.microsoft.com/office/drawing/2014/main" val="4030871550"/>
                    </a:ext>
                  </a:extLst>
                </a:gridCol>
                <a:gridCol w="6669384">
                  <a:extLst>
                    <a:ext uri="{9D8B030D-6E8A-4147-A177-3AD203B41FA5}">
                      <a16:colId xmlns:a16="http://schemas.microsoft.com/office/drawing/2014/main" val="502567932"/>
                    </a:ext>
                  </a:extLst>
                </a:gridCol>
              </a:tblGrid>
              <a:tr h="369502">
                <a:tc>
                  <a:txBody>
                    <a:bodyPr/>
                    <a:lstStyle/>
                    <a:p>
                      <a:pPr marL="0">
                        <a:lnSpc>
                          <a:spcPct val="100000"/>
                        </a:lnSpc>
                        <a:spcBef>
                          <a:spcPts val="600"/>
                        </a:spcBef>
                        <a:spcAft>
                          <a:spcPts val="600"/>
                        </a:spcAft>
                        <a:buNone/>
                      </a:pPr>
                      <a:r>
                        <a:rPr lang="en-GB" sz="1200" kern="100">
                          <a:effectLst/>
                          <a:latin typeface="Arial" panose="020B0604020202020204" pitchFamily="34" charset="0"/>
                          <a:cs typeface="Arial" panose="020B0604020202020204" pitchFamily="34" charset="0"/>
                        </a:rPr>
                        <a:t>Activity</a:t>
                      </a:r>
                      <a:endParaRPr lang="en-GB" sz="12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marL="0">
                        <a:lnSpc>
                          <a:spcPct val="100000"/>
                        </a:lnSpc>
                        <a:spcBef>
                          <a:spcPts val="600"/>
                        </a:spcBef>
                        <a:spcAft>
                          <a:spcPts val="600"/>
                        </a:spcAft>
                        <a:buNone/>
                      </a:pPr>
                      <a:r>
                        <a:rPr lang="en-GB" sz="1200" kern="100">
                          <a:effectLst/>
                          <a:latin typeface="Arial" panose="020B0604020202020204" pitchFamily="34" charset="0"/>
                          <a:cs typeface="Arial" panose="020B0604020202020204" pitchFamily="34" charset="0"/>
                        </a:rPr>
                        <a:t>Date Delivered</a:t>
                      </a:r>
                      <a:endParaRPr lang="en-GB" sz="12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marL="0">
                        <a:lnSpc>
                          <a:spcPct val="100000"/>
                        </a:lnSpc>
                        <a:spcBef>
                          <a:spcPts val="600"/>
                        </a:spcBef>
                        <a:spcAft>
                          <a:spcPts val="600"/>
                        </a:spcAft>
                        <a:buNone/>
                      </a:pPr>
                      <a:r>
                        <a:rPr lang="en-GB" sz="1200" kern="100">
                          <a:effectLst/>
                          <a:latin typeface="Arial" panose="020B0604020202020204" pitchFamily="34" charset="0"/>
                          <a:cs typeface="Arial" panose="020B0604020202020204" pitchFamily="34" charset="0"/>
                        </a:rPr>
                        <a:t>Context/Significance</a:t>
                      </a:r>
                      <a:endParaRPr lang="en-GB" sz="12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extLst>
                  <a:ext uri="{0D108BD9-81ED-4DB2-BD59-A6C34878D82A}">
                    <a16:rowId xmlns:a16="http://schemas.microsoft.com/office/drawing/2014/main" val="675609741"/>
                  </a:ext>
                </a:extLst>
              </a:tr>
              <a:tr h="510959">
                <a:tc>
                  <a:txBody>
                    <a:bodyPr/>
                    <a:lstStyle/>
                    <a:p>
                      <a:pPr marL="0">
                        <a:lnSpc>
                          <a:spcPct val="100000"/>
                        </a:lnSpc>
                        <a:spcBef>
                          <a:spcPts val="600"/>
                        </a:spcBef>
                        <a:spcAft>
                          <a:spcPts val="600"/>
                        </a:spcAft>
                        <a:buNone/>
                      </a:pPr>
                      <a:r>
                        <a:rPr lang="en-GB" sz="1200" kern="100">
                          <a:effectLst/>
                          <a:latin typeface="Arial" panose="020B0604020202020204" pitchFamily="34" charset="0"/>
                          <a:cs typeface="Arial" panose="020B0604020202020204" pitchFamily="34" charset="0"/>
                        </a:rPr>
                        <a:t>Vision Workshops</a:t>
                      </a:r>
                      <a:endParaRPr lang="en-GB" sz="12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Summer 2025</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Established a shared vision and principles for the ASC transformation and Target Operating Model with the workforce and partners.</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extLst>
                  <a:ext uri="{0D108BD9-81ED-4DB2-BD59-A6C34878D82A}">
                    <a16:rowId xmlns:a16="http://schemas.microsoft.com/office/drawing/2014/main" val="2243659635"/>
                  </a:ext>
                </a:extLst>
              </a:tr>
              <a:tr h="428402">
                <a:tc>
                  <a:txBody>
                    <a:bodyPr/>
                    <a:lstStyle/>
                    <a:p>
                      <a:pPr marL="0">
                        <a:lnSpc>
                          <a:spcPct val="100000"/>
                        </a:lnSpc>
                        <a:spcBef>
                          <a:spcPts val="600"/>
                        </a:spcBef>
                        <a:spcAft>
                          <a:spcPts val="600"/>
                        </a:spcAft>
                        <a:buNone/>
                      </a:pPr>
                      <a:r>
                        <a:rPr lang="en-GB" sz="1200" kern="100">
                          <a:effectLst/>
                          <a:latin typeface="Arial" panose="020B0604020202020204" pitchFamily="34" charset="0"/>
                          <a:cs typeface="Arial" panose="020B0604020202020204" pitchFamily="34" charset="0"/>
                        </a:rPr>
                        <a:t>Engagement with PBP around INTs</a:t>
                      </a:r>
                      <a:endParaRPr lang="en-GB" sz="12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 Summer 2025</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Early engagement with partners to shape integrated neighbourhood working and multi-agency delivery.</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extLst>
                  <a:ext uri="{0D108BD9-81ED-4DB2-BD59-A6C34878D82A}">
                    <a16:rowId xmlns:a16="http://schemas.microsoft.com/office/drawing/2014/main" val="3983625218"/>
                  </a:ext>
                </a:extLst>
              </a:tr>
              <a:tr h="485998">
                <a:tc>
                  <a:txBody>
                    <a:bodyPr/>
                    <a:lstStyle/>
                    <a:p>
                      <a:pPr marL="0">
                        <a:lnSpc>
                          <a:spcPct val="100000"/>
                        </a:lnSpc>
                        <a:spcBef>
                          <a:spcPts val="600"/>
                        </a:spcBef>
                        <a:spcAft>
                          <a:spcPts val="600"/>
                        </a:spcAft>
                        <a:buNone/>
                      </a:pPr>
                      <a:r>
                        <a:rPr lang="en-GB" sz="1200" kern="100">
                          <a:effectLst/>
                          <a:latin typeface="Arial" panose="020B0604020202020204" pitchFamily="34" charset="0"/>
                          <a:cs typeface="Arial" panose="020B0604020202020204" pitchFamily="34" charset="0"/>
                        </a:rPr>
                        <a:t>Rollout Magic Notes</a:t>
                      </a:r>
                      <a:endParaRPr lang="en-GB" sz="12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November 2025</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Enables more consistent, strengths-based “what matters” conversations with citizens, rather than Practitioners focusing on note-taking.</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extLst>
                  <a:ext uri="{0D108BD9-81ED-4DB2-BD59-A6C34878D82A}">
                    <a16:rowId xmlns:a16="http://schemas.microsoft.com/office/drawing/2014/main" val="4031385929"/>
                  </a:ext>
                </a:extLst>
              </a:tr>
              <a:tr h="295275">
                <a:tc>
                  <a:txBody>
                    <a:bodyPr/>
                    <a:lstStyle/>
                    <a:p>
                      <a:pPr marL="0">
                        <a:lnSpc>
                          <a:spcPct val="100000"/>
                        </a:lnSpc>
                        <a:spcBef>
                          <a:spcPts val="600"/>
                        </a:spcBef>
                        <a:spcAft>
                          <a:spcPts val="600"/>
                        </a:spcAft>
                        <a:buNone/>
                      </a:pPr>
                      <a:r>
                        <a:rPr lang="en-GB" sz="1200" kern="100">
                          <a:effectLst/>
                          <a:latin typeface="Arial" panose="020B0604020202020204" pitchFamily="34" charset="0"/>
                          <a:cs typeface="Arial" panose="020B0604020202020204" pitchFamily="34" charset="0"/>
                        </a:rPr>
                        <a:t>DLT re-formed</a:t>
                      </a:r>
                      <a:endParaRPr lang="en-GB" sz="12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February 2026</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Strengthens senior leadership capacity and oversight to drive improvement and change.</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extLst>
                  <a:ext uri="{0D108BD9-81ED-4DB2-BD59-A6C34878D82A}">
                    <a16:rowId xmlns:a16="http://schemas.microsoft.com/office/drawing/2014/main" val="165743168"/>
                  </a:ext>
                </a:extLst>
              </a:tr>
              <a:tr h="428402">
                <a:tc>
                  <a:txBody>
                    <a:bodyPr/>
                    <a:lstStyle/>
                    <a:p>
                      <a:pPr marL="0">
                        <a:lnSpc>
                          <a:spcPct val="100000"/>
                        </a:lnSpc>
                        <a:spcBef>
                          <a:spcPts val="600"/>
                        </a:spcBef>
                        <a:spcAft>
                          <a:spcPts val="600"/>
                        </a:spcAft>
                        <a:buNone/>
                      </a:pPr>
                      <a:r>
                        <a:rPr lang="en-GB" sz="1200" kern="100">
                          <a:effectLst/>
                          <a:latin typeface="Arial" panose="020B0604020202020204" pitchFamily="34" charset="0"/>
                          <a:cs typeface="Arial" panose="020B0604020202020204" pitchFamily="34" charset="0"/>
                        </a:rPr>
                        <a:t>Commissioning Development Review completed</a:t>
                      </a:r>
                      <a:endParaRPr lang="en-GB" sz="12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February 2026</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Provided a baseline assessment of commissioning strengths and gaps to inform improvement priorities.</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extLst>
                  <a:ext uri="{0D108BD9-81ED-4DB2-BD59-A6C34878D82A}">
                    <a16:rowId xmlns:a16="http://schemas.microsoft.com/office/drawing/2014/main" val="603214006"/>
                  </a:ext>
                </a:extLst>
              </a:tr>
              <a:tr h="428402">
                <a:tc>
                  <a:txBody>
                    <a:bodyPr/>
                    <a:lstStyle/>
                    <a:p>
                      <a:pPr marL="0">
                        <a:lnSpc>
                          <a:spcPct val="100000"/>
                        </a:lnSpc>
                        <a:spcBef>
                          <a:spcPts val="600"/>
                        </a:spcBef>
                        <a:spcAft>
                          <a:spcPts val="600"/>
                        </a:spcAft>
                        <a:buNone/>
                      </a:pPr>
                      <a:r>
                        <a:rPr lang="en-GB" sz="1200" kern="100">
                          <a:effectLst/>
                          <a:latin typeface="Arial" panose="020B0604020202020204" pitchFamily="34" charset="0"/>
                          <a:cs typeface="Arial" panose="020B0604020202020204" pitchFamily="34" charset="0"/>
                        </a:rPr>
                        <a:t>Digital Innovation Business cases drafted</a:t>
                      </a:r>
                      <a:endParaRPr lang="en-GB" sz="12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 June 2026</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Defined investment priorities to support digital-enabled practice, insight and system improvement.</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extLst>
                  <a:ext uri="{0D108BD9-81ED-4DB2-BD59-A6C34878D82A}">
                    <a16:rowId xmlns:a16="http://schemas.microsoft.com/office/drawing/2014/main" val="2016032815"/>
                  </a:ext>
                </a:extLst>
              </a:tr>
              <a:tr h="428402">
                <a:tc>
                  <a:txBody>
                    <a:bodyPr/>
                    <a:lstStyle/>
                    <a:p>
                      <a:pPr marL="0">
                        <a:lnSpc>
                          <a:spcPct val="100000"/>
                        </a:lnSpc>
                        <a:spcBef>
                          <a:spcPts val="600"/>
                        </a:spcBef>
                        <a:spcAft>
                          <a:spcPts val="600"/>
                        </a:spcAft>
                        <a:buNone/>
                      </a:pPr>
                      <a:r>
                        <a:rPr lang="en-GB" sz="1200" kern="100">
                          <a:effectLst/>
                          <a:latin typeface="Arial" panose="020B0604020202020204" pitchFamily="34" charset="0"/>
                          <a:cs typeface="Arial" panose="020B0604020202020204" pitchFamily="34" charset="0"/>
                        </a:rPr>
                        <a:t>Reset of strategic relationship with ICB</a:t>
                      </a:r>
                      <a:endParaRPr lang="en-GB" sz="12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 June 2026</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Re-established joint working foundations with health partners to support integrated delivery.</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extLst>
                  <a:ext uri="{0D108BD9-81ED-4DB2-BD59-A6C34878D82A}">
                    <a16:rowId xmlns:a16="http://schemas.microsoft.com/office/drawing/2014/main" val="1686913431"/>
                  </a:ext>
                </a:extLst>
              </a:tr>
              <a:tr h="433761">
                <a:tc>
                  <a:txBody>
                    <a:bodyPr/>
                    <a:lstStyle/>
                    <a:p>
                      <a:pPr marL="0">
                        <a:lnSpc>
                          <a:spcPct val="100000"/>
                        </a:lnSpc>
                        <a:spcBef>
                          <a:spcPts val="600"/>
                        </a:spcBef>
                        <a:spcAft>
                          <a:spcPts val="600"/>
                        </a:spcAft>
                        <a:buNone/>
                      </a:pPr>
                      <a:r>
                        <a:rPr lang="en-GB" sz="1200" kern="100">
                          <a:effectLst/>
                          <a:latin typeface="Arial" panose="020B0604020202020204" pitchFamily="34" charset="0"/>
                          <a:cs typeface="Arial" panose="020B0604020202020204" pitchFamily="34" charset="0"/>
                        </a:rPr>
                        <a:t>Strategic engagement with market initiated</a:t>
                      </a:r>
                      <a:endParaRPr lang="en-GB" sz="12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GB" sz="1200" kern="100">
                          <a:solidFill>
                            <a:srgbClr val="464646"/>
                          </a:solidFill>
                          <a:effectLst/>
                          <a:latin typeface="Arial" panose="020B0604020202020204" pitchFamily="34" charset="0"/>
                          <a:cs typeface="Arial" panose="020B0604020202020204" pitchFamily="34" charset="0"/>
                        </a:rPr>
                        <a:t> February 2026</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Strengthened provider engagement through fee uplift discussions, pricing reform consultation and ongoing collaboration with sector partners (including Notts Care Association and VCSE)</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extLst>
                  <a:ext uri="{0D108BD9-81ED-4DB2-BD59-A6C34878D82A}">
                    <a16:rowId xmlns:a16="http://schemas.microsoft.com/office/drawing/2014/main" val="296109880"/>
                  </a:ext>
                </a:extLst>
              </a:tr>
              <a:tr h="574296">
                <a:tc>
                  <a:txBody>
                    <a:bodyPr/>
                    <a:lstStyle/>
                    <a:p>
                      <a:pPr marL="0">
                        <a:lnSpc>
                          <a:spcPct val="100000"/>
                        </a:lnSpc>
                        <a:spcBef>
                          <a:spcPts val="600"/>
                        </a:spcBef>
                        <a:spcAft>
                          <a:spcPts val="600"/>
                        </a:spcAft>
                        <a:buNone/>
                      </a:pPr>
                      <a:r>
                        <a:rPr lang="en-GB" sz="1200" kern="100">
                          <a:effectLst/>
                          <a:latin typeface="Arial" panose="020B0604020202020204" pitchFamily="34" charset="0"/>
                          <a:cs typeface="Arial" panose="020B0604020202020204" pitchFamily="34" charset="0"/>
                        </a:rPr>
                        <a:t>Accommodation Review and Market Analysis commenced</a:t>
                      </a:r>
                      <a:endParaRPr lang="en-GB" sz="12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March 2026</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tc>
                  <a:txBody>
                    <a:bodyPr/>
                    <a:lstStyle/>
                    <a:p>
                      <a:pPr marL="0">
                        <a:lnSpc>
                          <a:spcPct val="100000"/>
                        </a:lnSpc>
                        <a:spcBef>
                          <a:spcPts val="600"/>
                        </a:spcBef>
                        <a:spcAft>
                          <a:spcPts val="600"/>
                        </a:spcAft>
                        <a:buNone/>
                      </a:pPr>
                      <a:r>
                        <a:rPr lang="en-GB" sz="1200" kern="100">
                          <a:solidFill>
                            <a:srgbClr val="464646"/>
                          </a:solidFill>
                          <a:effectLst/>
                          <a:latin typeface="Arial" panose="020B0604020202020204" pitchFamily="34" charset="0"/>
                          <a:cs typeface="Arial" panose="020B0604020202020204" pitchFamily="34" charset="0"/>
                        </a:rPr>
                        <a:t>Developed understanding of housing demand and supply to inform future accommodation strategy.</a:t>
                      </a:r>
                      <a:endParaRPr lang="en-GB" sz="1200" kern="100">
                        <a:solidFill>
                          <a:srgbClr val="464646"/>
                        </a:solidFill>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extLst>
                  <a:ext uri="{0D108BD9-81ED-4DB2-BD59-A6C34878D82A}">
                    <a16:rowId xmlns:a16="http://schemas.microsoft.com/office/drawing/2014/main" val="746877167"/>
                  </a:ext>
                </a:extLst>
              </a:tr>
            </a:tbl>
          </a:graphicData>
        </a:graphic>
      </p:graphicFrame>
      <p:sp>
        <p:nvSpPr>
          <p:cNvPr id="5" name="Google Shape;470;p82">
            <a:extLst>
              <a:ext uri="{FF2B5EF4-FFF2-40B4-BE49-F238E27FC236}">
                <a16:creationId xmlns:a16="http://schemas.microsoft.com/office/drawing/2014/main" id="{7D99BDB2-A2CC-1A43-DABC-50CD9B2D2B3D}"/>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09938844-323F-E354-E2BE-95ADC978F27E}"/>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Appendix 1: Progress to date</a:t>
            </a:r>
            <a:endParaRPr lang="en-GB" sz="2500">
              <a:solidFill>
                <a:srgbClr val="464646"/>
              </a:solidFill>
              <a:latin typeface="Calibri"/>
              <a:ea typeface="Georgia"/>
              <a:cs typeface="Calibri"/>
            </a:endParaRPr>
          </a:p>
        </p:txBody>
      </p:sp>
      <p:sp>
        <p:nvSpPr>
          <p:cNvPr id="7" name="Slide Number Placeholder 6">
            <a:extLst>
              <a:ext uri="{FF2B5EF4-FFF2-40B4-BE49-F238E27FC236}">
                <a16:creationId xmlns:a16="http://schemas.microsoft.com/office/drawing/2014/main" id="{473ED7D2-4ACD-B8CC-CFA8-488472F44BB4}"/>
              </a:ext>
            </a:extLst>
          </p:cNvPr>
          <p:cNvSpPr>
            <a:spLocks noGrp="1"/>
          </p:cNvSpPr>
          <p:nvPr>
            <p:ph type="sldNum" sz="quarter" idx="12"/>
          </p:nvPr>
        </p:nvSpPr>
        <p:spPr/>
        <p:txBody>
          <a:bodyPr/>
          <a:lstStyle/>
          <a:p>
            <a:fld id="{F2F5C3A6-97E3-4CF8-BAB9-D6EE181F55AD}" type="slidenum">
              <a:rPr lang="en-GB" smtClean="0"/>
              <a:t>84</a:t>
            </a:fld>
            <a:endParaRPr lang="en-GB"/>
          </a:p>
        </p:txBody>
      </p:sp>
    </p:spTree>
    <p:extLst>
      <p:ext uri="{BB962C8B-B14F-4D97-AF65-F5344CB8AC3E}">
        <p14:creationId xmlns:p14="http://schemas.microsoft.com/office/powerpoint/2010/main" val="4254768831"/>
      </p:ext>
    </p:extLst>
  </p:cSld>
  <p:clrMapOvr>
    <a:masterClrMapping/>
  </p:clrMapOvr>
  <p:transition advClick="0"/>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D2F96-39EE-9627-4BCC-FC08D03AD0DC}"/>
            </a:ext>
          </a:extLst>
        </p:cNvPr>
        <p:cNvGrpSpPr/>
        <p:nvPr/>
      </p:nvGrpSpPr>
      <p:grpSpPr>
        <a:xfrm>
          <a:off x="0" y="0"/>
          <a:ext cx="0" cy="0"/>
          <a:chOff x="0" y="0"/>
          <a:chExt cx="0" cy="0"/>
        </a:xfrm>
      </p:grpSpPr>
      <p:sp>
        <p:nvSpPr>
          <p:cNvPr id="3" name="Rectangle 1">
            <a:extLst>
              <a:ext uri="{FF2B5EF4-FFF2-40B4-BE49-F238E27FC236}">
                <a16:creationId xmlns:a16="http://schemas.microsoft.com/office/drawing/2014/main" id="{10698B3F-2231-4475-B84B-E5F8B90E8899}"/>
              </a:ext>
            </a:extLst>
          </p:cNvPr>
          <p:cNvSpPr>
            <a:spLocks noChangeArrowheads="1"/>
          </p:cNvSpPr>
          <p:nvPr/>
        </p:nvSpPr>
        <p:spPr bwMode="auto">
          <a:xfrm>
            <a:off x="2463800" y="1976765"/>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endParaRPr>
          </a:p>
        </p:txBody>
      </p:sp>
      <p:graphicFrame>
        <p:nvGraphicFramePr>
          <p:cNvPr id="2" name="Table 1">
            <a:extLst>
              <a:ext uri="{FF2B5EF4-FFF2-40B4-BE49-F238E27FC236}">
                <a16:creationId xmlns:a16="http://schemas.microsoft.com/office/drawing/2014/main" id="{7284B1DD-D1EF-EDDB-D58C-4B5BE6183FDB}"/>
              </a:ext>
            </a:extLst>
          </p:cNvPr>
          <p:cNvGraphicFramePr>
            <a:graphicFrameLocks noGrp="1"/>
          </p:cNvGraphicFramePr>
          <p:nvPr>
            <p:extLst>
              <p:ext uri="{D42A27DB-BD31-4B8C-83A1-F6EECF244321}">
                <p14:modId xmlns:p14="http://schemas.microsoft.com/office/powerpoint/2010/main" val="1307285666"/>
              </p:ext>
            </p:extLst>
          </p:nvPr>
        </p:nvGraphicFramePr>
        <p:xfrm>
          <a:off x="280736" y="1089353"/>
          <a:ext cx="11694696" cy="5583833"/>
        </p:xfrm>
        <a:graphic>
          <a:graphicData uri="http://schemas.openxmlformats.org/drawingml/2006/table">
            <a:tbl>
              <a:tblPr firstRow="1" firstCol="1" bandRow="1">
                <a:tableStyleId>{5C22544A-7EE6-4342-B048-85BDC9FD1C3A}</a:tableStyleId>
              </a:tblPr>
              <a:tblGrid>
                <a:gridCol w="3970551">
                  <a:extLst>
                    <a:ext uri="{9D8B030D-6E8A-4147-A177-3AD203B41FA5}">
                      <a16:colId xmlns:a16="http://schemas.microsoft.com/office/drawing/2014/main" val="2798456761"/>
                    </a:ext>
                  </a:extLst>
                </a:gridCol>
                <a:gridCol w="1315281">
                  <a:extLst>
                    <a:ext uri="{9D8B030D-6E8A-4147-A177-3AD203B41FA5}">
                      <a16:colId xmlns:a16="http://schemas.microsoft.com/office/drawing/2014/main" val="4030871550"/>
                    </a:ext>
                  </a:extLst>
                </a:gridCol>
                <a:gridCol w="6408864">
                  <a:extLst>
                    <a:ext uri="{9D8B030D-6E8A-4147-A177-3AD203B41FA5}">
                      <a16:colId xmlns:a16="http://schemas.microsoft.com/office/drawing/2014/main" val="502567932"/>
                    </a:ext>
                  </a:extLst>
                </a:gridCol>
              </a:tblGrid>
              <a:tr h="380624">
                <a:tc>
                  <a:txBody>
                    <a:bodyPr/>
                    <a:lstStyle/>
                    <a:p>
                      <a:pPr>
                        <a:lnSpc>
                          <a:spcPts val="1500"/>
                        </a:lnSpc>
                        <a:buNone/>
                      </a:pPr>
                      <a:r>
                        <a:rPr lang="en-GB" sz="1100" kern="100">
                          <a:effectLst/>
                          <a:latin typeface="Arial" panose="020B0604020202020204" pitchFamily="34" charset="0"/>
                          <a:cs typeface="Arial" panose="020B0604020202020204" pitchFamily="34" charset="0"/>
                        </a:rPr>
                        <a:t>Activity</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Date Delivered</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Context/Significance</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extLst>
                  <a:ext uri="{0D108BD9-81ED-4DB2-BD59-A6C34878D82A}">
                    <a16:rowId xmlns:a16="http://schemas.microsoft.com/office/drawing/2014/main" val="675609741"/>
                  </a:ext>
                </a:extLst>
              </a:tr>
              <a:tr h="388095">
                <a:tc>
                  <a:txBody>
                    <a:bodyPr/>
                    <a:lstStyle/>
                    <a:p>
                      <a:pPr>
                        <a:buNone/>
                      </a:pPr>
                      <a:r>
                        <a:rPr lang="en-GB" sz="1100" kern="100">
                          <a:effectLst/>
                          <a:latin typeface="Arial" panose="020B0604020202020204" pitchFamily="34" charset="0"/>
                          <a:cs typeface="Arial" panose="020B0604020202020204" pitchFamily="34" charset="0"/>
                        </a:rPr>
                        <a:t>What Matters Assessment form Test &amp; Learn initiated</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marL="0" marR="0" lvl="0" indent="0" algn="l" defTabSz="914400" rtl="0" eaLnBrk="1" fontAlgn="auto" latinLnBrk="0" hangingPunct="1">
                        <a:lnSpc>
                          <a:spcPts val="1500"/>
                        </a:lnSpc>
                        <a:spcBef>
                          <a:spcPts val="0"/>
                        </a:spcBef>
                        <a:spcAft>
                          <a:spcPts val="0"/>
                        </a:spcAft>
                        <a:buClrTx/>
                        <a:buSzTx/>
                        <a:buFontTx/>
                        <a:buNone/>
                        <a:tabLst/>
                        <a:defRPr/>
                      </a:pPr>
                      <a:r>
                        <a:rPr lang="en-GB" sz="1100" kern="100">
                          <a:effectLst/>
                          <a:latin typeface="Arial" panose="020B0604020202020204" pitchFamily="34" charset="0"/>
                          <a:cs typeface="Arial" panose="020B0604020202020204" pitchFamily="34" charset="0"/>
                        </a:rPr>
                        <a:t> March 2026</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Tested a new assessment approach to embed strengths-based, person-led practice in delivery.</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extLst>
                  <a:ext uri="{0D108BD9-81ED-4DB2-BD59-A6C34878D82A}">
                    <a16:rowId xmlns:a16="http://schemas.microsoft.com/office/drawing/2014/main" val="1381462466"/>
                  </a:ext>
                </a:extLst>
              </a:tr>
              <a:tr h="441297">
                <a:tc>
                  <a:txBody>
                    <a:bodyPr/>
                    <a:lstStyle/>
                    <a:p>
                      <a:pPr>
                        <a:buNone/>
                      </a:pPr>
                      <a:r>
                        <a:rPr lang="en-GB" sz="1100" kern="100">
                          <a:effectLst/>
                          <a:latin typeface="Arial" panose="020B0604020202020204" pitchFamily="34" charset="0"/>
                          <a:cs typeface="Arial" panose="020B0604020202020204" pitchFamily="34" charset="0"/>
                        </a:rPr>
                        <a:t>TEC Digital Demonstrator – Diagnostic options appraisal completed</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March 2026</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Identified options for scaling technology-enabled care to support independence and prevention.</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extLst>
                  <a:ext uri="{0D108BD9-81ED-4DB2-BD59-A6C34878D82A}">
                    <a16:rowId xmlns:a16="http://schemas.microsoft.com/office/drawing/2014/main" val="2252484257"/>
                  </a:ext>
                </a:extLst>
              </a:tr>
              <a:tr h="441297">
                <a:tc>
                  <a:txBody>
                    <a:bodyPr/>
                    <a:lstStyle/>
                    <a:p>
                      <a:pPr>
                        <a:buNone/>
                      </a:pPr>
                      <a:r>
                        <a:rPr lang="en-GB" sz="1100" kern="100">
                          <a:effectLst/>
                          <a:latin typeface="Arial" panose="020B0604020202020204" pitchFamily="34" charset="0"/>
                          <a:cs typeface="Arial" panose="020B0604020202020204" pitchFamily="34" charset="0"/>
                        </a:rPr>
                        <a:t>Brokerage Task &amp; Finish Group to determine options for redesign project</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February 2026</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Generated evidence and options to inform the Brokerage redesign and improve commissioning flow.</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extLst>
                  <a:ext uri="{0D108BD9-81ED-4DB2-BD59-A6C34878D82A}">
                    <a16:rowId xmlns:a16="http://schemas.microsoft.com/office/drawing/2014/main" val="1589701112"/>
                  </a:ext>
                </a:extLst>
              </a:tr>
              <a:tr h="441297">
                <a:tc>
                  <a:txBody>
                    <a:bodyPr/>
                    <a:lstStyle/>
                    <a:p>
                      <a:pPr>
                        <a:buNone/>
                      </a:pPr>
                      <a:r>
                        <a:rPr lang="en-GB" sz="1100" kern="100">
                          <a:effectLst/>
                          <a:latin typeface="Arial" panose="020B0604020202020204" pitchFamily="34" charset="0"/>
                          <a:cs typeface="Arial" panose="020B0604020202020204" pitchFamily="34" charset="0"/>
                        </a:rPr>
                        <a:t>Strategic Commissioning Board established</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February 2026</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Created governance to provide strategic oversight and alignment of commissioning activity.</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extLst>
                  <a:ext uri="{0D108BD9-81ED-4DB2-BD59-A6C34878D82A}">
                    <a16:rowId xmlns:a16="http://schemas.microsoft.com/office/drawing/2014/main" val="3013119341"/>
                  </a:ext>
                </a:extLst>
              </a:tr>
              <a:tr h="441297">
                <a:tc>
                  <a:txBody>
                    <a:bodyPr/>
                    <a:lstStyle/>
                    <a:p>
                      <a:pPr>
                        <a:buNone/>
                      </a:pPr>
                      <a:r>
                        <a:rPr lang="en-GB" sz="1100" kern="100">
                          <a:effectLst/>
                          <a:latin typeface="Arial" panose="020B0604020202020204" pitchFamily="34" charset="0"/>
                          <a:cs typeface="Arial" panose="020B0604020202020204" pitchFamily="34" charset="0"/>
                        </a:rPr>
                        <a:t>Commissiong Intentions drafted and finalised</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February-April 2026</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Sets clear commissioning priorities aligned to prevention, independence and Best Value.</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extLst>
                  <a:ext uri="{0D108BD9-81ED-4DB2-BD59-A6C34878D82A}">
                    <a16:rowId xmlns:a16="http://schemas.microsoft.com/office/drawing/2014/main" val="2509662706"/>
                  </a:ext>
                </a:extLst>
              </a:tr>
              <a:tr h="441297">
                <a:tc>
                  <a:txBody>
                    <a:bodyPr/>
                    <a:lstStyle/>
                    <a:p>
                      <a:pPr>
                        <a:buNone/>
                      </a:pPr>
                      <a:r>
                        <a:rPr lang="en-GB" sz="1100" kern="100">
                          <a:effectLst/>
                          <a:latin typeface="Arial" panose="020B0604020202020204" pitchFamily="34" charset="0"/>
                          <a:cs typeface="Arial" panose="020B0604020202020204" pitchFamily="34" charset="0"/>
                        </a:rPr>
                        <a:t>Creating Best Value Report and Business Case drafted</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March 2026</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Established the case and rationale for transformation and system redesign.</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extLst>
                  <a:ext uri="{0D108BD9-81ED-4DB2-BD59-A6C34878D82A}">
                    <a16:rowId xmlns:a16="http://schemas.microsoft.com/office/drawing/2014/main" val="988284332"/>
                  </a:ext>
                </a:extLst>
              </a:tr>
              <a:tr h="441297">
                <a:tc>
                  <a:txBody>
                    <a:bodyPr/>
                    <a:lstStyle/>
                    <a:p>
                      <a:pPr>
                        <a:buNone/>
                      </a:pPr>
                      <a:r>
                        <a:rPr lang="en-GB" sz="1100" kern="100">
                          <a:effectLst/>
                          <a:latin typeface="Arial" panose="020B0604020202020204" pitchFamily="34" charset="0"/>
                          <a:cs typeface="Arial" panose="020B0604020202020204" pitchFamily="34" charset="0"/>
                        </a:rPr>
                        <a:t>Liquid Logic upgrade delivered</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April 2026</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Improved core system functionality to support better data quality, workflow and performance insight.</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extLst>
                  <a:ext uri="{0D108BD9-81ED-4DB2-BD59-A6C34878D82A}">
                    <a16:rowId xmlns:a16="http://schemas.microsoft.com/office/drawing/2014/main" val="1056442991"/>
                  </a:ext>
                </a:extLst>
              </a:tr>
              <a:tr h="441297">
                <a:tc>
                  <a:txBody>
                    <a:bodyPr/>
                    <a:lstStyle/>
                    <a:p>
                      <a:pPr>
                        <a:buNone/>
                      </a:pPr>
                      <a:r>
                        <a:rPr lang="en-GB" sz="1100" kern="100">
                          <a:effectLst/>
                          <a:latin typeface="Arial" panose="020B0604020202020204" pitchFamily="34" charset="0"/>
                          <a:cs typeface="Arial" panose="020B0604020202020204" pitchFamily="34" charset="0"/>
                        </a:rPr>
                        <a:t>TOM Delivery Group reestablished and remit defined</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April 2026</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Strengthened programme governance to coordinate and oversee operating model delivery.</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extLst>
                  <a:ext uri="{0D108BD9-81ED-4DB2-BD59-A6C34878D82A}">
                    <a16:rowId xmlns:a16="http://schemas.microsoft.com/office/drawing/2014/main" val="2942769125"/>
                  </a:ext>
                </a:extLst>
              </a:tr>
              <a:tr h="441297">
                <a:tc>
                  <a:txBody>
                    <a:bodyPr/>
                    <a:lstStyle/>
                    <a:p>
                      <a:pPr>
                        <a:buNone/>
                      </a:pPr>
                      <a:r>
                        <a:rPr lang="en-GB" sz="1100" kern="100">
                          <a:effectLst/>
                          <a:latin typeface="Arial" panose="020B0604020202020204" pitchFamily="34" charset="0"/>
                          <a:cs typeface="Arial" panose="020B0604020202020204" pitchFamily="34" charset="0"/>
                        </a:rPr>
                        <a:t>Improvement plan drafted</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March 2026</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Brought together programmes and workstreams into a single, coherent transformation plan.</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extLst>
                  <a:ext uri="{0D108BD9-81ED-4DB2-BD59-A6C34878D82A}">
                    <a16:rowId xmlns:a16="http://schemas.microsoft.com/office/drawing/2014/main" val="991641664"/>
                  </a:ext>
                </a:extLst>
              </a:tr>
              <a:tr h="441297">
                <a:tc>
                  <a:txBody>
                    <a:bodyPr/>
                    <a:lstStyle/>
                    <a:p>
                      <a:pPr>
                        <a:buNone/>
                      </a:pPr>
                      <a:r>
                        <a:rPr lang="en-GB" sz="1100" kern="100">
                          <a:effectLst/>
                          <a:latin typeface="Arial" panose="020B0604020202020204" pitchFamily="34" charset="0"/>
                          <a:cs typeface="Arial" panose="020B0604020202020204" pitchFamily="34" charset="0"/>
                        </a:rPr>
                        <a:t>Draft ASC Strategy released</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January 2026</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Set the long-term strategic direction co-produced with residents, carers and partners.</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10000"/>
                      </a:srgbClr>
                    </a:solidFill>
                  </a:tcPr>
                </a:tc>
                <a:extLst>
                  <a:ext uri="{0D108BD9-81ED-4DB2-BD59-A6C34878D82A}">
                    <a16:rowId xmlns:a16="http://schemas.microsoft.com/office/drawing/2014/main" val="4248894630"/>
                  </a:ext>
                </a:extLst>
              </a:tr>
              <a:tr h="591583">
                <a:tc>
                  <a:txBody>
                    <a:bodyPr/>
                    <a:lstStyle/>
                    <a:p>
                      <a:pPr>
                        <a:buNone/>
                      </a:pPr>
                      <a:r>
                        <a:rPr lang="en-GB" sz="1100" kern="100">
                          <a:effectLst/>
                          <a:latin typeface="Arial" panose="020B0604020202020204" pitchFamily="34" charset="0"/>
                          <a:cs typeface="Arial" panose="020B0604020202020204" pitchFamily="34" charset="0"/>
                        </a:rPr>
                        <a:t>BetterGov System Discovery work commenced</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May 2026</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tc>
                  <a:txBody>
                    <a:bodyPr/>
                    <a:lstStyle/>
                    <a:p>
                      <a:pPr>
                        <a:lnSpc>
                          <a:spcPts val="1500"/>
                        </a:lnSpc>
                        <a:buNone/>
                      </a:pPr>
                      <a:r>
                        <a:rPr lang="en-GB" sz="1100" kern="100">
                          <a:effectLst/>
                          <a:latin typeface="Arial" panose="020B0604020202020204" pitchFamily="34" charset="0"/>
                          <a:cs typeface="Arial" panose="020B0604020202020204" pitchFamily="34" charset="0"/>
                        </a:rPr>
                        <a:t>To build a clear picture of how Liquidlogic (LAS) is currently used to inform targeted, evidence‑led system improvements.</a:t>
                      </a:r>
                      <a:endParaRPr lang="en-GB" sz="1100" kern="100">
                        <a:effectLst/>
                        <a:latin typeface="Arial" panose="020B0604020202020204" pitchFamily="34" charset="0"/>
                        <a:ea typeface="Times New Roman" panose="02020603050405020304" pitchFamily="18" charset="0"/>
                        <a:cs typeface="Arial" panose="020B0604020202020204" pitchFamily="34" charset="0"/>
                      </a:endParaRPr>
                    </a:p>
                  </a:txBody>
                  <a:tcPr marL="90000" marR="90000" marT="90000" marB="90000" anchor="ctr">
                    <a:solidFill>
                      <a:srgbClr val="464646">
                        <a:alpha val="40000"/>
                      </a:srgbClr>
                    </a:solidFill>
                  </a:tcPr>
                </a:tc>
                <a:extLst>
                  <a:ext uri="{0D108BD9-81ED-4DB2-BD59-A6C34878D82A}">
                    <a16:rowId xmlns:a16="http://schemas.microsoft.com/office/drawing/2014/main" val="196168498"/>
                  </a:ext>
                </a:extLst>
              </a:tr>
            </a:tbl>
          </a:graphicData>
        </a:graphic>
      </p:graphicFrame>
      <p:sp>
        <p:nvSpPr>
          <p:cNvPr id="5" name="Google Shape;470;p82">
            <a:extLst>
              <a:ext uri="{FF2B5EF4-FFF2-40B4-BE49-F238E27FC236}">
                <a16:creationId xmlns:a16="http://schemas.microsoft.com/office/drawing/2014/main" id="{CCB76158-B387-5B28-D4BB-0CCF48C2A940}"/>
              </a:ext>
            </a:extLst>
          </p:cNvPr>
          <p:cNvSpPr/>
          <p:nvPr/>
        </p:nvSpPr>
        <p:spPr>
          <a:xfrm>
            <a:off x="1872" y="281066"/>
            <a:ext cx="12192000" cy="628000"/>
          </a:xfrm>
          <a:prstGeom prst="rect">
            <a:avLst/>
          </a:prstGeom>
          <a:solidFill>
            <a:srgbClr val="92D050"/>
          </a:solidFill>
          <a:ln>
            <a:noFill/>
          </a:ln>
        </p:spPr>
        <p:txBody>
          <a:bodyPr spcFirstLastPara="1" wrap="square" lIns="320000" tIns="162533" rIns="320000" bIns="162533" anchor="ctr" anchorCtr="0">
            <a:noAutofit/>
          </a:bodyPr>
          <a:lstStyle/>
          <a:p>
            <a:endParaRPr lang="en-US" sz="2400"/>
          </a:p>
        </p:txBody>
      </p:sp>
      <p:sp>
        <p:nvSpPr>
          <p:cNvPr id="6" name="Title 1">
            <a:extLst>
              <a:ext uri="{FF2B5EF4-FFF2-40B4-BE49-F238E27FC236}">
                <a16:creationId xmlns:a16="http://schemas.microsoft.com/office/drawing/2014/main" id="{07B346BB-6516-3927-7D5B-01226B1C5F01}"/>
              </a:ext>
            </a:extLst>
          </p:cNvPr>
          <p:cNvSpPr txBox="1">
            <a:spLocks/>
          </p:cNvSpPr>
          <p:nvPr/>
        </p:nvSpPr>
        <p:spPr>
          <a:xfrm>
            <a:off x="360902" y="294331"/>
            <a:ext cx="11832970" cy="609712"/>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buClr>
                <a:srgbClr val="000000"/>
              </a:buClr>
              <a:buSzPts val="1800"/>
              <a:defRPr/>
            </a:pPr>
            <a:r>
              <a:rPr lang="en-GB" sz="2500">
                <a:solidFill>
                  <a:srgbClr val="464646"/>
                </a:solidFill>
                <a:latin typeface="Georgia"/>
                <a:ea typeface="Georgia"/>
                <a:cs typeface="Arial"/>
                <a:sym typeface="Georgia"/>
              </a:rPr>
              <a:t>Appendix 1: Progress to date</a:t>
            </a:r>
            <a:endParaRPr lang="en-GB" sz="2500">
              <a:solidFill>
                <a:srgbClr val="464646"/>
              </a:solidFill>
              <a:latin typeface="Calibri"/>
              <a:ea typeface="Georgia"/>
              <a:cs typeface="Calibri"/>
            </a:endParaRPr>
          </a:p>
        </p:txBody>
      </p:sp>
      <p:sp>
        <p:nvSpPr>
          <p:cNvPr id="7" name="Slide Number Placeholder 6">
            <a:extLst>
              <a:ext uri="{FF2B5EF4-FFF2-40B4-BE49-F238E27FC236}">
                <a16:creationId xmlns:a16="http://schemas.microsoft.com/office/drawing/2014/main" id="{2F14C9B2-0EB0-1B44-4FB0-11D6C3F0D45A}"/>
              </a:ext>
            </a:extLst>
          </p:cNvPr>
          <p:cNvSpPr>
            <a:spLocks noGrp="1"/>
          </p:cNvSpPr>
          <p:nvPr>
            <p:ph type="sldNum" sz="quarter" idx="12"/>
          </p:nvPr>
        </p:nvSpPr>
        <p:spPr/>
        <p:txBody>
          <a:bodyPr/>
          <a:lstStyle/>
          <a:p>
            <a:fld id="{F2F5C3A6-97E3-4CF8-BAB9-D6EE181F55AD}" type="slidenum">
              <a:rPr lang="en-GB" smtClean="0"/>
              <a:t>85</a:t>
            </a:fld>
            <a:endParaRPr lang="en-GB"/>
          </a:p>
        </p:txBody>
      </p:sp>
    </p:spTree>
    <p:extLst>
      <p:ext uri="{BB962C8B-B14F-4D97-AF65-F5344CB8AC3E}">
        <p14:creationId xmlns:p14="http://schemas.microsoft.com/office/powerpoint/2010/main" val="330498630"/>
      </p:ext>
    </p:extLst>
  </p:cSld>
  <p:clrMapOvr>
    <a:masterClrMapping/>
  </p:clrMapOvr>
  <p:transition advClick="0"/>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I Theme 2 (Light)">
  <a:themeElements>
    <a:clrScheme name="Custom 1">
      <a:dk1>
        <a:sysClr val="windowText" lastClr="000000"/>
      </a:dk1>
      <a:lt1>
        <a:sysClr val="window" lastClr="FFFFFF"/>
      </a:lt1>
      <a:dk2>
        <a:srgbClr val="455F51"/>
      </a:dk2>
      <a:lt2>
        <a:srgbClr val="F2F2F2"/>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Greenwich Master">
  <a:themeElements>
    <a:clrScheme name="Rethink Partners Colours">
      <a:dk1>
        <a:srgbClr val="073001"/>
      </a:dk1>
      <a:lt1>
        <a:srgbClr val="FFFFFF"/>
      </a:lt1>
      <a:dk2>
        <a:srgbClr val="073001"/>
      </a:dk2>
      <a:lt2>
        <a:srgbClr val="FFF0E5"/>
      </a:lt2>
      <a:accent1>
        <a:srgbClr val="637005"/>
      </a:accent1>
      <a:accent2>
        <a:srgbClr val="B5BD74"/>
      </a:accent2>
      <a:accent3>
        <a:srgbClr val="DAE5B6"/>
      </a:accent3>
      <a:accent4>
        <a:srgbClr val="FA9500"/>
      </a:accent4>
      <a:accent5>
        <a:srgbClr val="FFF0E5"/>
      </a:accent5>
      <a:accent6>
        <a:srgbClr val="FFF9F5"/>
      </a:accent6>
      <a:hlink>
        <a:srgbClr val="FA9500"/>
      </a:hlink>
      <a:folHlink>
        <a:srgbClr val="B5BD74"/>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think Partners Report Template 2025 - PLEASE SAVE AS A COPY" id="{70E50DBA-368F-4F65-9DE8-EAD8FB8A2C7F}" vid="{757EB3DD-FD32-46EA-962C-B4C642EC7003}"/>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00FC0867FCAF4D912ED61A1C3B30BD" ma:contentTypeVersion="10" ma:contentTypeDescription="Create a new document." ma:contentTypeScope="" ma:versionID="22cf34696b38e25732a4dfc6e42c3fa9">
  <xsd:schema xmlns:xsd="http://www.w3.org/2001/XMLSchema" xmlns:xs="http://www.w3.org/2001/XMLSchema" xmlns:p="http://schemas.microsoft.com/office/2006/metadata/properties" xmlns:ns2="a4b8e15e-0c7f-4763-bef0-8673d3993deb" xmlns:ns3="a8e6e4d1-1935-4107-b30f-82e11b1c8c5b" targetNamespace="http://schemas.microsoft.com/office/2006/metadata/properties" ma:root="true" ma:fieldsID="b52ff048a563300d79662fa70561ec78" ns2:_="" ns3:_="">
    <xsd:import namespace="a4b8e15e-0c7f-4763-bef0-8673d3993deb"/>
    <xsd:import namespace="a8e6e4d1-1935-4107-b30f-82e11b1c8c5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b8e15e-0c7f-4763-bef0-8673d3993d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5bead0dd-f964-4ef9-8e58-aedd6ddb9887"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e6e4d1-1935-4107-b30f-82e11b1c8c5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56173e0-6702-452b-9c39-da32a5d95360}" ma:internalName="TaxCatchAll" ma:showField="CatchAllData" ma:web="a8e6e4d1-1935-4107-b30f-82e11b1c8c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4b8e15e-0c7f-4763-bef0-8673d3993deb">
      <Terms xmlns="http://schemas.microsoft.com/office/infopath/2007/PartnerControls"/>
    </lcf76f155ced4ddcb4097134ff3c332f>
    <TaxCatchAll xmlns="a8e6e4d1-1935-4107-b30f-82e11b1c8c5b" xsi:nil="true"/>
  </documentManagement>
</p:properties>
</file>

<file path=customXml/itemProps1.xml><?xml version="1.0" encoding="utf-8"?>
<ds:datastoreItem xmlns:ds="http://schemas.openxmlformats.org/officeDocument/2006/customXml" ds:itemID="{9D4BE77A-2E16-40F2-A379-F7E52F3E24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b8e15e-0c7f-4763-bef0-8673d3993deb"/>
    <ds:schemaRef ds:uri="a8e6e4d1-1935-4107-b30f-82e11b1c8c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1578BB3-3297-4E46-B3A1-7895D6007D59}">
  <ds:schemaRefs>
    <ds:schemaRef ds:uri="http://schemas.microsoft.com/sharepoint/v3/contenttype/forms"/>
  </ds:schemaRefs>
</ds:datastoreItem>
</file>

<file path=customXml/itemProps3.xml><?xml version="1.0" encoding="utf-8"?>
<ds:datastoreItem xmlns:ds="http://schemas.openxmlformats.org/officeDocument/2006/customXml" ds:itemID="{F53B81F6-7435-41A5-927F-7DA0E7FCEF60}">
  <ds:schemaRefs>
    <ds:schemaRef ds:uri="e418abe3-5a56-43a2-ae55-3bad116920f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a4b8e15e-0c7f-4763-bef0-8673d3993deb"/>
    <ds:schemaRef ds:uri="a8e6e4d1-1935-4107-b30f-82e11b1c8c5b"/>
  </ds:schemaRefs>
</ds:datastoreItem>
</file>

<file path=docProps/app.xml><?xml version="1.0" encoding="utf-8"?>
<Properties xmlns="http://schemas.openxmlformats.org/officeDocument/2006/extended-properties" xmlns:vt="http://schemas.openxmlformats.org/officeDocument/2006/docPropsVTypes">
  <TotalTime>0</TotalTime>
  <Words>17649</Words>
  <Application>Microsoft Office PowerPoint</Application>
  <PresentationFormat>Widescreen</PresentationFormat>
  <Paragraphs>2171</Paragraphs>
  <Slides>85</Slides>
  <Notes>85</Notes>
  <HiddenSlides>0</HiddenSlides>
  <MMClips>0</MMClips>
  <ScaleCrop>false</ScaleCrop>
  <HeadingPairs>
    <vt:vector size="4" baseType="variant">
      <vt:variant>
        <vt:lpstr>Theme</vt:lpstr>
      </vt:variant>
      <vt:variant>
        <vt:i4>4</vt:i4>
      </vt:variant>
      <vt:variant>
        <vt:lpstr>Slide Titles</vt:lpstr>
      </vt:variant>
      <vt:variant>
        <vt:i4>85</vt:i4>
      </vt:variant>
    </vt:vector>
  </HeadingPairs>
  <TitlesOfParts>
    <vt:vector size="89" baseType="lpstr">
      <vt:lpstr>Office Theme</vt:lpstr>
      <vt:lpstr>SI Theme 2 (Light)</vt:lpstr>
      <vt:lpstr>2_Greenwich Master</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O'Neill (UK)</dc:creator>
  <cp:lastModifiedBy>John Burgin</cp:lastModifiedBy>
  <cp:revision>5</cp:revision>
  <cp:lastPrinted>2026-02-11T17:11:52Z</cp:lastPrinted>
  <dcterms:created xsi:type="dcterms:W3CDTF">2022-06-21T10:05:36Z</dcterms:created>
  <dcterms:modified xsi:type="dcterms:W3CDTF">2026-09-23T11:48:50Z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0x0101007900FC0867FCAF4D912ED61A1C3B30BD</vt:lpwstr>
  </property>
  <property fmtid="{D5CDD505-2E9C-101B-9397-08002B2CF9AE}" pid="3" name="MediaServiceImageTags">
    <vt:lpwstr/>
  </property>
</Properties>
</file>