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6"/>
  </p:notesMasterIdLst>
  <p:sldIdLst>
    <p:sldId id="279" r:id="rId3"/>
    <p:sldId id="283" r:id="rId4"/>
    <p:sldId id="259" r:id="rId5"/>
    <p:sldId id="261" r:id="rId6"/>
    <p:sldId id="288" r:id="rId7"/>
    <p:sldId id="263" r:id="rId8"/>
    <p:sldId id="286" r:id="rId9"/>
    <p:sldId id="287" r:id="rId10"/>
    <p:sldId id="284" r:id="rId11"/>
    <p:sldId id="271" r:id="rId12"/>
    <p:sldId id="289" r:id="rId13"/>
    <p:sldId id="272" r:id="rId14"/>
    <p:sldId id="273" r:id="rId15"/>
    <p:sldId id="274" r:id="rId16"/>
    <p:sldId id="275" r:id="rId17"/>
    <p:sldId id="276" r:id="rId18"/>
    <p:sldId id="277" r:id="rId19"/>
    <p:sldId id="278" r:id="rId20"/>
    <p:sldId id="268" r:id="rId21"/>
    <p:sldId id="293" r:id="rId22"/>
    <p:sldId id="291" r:id="rId23"/>
    <p:sldId id="285" r:id="rId24"/>
    <p:sldId id="29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BE5C95C-F5D9-4ACB-81E2-EEF838B4C6DD}">
          <p14:sldIdLst>
            <p14:sldId id="279"/>
            <p14:sldId id="283"/>
            <p14:sldId id="259"/>
            <p14:sldId id="261"/>
            <p14:sldId id="288"/>
            <p14:sldId id="263"/>
            <p14:sldId id="286"/>
            <p14:sldId id="287"/>
          </p14:sldIdLst>
        </p14:section>
        <p14:section name="Untitled Section" id="{86ABD513-4B6C-4424-95A9-D78EB63E9500}">
          <p14:sldIdLst>
            <p14:sldId id="284"/>
            <p14:sldId id="271"/>
            <p14:sldId id="289"/>
            <p14:sldId id="272"/>
            <p14:sldId id="273"/>
            <p14:sldId id="274"/>
            <p14:sldId id="275"/>
            <p14:sldId id="276"/>
            <p14:sldId id="277"/>
            <p14:sldId id="278"/>
            <p14:sldId id="268"/>
            <p14:sldId id="293"/>
            <p14:sldId id="291"/>
            <p14:sldId id="285"/>
            <p14:sldId id="294"/>
          </p14:sldIdLst>
        </p14:section>
      </p14:sectionLst>
    </p:ext>
    <p:ext uri="{EFAFB233-063F-42B5-8137-9DF3F51BA10A}">
      <p15:sldGuideLst xmlns:p15="http://schemas.microsoft.com/office/powerpoint/2012/main">
        <p15:guide id="1" orient="horz" pos="2160"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B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3" autoAdjust="0"/>
    <p:restoredTop sz="83029" autoAdjust="0"/>
  </p:normalViewPr>
  <p:slideViewPr>
    <p:cSldViewPr snapToGrid="0">
      <p:cViewPr varScale="1">
        <p:scale>
          <a:sx n="70" d="100"/>
          <a:sy n="70" d="100"/>
        </p:scale>
        <p:origin x="576" y="60"/>
      </p:cViewPr>
      <p:guideLst>
        <p:guide orient="horz" pos="2160"/>
        <p:guide pos="3840"/>
      </p:guideLst>
    </p:cSldViewPr>
  </p:slideViewPr>
  <p:outlineViewPr>
    <p:cViewPr>
      <p:scale>
        <a:sx n="33" d="100"/>
        <a:sy n="33" d="100"/>
      </p:scale>
      <p:origin x="0" y="-9994"/>
    </p:cViewPr>
  </p:outlineViewPr>
  <p:notesTextViewPr>
    <p:cViewPr>
      <p:scale>
        <a:sx n="1" d="1"/>
        <a:sy n="1" d="1"/>
      </p:scale>
      <p:origin x="0" y="0"/>
    </p:cViewPr>
  </p:notesTextViewPr>
  <p:notesViewPr>
    <p:cSldViewPr snapToGrid="0">
      <p:cViewPr varScale="1">
        <p:scale>
          <a:sx n="41" d="100"/>
          <a:sy n="41" d="100"/>
        </p:scale>
        <p:origin x="1493"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E96E2D-5460-481A-A44C-CB4B31BACC57}" type="datetimeFigureOut">
              <a:rPr lang="en-GB" smtClean="0"/>
              <a:t>11/03/2020</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48C655-7DCF-4E66-BA2B-B17DE646116B}" type="slidenum">
              <a:rPr lang="en-GB" smtClean="0"/>
              <a:t>‹#›</a:t>
            </a:fld>
            <a:endParaRPr lang="en-GB" dirty="0"/>
          </a:p>
        </p:txBody>
      </p:sp>
    </p:spTree>
    <p:extLst>
      <p:ext uri="{BB962C8B-B14F-4D97-AF65-F5344CB8AC3E}">
        <p14:creationId xmlns:p14="http://schemas.microsoft.com/office/powerpoint/2010/main" val="465071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38105325-B6DA-4AA4-B520-7C0C0B4ECB02}" type="slidenum">
              <a:rPr lang="en-GB" altLang="en-US"/>
              <a:pPr eaLnBrk="1" hangingPunct="1">
                <a:spcBef>
                  <a:spcPct val="0"/>
                </a:spcBef>
              </a:pPr>
              <a:t>1</a:t>
            </a:fld>
            <a:endParaRPr lang="en-GB" altLang="en-US" dirty="0"/>
          </a:p>
        </p:txBody>
      </p:sp>
      <p:sp>
        <p:nvSpPr>
          <p:cNvPr id="45059" name="Rectangle 7"/>
          <p:cNvSpPr txBox="1">
            <a:spLocks noGrp="1" noChangeArrowheads="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114E3363-AA6A-4482-B62A-744EF7582E79}" type="slidenum">
              <a:rPr lang="en-GB" altLang="en-US"/>
              <a:pPr algn="r" eaLnBrk="1" hangingPunct="1">
                <a:spcBef>
                  <a:spcPct val="0"/>
                </a:spcBef>
              </a:pPr>
              <a:t>1</a:t>
            </a:fld>
            <a:endParaRPr lang="en-GB" altLang="en-US" dirty="0"/>
          </a:p>
        </p:txBody>
      </p:sp>
      <p:sp>
        <p:nvSpPr>
          <p:cNvPr id="45060" name="Rectangle 2"/>
          <p:cNvSpPr>
            <a:spLocks noGrp="1" noRot="1" noChangeAspect="1" noChangeArrowheads="1" noTextEdit="1"/>
          </p:cNvSpPr>
          <p:nvPr>
            <p:ph type="sldImg"/>
          </p:nvPr>
        </p:nvSpPr>
        <p:spPr>
          <a:xfrm>
            <a:off x="90488" y="744538"/>
            <a:ext cx="6616700" cy="3722687"/>
          </a:xfrm>
          <a:ln/>
        </p:spPr>
      </p:sp>
      <p:sp>
        <p:nvSpPr>
          <p:cNvPr id="450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z="1400" i="1" dirty="0" smtClean="0">
              <a:latin typeface="Arial" panose="020B0604020202020204" pitchFamily="34" charset="0"/>
            </a:endParaRPr>
          </a:p>
          <a:p>
            <a:endParaRPr lang="en-GB" altLang="en-US" sz="1400" dirty="0" smtClean="0">
              <a:latin typeface="Arial" panose="020B0604020202020204" pitchFamily="34" charset="0"/>
            </a:endParaRPr>
          </a:p>
          <a:p>
            <a:pPr>
              <a:buFontTx/>
              <a:buChar char="-"/>
            </a:pPr>
            <a:endParaRPr lang="en-GB" altLang="en-US" sz="1400" dirty="0" smtClean="0">
              <a:latin typeface="Arial" panose="020B0604020202020204" pitchFamily="34" charset="0"/>
            </a:endParaRPr>
          </a:p>
          <a:p>
            <a:pPr eaLnBrk="1" hangingPunct="1"/>
            <a:endParaRPr lang="en-US" altLang="en-US" dirty="0" smtClean="0">
              <a:latin typeface="Arial" panose="020B0604020202020204" pitchFamily="34" charset="0"/>
            </a:endParaRPr>
          </a:p>
        </p:txBody>
      </p:sp>
      <p:sp>
        <p:nvSpPr>
          <p:cNvPr id="45062"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US" altLang="en-US" dirty="0" smtClean="0"/>
          </a:p>
        </p:txBody>
      </p:sp>
    </p:spTree>
    <p:extLst>
      <p:ext uri="{BB962C8B-B14F-4D97-AF65-F5344CB8AC3E}">
        <p14:creationId xmlns:p14="http://schemas.microsoft.com/office/powerpoint/2010/main" val="19065179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288633E0-D2AE-431D-AC6E-4139C7A01407}" type="slidenum">
              <a:rPr lang="en-GB" altLang="en-US"/>
              <a:pPr eaLnBrk="1" hangingPunct="1">
                <a:spcBef>
                  <a:spcPct val="0"/>
                </a:spcBef>
              </a:pPr>
              <a:t>12</a:t>
            </a:fld>
            <a:endParaRPr lang="en-GB" altLang="en-US" dirty="0"/>
          </a:p>
        </p:txBody>
      </p:sp>
      <p:sp>
        <p:nvSpPr>
          <p:cNvPr id="61443" name="Rectangle 7"/>
          <p:cNvSpPr txBox="1">
            <a:spLocks noGrp="1" noChangeArrowheads="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A21A9BFB-9E6C-4F26-B286-62A34CC6CCDC}" type="slidenum">
              <a:rPr lang="en-GB" altLang="en-US"/>
              <a:pPr algn="r" eaLnBrk="1" hangingPunct="1">
                <a:spcBef>
                  <a:spcPct val="0"/>
                </a:spcBef>
              </a:pPr>
              <a:t>12</a:t>
            </a:fld>
            <a:endParaRPr lang="en-GB" altLang="en-US" dirty="0"/>
          </a:p>
        </p:txBody>
      </p:sp>
      <p:sp>
        <p:nvSpPr>
          <p:cNvPr id="61444" name="Rectangle 2"/>
          <p:cNvSpPr>
            <a:spLocks noGrp="1" noRot="1" noChangeAspect="1" noChangeArrowheads="1" noTextEdit="1"/>
          </p:cNvSpPr>
          <p:nvPr>
            <p:ph type="sldImg"/>
          </p:nvPr>
        </p:nvSpPr>
        <p:spPr>
          <a:xfrm>
            <a:off x="90488" y="744538"/>
            <a:ext cx="6616700" cy="3722687"/>
          </a:xfrm>
          <a:ln/>
        </p:spPr>
      </p:sp>
      <p:sp>
        <p:nvSpPr>
          <p:cNvPr id="614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
        <p:nvSpPr>
          <p:cNvPr id="61446"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r>
              <a:rPr lang="en-US" altLang="en-US" dirty="0" smtClean="0"/>
              <a:t>Version Jan 2015</a:t>
            </a:r>
          </a:p>
        </p:txBody>
      </p:sp>
    </p:spTree>
    <p:extLst>
      <p:ext uri="{BB962C8B-B14F-4D97-AF65-F5344CB8AC3E}">
        <p14:creationId xmlns:p14="http://schemas.microsoft.com/office/powerpoint/2010/main" val="23940738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A3079AC2-8660-4996-A093-26769C1A63EE}" type="slidenum">
              <a:rPr lang="en-GB" altLang="en-US"/>
              <a:pPr eaLnBrk="1" hangingPunct="1">
                <a:spcBef>
                  <a:spcPct val="0"/>
                </a:spcBef>
              </a:pPr>
              <a:t>13</a:t>
            </a:fld>
            <a:endParaRPr lang="en-GB" altLang="en-US" dirty="0"/>
          </a:p>
        </p:txBody>
      </p:sp>
      <p:sp>
        <p:nvSpPr>
          <p:cNvPr id="62467" name="Rectangle 7"/>
          <p:cNvSpPr txBox="1">
            <a:spLocks noGrp="1" noChangeArrowheads="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A558979A-6470-4B72-8F43-EDD0C2146D0B}" type="slidenum">
              <a:rPr lang="en-GB" altLang="en-US"/>
              <a:pPr algn="r" eaLnBrk="1" hangingPunct="1">
                <a:spcBef>
                  <a:spcPct val="0"/>
                </a:spcBef>
              </a:pPr>
              <a:t>13</a:t>
            </a:fld>
            <a:endParaRPr lang="en-GB" altLang="en-US" dirty="0"/>
          </a:p>
        </p:txBody>
      </p:sp>
      <p:sp>
        <p:nvSpPr>
          <p:cNvPr id="62468" name="Rectangle 2"/>
          <p:cNvSpPr>
            <a:spLocks noGrp="1" noRot="1" noChangeAspect="1" noChangeArrowheads="1" noTextEdit="1"/>
          </p:cNvSpPr>
          <p:nvPr>
            <p:ph type="sldImg"/>
          </p:nvPr>
        </p:nvSpPr>
        <p:spPr>
          <a:xfrm>
            <a:off x="90488" y="744538"/>
            <a:ext cx="6616700" cy="3722687"/>
          </a:xfrm>
          <a:ln/>
        </p:spPr>
      </p:sp>
      <p:sp>
        <p:nvSpPr>
          <p:cNvPr id="6246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400" dirty="0" smtClean="0">
              <a:latin typeface="Arial" panose="020B0604020202020204" pitchFamily="34" charset="0"/>
            </a:endParaRPr>
          </a:p>
          <a:p>
            <a:pPr eaLnBrk="1" hangingPunct="1"/>
            <a:endParaRPr lang="en-US" altLang="en-US" dirty="0" smtClean="0">
              <a:latin typeface="Arial" panose="020B0604020202020204" pitchFamily="34" charset="0"/>
            </a:endParaRPr>
          </a:p>
        </p:txBody>
      </p:sp>
      <p:sp>
        <p:nvSpPr>
          <p:cNvPr id="62470"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r>
              <a:rPr lang="en-US" altLang="en-US" dirty="0" smtClean="0"/>
              <a:t>Version Jan 2015</a:t>
            </a:r>
          </a:p>
        </p:txBody>
      </p:sp>
    </p:spTree>
    <p:extLst>
      <p:ext uri="{BB962C8B-B14F-4D97-AF65-F5344CB8AC3E}">
        <p14:creationId xmlns:p14="http://schemas.microsoft.com/office/powerpoint/2010/main" val="13927029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AA45FC08-A893-497B-8C9E-5FEFD5546E15}" type="slidenum">
              <a:rPr lang="en-GB" altLang="en-US"/>
              <a:pPr eaLnBrk="1" hangingPunct="1">
                <a:spcBef>
                  <a:spcPct val="0"/>
                </a:spcBef>
              </a:pPr>
              <a:t>14</a:t>
            </a:fld>
            <a:endParaRPr lang="en-GB" altLang="en-US" dirty="0"/>
          </a:p>
        </p:txBody>
      </p:sp>
      <p:sp>
        <p:nvSpPr>
          <p:cNvPr id="63491" name="Rectangle 7"/>
          <p:cNvSpPr txBox="1">
            <a:spLocks noGrp="1" noChangeArrowheads="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0D95D32B-1C7F-42A8-95E2-5B35AA6706E8}" type="slidenum">
              <a:rPr lang="en-GB" altLang="en-US"/>
              <a:pPr algn="r" eaLnBrk="1" hangingPunct="1">
                <a:spcBef>
                  <a:spcPct val="0"/>
                </a:spcBef>
              </a:pPr>
              <a:t>14</a:t>
            </a:fld>
            <a:endParaRPr lang="en-GB" altLang="en-US" dirty="0"/>
          </a:p>
        </p:txBody>
      </p:sp>
      <p:sp>
        <p:nvSpPr>
          <p:cNvPr id="63492" name="Rectangle 2"/>
          <p:cNvSpPr>
            <a:spLocks noGrp="1" noRot="1" noChangeAspect="1" noChangeArrowheads="1" noTextEdit="1"/>
          </p:cNvSpPr>
          <p:nvPr>
            <p:ph type="sldImg"/>
          </p:nvPr>
        </p:nvSpPr>
        <p:spPr>
          <a:xfrm>
            <a:off x="90488" y="744538"/>
            <a:ext cx="6616700" cy="3722687"/>
          </a:xfrm>
          <a:ln/>
        </p:spPr>
      </p:sp>
      <p:sp>
        <p:nvSpPr>
          <p:cNvPr id="6349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400" dirty="0" smtClean="0">
              <a:latin typeface="Arial" panose="020B0604020202020204" pitchFamily="34" charset="0"/>
            </a:endParaRPr>
          </a:p>
          <a:p>
            <a:pPr eaLnBrk="1" hangingPunct="1"/>
            <a:endParaRPr lang="en-US" altLang="en-US" dirty="0" smtClean="0">
              <a:latin typeface="Arial" panose="020B0604020202020204" pitchFamily="34" charset="0"/>
            </a:endParaRPr>
          </a:p>
        </p:txBody>
      </p:sp>
      <p:sp>
        <p:nvSpPr>
          <p:cNvPr id="63494"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r>
              <a:rPr lang="en-US" altLang="en-US" dirty="0" smtClean="0"/>
              <a:t>Version Jan 2015</a:t>
            </a:r>
          </a:p>
        </p:txBody>
      </p:sp>
    </p:spTree>
    <p:extLst>
      <p:ext uri="{BB962C8B-B14F-4D97-AF65-F5344CB8AC3E}">
        <p14:creationId xmlns:p14="http://schemas.microsoft.com/office/powerpoint/2010/main" val="20905553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37D812B7-445C-4D8E-9B36-5C16C5FE1582}" type="slidenum">
              <a:rPr lang="en-GB" altLang="en-US"/>
              <a:pPr eaLnBrk="1" hangingPunct="1">
                <a:spcBef>
                  <a:spcPct val="0"/>
                </a:spcBef>
              </a:pPr>
              <a:t>15</a:t>
            </a:fld>
            <a:endParaRPr lang="en-GB" altLang="en-US" dirty="0"/>
          </a:p>
        </p:txBody>
      </p:sp>
      <p:sp>
        <p:nvSpPr>
          <p:cNvPr id="64515" name="Rectangle 7"/>
          <p:cNvSpPr txBox="1">
            <a:spLocks noGrp="1" noChangeArrowheads="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3A8C80B5-18B8-4C22-8F5D-DC2A714BA6AA}" type="slidenum">
              <a:rPr lang="en-GB" altLang="en-US"/>
              <a:pPr algn="r" eaLnBrk="1" hangingPunct="1">
                <a:spcBef>
                  <a:spcPct val="0"/>
                </a:spcBef>
              </a:pPr>
              <a:t>15</a:t>
            </a:fld>
            <a:endParaRPr lang="en-GB" altLang="en-US" dirty="0"/>
          </a:p>
        </p:txBody>
      </p:sp>
      <p:sp>
        <p:nvSpPr>
          <p:cNvPr id="64516" name="Rectangle 2"/>
          <p:cNvSpPr>
            <a:spLocks noGrp="1" noRot="1" noChangeAspect="1" noChangeArrowheads="1" noTextEdit="1"/>
          </p:cNvSpPr>
          <p:nvPr>
            <p:ph type="sldImg"/>
          </p:nvPr>
        </p:nvSpPr>
        <p:spPr>
          <a:xfrm>
            <a:off x="90488" y="744538"/>
            <a:ext cx="6616700" cy="3722687"/>
          </a:xfrm>
          <a:ln/>
        </p:spPr>
      </p:sp>
      <p:sp>
        <p:nvSpPr>
          <p:cNvPr id="6451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400" dirty="0" smtClean="0">
              <a:latin typeface="Arial" panose="020B0604020202020204" pitchFamily="34" charset="0"/>
            </a:endParaRPr>
          </a:p>
          <a:p>
            <a:pPr eaLnBrk="1" hangingPunct="1"/>
            <a:endParaRPr lang="en-US" altLang="en-US" dirty="0" smtClean="0">
              <a:latin typeface="Arial" panose="020B0604020202020204" pitchFamily="34" charset="0"/>
            </a:endParaRPr>
          </a:p>
        </p:txBody>
      </p:sp>
      <p:sp>
        <p:nvSpPr>
          <p:cNvPr id="64518"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r>
              <a:rPr lang="en-US" altLang="en-US" dirty="0" smtClean="0"/>
              <a:t>Version Jan 2015</a:t>
            </a:r>
          </a:p>
        </p:txBody>
      </p:sp>
    </p:spTree>
    <p:extLst>
      <p:ext uri="{BB962C8B-B14F-4D97-AF65-F5344CB8AC3E}">
        <p14:creationId xmlns:p14="http://schemas.microsoft.com/office/powerpoint/2010/main" val="32611367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F8C3D1FF-5DDE-4C79-839F-D285423294A1}" type="slidenum">
              <a:rPr lang="en-GB" altLang="en-US"/>
              <a:pPr eaLnBrk="1" hangingPunct="1">
                <a:spcBef>
                  <a:spcPct val="0"/>
                </a:spcBef>
              </a:pPr>
              <a:t>16</a:t>
            </a:fld>
            <a:endParaRPr lang="en-GB" altLang="en-US" dirty="0"/>
          </a:p>
        </p:txBody>
      </p:sp>
      <p:sp>
        <p:nvSpPr>
          <p:cNvPr id="66563" name="Rectangle 7"/>
          <p:cNvSpPr txBox="1">
            <a:spLocks noGrp="1" noChangeArrowheads="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947B67F2-5975-408C-BFD4-DF78A32E9D37}" type="slidenum">
              <a:rPr lang="en-GB" altLang="en-US"/>
              <a:pPr algn="r" eaLnBrk="1" hangingPunct="1">
                <a:spcBef>
                  <a:spcPct val="0"/>
                </a:spcBef>
              </a:pPr>
              <a:t>16</a:t>
            </a:fld>
            <a:endParaRPr lang="en-GB" altLang="en-US" dirty="0"/>
          </a:p>
        </p:txBody>
      </p:sp>
      <p:sp>
        <p:nvSpPr>
          <p:cNvPr id="66564" name="Rectangle 2"/>
          <p:cNvSpPr>
            <a:spLocks noGrp="1" noRot="1" noChangeAspect="1" noChangeArrowheads="1" noTextEdit="1"/>
          </p:cNvSpPr>
          <p:nvPr>
            <p:ph type="sldImg"/>
          </p:nvPr>
        </p:nvSpPr>
        <p:spPr>
          <a:xfrm>
            <a:off x="90488" y="744538"/>
            <a:ext cx="6616700" cy="3722687"/>
          </a:xfrm>
          <a:ln/>
        </p:spPr>
      </p:sp>
      <p:sp>
        <p:nvSpPr>
          <p:cNvPr id="6656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
        <p:nvSpPr>
          <p:cNvPr id="66566"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r>
              <a:rPr lang="en-US" altLang="en-US" dirty="0" smtClean="0"/>
              <a:t>Version Jan 2015</a:t>
            </a:r>
          </a:p>
        </p:txBody>
      </p:sp>
    </p:spTree>
    <p:extLst>
      <p:ext uri="{BB962C8B-B14F-4D97-AF65-F5344CB8AC3E}">
        <p14:creationId xmlns:p14="http://schemas.microsoft.com/office/powerpoint/2010/main" val="24067520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2FA7E61-882B-40BD-B0B6-FFE82B5FD1B5}" type="slidenum">
              <a:rPr lang="en-GB" altLang="en-US"/>
              <a:pPr eaLnBrk="1" hangingPunct="1">
                <a:spcBef>
                  <a:spcPct val="0"/>
                </a:spcBef>
              </a:pPr>
              <a:t>17</a:t>
            </a:fld>
            <a:endParaRPr lang="en-GB" altLang="en-US" dirty="0"/>
          </a:p>
        </p:txBody>
      </p:sp>
      <p:sp>
        <p:nvSpPr>
          <p:cNvPr id="67587" name="Rectangle 7"/>
          <p:cNvSpPr txBox="1">
            <a:spLocks noGrp="1" noChangeArrowheads="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5D7DB889-4085-4233-A522-D7FA691F277B}" type="slidenum">
              <a:rPr lang="en-GB" altLang="en-US"/>
              <a:pPr algn="r" eaLnBrk="1" hangingPunct="1">
                <a:spcBef>
                  <a:spcPct val="0"/>
                </a:spcBef>
              </a:pPr>
              <a:t>17</a:t>
            </a:fld>
            <a:endParaRPr lang="en-GB" altLang="en-US" dirty="0"/>
          </a:p>
        </p:txBody>
      </p:sp>
      <p:sp>
        <p:nvSpPr>
          <p:cNvPr id="67588" name="Rectangle 2"/>
          <p:cNvSpPr>
            <a:spLocks noGrp="1" noRot="1" noChangeAspect="1" noChangeArrowheads="1" noTextEdit="1"/>
          </p:cNvSpPr>
          <p:nvPr>
            <p:ph type="sldImg"/>
          </p:nvPr>
        </p:nvSpPr>
        <p:spPr>
          <a:xfrm>
            <a:off x="90488" y="744538"/>
            <a:ext cx="6616700" cy="3722687"/>
          </a:xfrm>
          <a:ln/>
        </p:spPr>
      </p:sp>
      <p:sp>
        <p:nvSpPr>
          <p:cNvPr id="675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z="1400" dirty="0" smtClean="0">
              <a:latin typeface="Arial" panose="020B0604020202020204" pitchFamily="34" charset="0"/>
            </a:endParaRPr>
          </a:p>
          <a:p>
            <a:pPr eaLnBrk="1" hangingPunct="1"/>
            <a:endParaRPr lang="en-US" altLang="en-US" dirty="0" smtClean="0">
              <a:latin typeface="Arial" panose="020B0604020202020204" pitchFamily="34" charset="0"/>
            </a:endParaRPr>
          </a:p>
        </p:txBody>
      </p:sp>
      <p:sp>
        <p:nvSpPr>
          <p:cNvPr id="67590"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r>
              <a:rPr lang="en-US" altLang="en-US" dirty="0" smtClean="0"/>
              <a:t>Version Jan 2015</a:t>
            </a:r>
          </a:p>
        </p:txBody>
      </p:sp>
    </p:spTree>
    <p:extLst>
      <p:ext uri="{BB962C8B-B14F-4D97-AF65-F5344CB8AC3E}">
        <p14:creationId xmlns:p14="http://schemas.microsoft.com/office/powerpoint/2010/main" val="27188583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317421E7-1335-4186-9C44-F5BCDB6F8A6E}" type="slidenum">
              <a:rPr lang="en-GB" altLang="en-US"/>
              <a:pPr eaLnBrk="1" hangingPunct="1">
                <a:spcBef>
                  <a:spcPct val="0"/>
                </a:spcBef>
              </a:pPr>
              <a:t>18</a:t>
            </a:fld>
            <a:endParaRPr lang="en-GB" altLang="en-US" dirty="0"/>
          </a:p>
        </p:txBody>
      </p:sp>
      <p:sp>
        <p:nvSpPr>
          <p:cNvPr id="68611" name="Rectangle 7"/>
          <p:cNvSpPr txBox="1">
            <a:spLocks noGrp="1" noChangeArrowheads="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92A55F52-36BA-473E-A9FF-641D42BD338C}" type="slidenum">
              <a:rPr lang="en-GB" altLang="en-US"/>
              <a:pPr algn="r" eaLnBrk="1" hangingPunct="1">
                <a:spcBef>
                  <a:spcPct val="0"/>
                </a:spcBef>
              </a:pPr>
              <a:t>18</a:t>
            </a:fld>
            <a:endParaRPr lang="en-GB" altLang="en-US" dirty="0"/>
          </a:p>
        </p:txBody>
      </p:sp>
      <p:sp>
        <p:nvSpPr>
          <p:cNvPr id="68612" name="Rectangle 2"/>
          <p:cNvSpPr>
            <a:spLocks noGrp="1" noRot="1" noChangeAspect="1" noChangeArrowheads="1" noTextEdit="1"/>
          </p:cNvSpPr>
          <p:nvPr>
            <p:ph type="sldImg"/>
          </p:nvPr>
        </p:nvSpPr>
        <p:spPr>
          <a:xfrm>
            <a:off x="90488" y="744538"/>
            <a:ext cx="6616700" cy="3722687"/>
          </a:xfrm>
          <a:ln/>
        </p:spPr>
      </p:sp>
      <p:sp>
        <p:nvSpPr>
          <p:cNvPr id="6861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
        <p:nvSpPr>
          <p:cNvPr id="68614"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r>
              <a:rPr lang="en-US" altLang="en-US" dirty="0" smtClean="0"/>
              <a:t>Version Jan 2015</a:t>
            </a:r>
          </a:p>
        </p:txBody>
      </p:sp>
    </p:spTree>
    <p:extLst>
      <p:ext uri="{BB962C8B-B14F-4D97-AF65-F5344CB8AC3E}">
        <p14:creationId xmlns:p14="http://schemas.microsoft.com/office/powerpoint/2010/main" val="1778195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48C655-7DCF-4E66-BA2B-B17DE646116B}" type="slidenum">
              <a:rPr lang="en-GB" smtClean="0"/>
              <a:t>19</a:t>
            </a:fld>
            <a:endParaRPr lang="en-GB" dirty="0"/>
          </a:p>
        </p:txBody>
      </p:sp>
    </p:spTree>
    <p:extLst>
      <p:ext uri="{BB962C8B-B14F-4D97-AF65-F5344CB8AC3E}">
        <p14:creationId xmlns:p14="http://schemas.microsoft.com/office/powerpoint/2010/main" val="23721673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C48C655-7DCF-4E66-BA2B-B17DE646116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220993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C48C655-7DCF-4E66-BA2B-B17DE646116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35860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48C655-7DCF-4E66-BA2B-B17DE646116B}" type="slidenum">
              <a:rPr lang="en-GB" smtClean="0"/>
              <a:t>2</a:t>
            </a:fld>
            <a:endParaRPr lang="en-GB" dirty="0"/>
          </a:p>
        </p:txBody>
      </p:sp>
    </p:spTree>
    <p:extLst>
      <p:ext uri="{BB962C8B-B14F-4D97-AF65-F5344CB8AC3E}">
        <p14:creationId xmlns:p14="http://schemas.microsoft.com/office/powerpoint/2010/main" val="26064933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48C655-7DCF-4E66-BA2B-B17DE646116B}" type="slidenum">
              <a:rPr lang="en-GB" smtClean="0"/>
              <a:t>22</a:t>
            </a:fld>
            <a:endParaRPr lang="en-GB" dirty="0"/>
          </a:p>
        </p:txBody>
      </p:sp>
    </p:spTree>
    <p:extLst>
      <p:ext uri="{BB962C8B-B14F-4D97-AF65-F5344CB8AC3E}">
        <p14:creationId xmlns:p14="http://schemas.microsoft.com/office/powerpoint/2010/main" val="22272436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48C655-7DCF-4E66-BA2B-B17DE646116B}" type="slidenum">
              <a:rPr lang="en-GB" smtClean="0"/>
              <a:t>23</a:t>
            </a:fld>
            <a:endParaRPr lang="en-GB" dirty="0"/>
          </a:p>
        </p:txBody>
      </p:sp>
    </p:spTree>
    <p:extLst>
      <p:ext uri="{BB962C8B-B14F-4D97-AF65-F5344CB8AC3E}">
        <p14:creationId xmlns:p14="http://schemas.microsoft.com/office/powerpoint/2010/main" val="2349150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a:noFill/>
        </p:spPr>
        <p:txBody>
          <a:bodyPr/>
          <a:lstStyle/>
          <a:p>
            <a:endParaRPr lang="en-GB" altLang="en-US" dirty="0" smtClean="0"/>
          </a:p>
        </p:txBody>
      </p:sp>
      <p:sp>
        <p:nvSpPr>
          <p:cNvPr id="14340"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BFF85C3-9F0C-4FC4-916A-1AA0D78E06A8}" type="slidenum">
              <a:rPr kumimoji="0" lang="en-GB" altLang="en-US" sz="1200" b="0" i="0" u="none" strike="noStrike" kern="1200" cap="none" spc="0" normalizeH="0" baseline="0" noProof="0" smtClean="0">
                <a:ln>
                  <a:noFill/>
                </a:ln>
                <a:solidFill>
                  <a:prstClr val="black"/>
                </a:solidFill>
                <a:effectLst/>
                <a:uLnTx/>
                <a:uFillTx/>
                <a:latin typeface="Times"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GB" altLang="en-US" sz="1200" b="0" i="0" u="none" strike="noStrike" kern="1200" cap="none" spc="0" normalizeH="0" baseline="0" noProof="0" dirty="0" smtClean="0">
              <a:ln>
                <a:noFill/>
              </a:ln>
              <a:solidFill>
                <a:prstClr val="black"/>
              </a:solidFill>
              <a:effectLst/>
              <a:uLnTx/>
              <a:uFillTx/>
              <a:latin typeface="Times" panose="02020603050405020304" pitchFamily="18" charset="0"/>
              <a:ea typeface="+mn-ea"/>
              <a:cs typeface="+mn-cs"/>
            </a:endParaRPr>
          </a:p>
        </p:txBody>
      </p:sp>
    </p:spTree>
    <p:extLst>
      <p:ext uri="{BB962C8B-B14F-4D97-AF65-F5344CB8AC3E}">
        <p14:creationId xmlns:p14="http://schemas.microsoft.com/office/powerpoint/2010/main" val="9953148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a:noFill/>
        </p:spPr>
        <p:txBody>
          <a:bodyPr/>
          <a:lstStyle/>
          <a:p>
            <a:pPr>
              <a:buFont typeface="Wingdings 2" panose="05020102010507070707" pitchFamily="18" charset="2"/>
              <a:buNone/>
            </a:pPr>
            <a:endParaRPr lang="en-GB" altLang="en-US" dirty="0" smtClean="0"/>
          </a:p>
        </p:txBody>
      </p:sp>
      <p:sp>
        <p:nvSpPr>
          <p:cNvPr id="16388"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65C8994-6856-4EE9-9FEA-D5D2967B712C}" type="slidenum">
              <a:rPr lang="en-GB" altLang="en-US" sz="1200" smtClean="0"/>
              <a:pPr/>
              <a:t>4</a:t>
            </a:fld>
            <a:endParaRPr lang="en-GB" altLang="en-US" sz="1200" dirty="0" smtClean="0"/>
          </a:p>
        </p:txBody>
      </p:sp>
    </p:spTree>
    <p:extLst>
      <p:ext uri="{BB962C8B-B14F-4D97-AF65-F5344CB8AC3E}">
        <p14:creationId xmlns:p14="http://schemas.microsoft.com/office/powerpoint/2010/main" val="3606885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a:noFill/>
        </p:spPr>
        <p:txBody>
          <a:bodyPr/>
          <a:lstStyle/>
          <a:p>
            <a:pPr marL="171450" indent="-171450">
              <a:buFontTx/>
              <a:buChar char="•"/>
            </a:pPr>
            <a:endParaRPr lang="en-GB" altLang="en-US" dirty="0" smtClean="0">
              <a:latin typeface="Arial" panose="020B0604020202020204" pitchFamily="34" charset="0"/>
            </a:endParaRPr>
          </a:p>
        </p:txBody>
      </p:sp>
      <p:sp>
        <p:nvSpPr>
          <p:cNvPr id="24580" name="Slide Number Placeholder 3"/>
          <p:cNvSpPr>
            <a:spLocks noGrp="1"/>
          </p:cNvSpPr>
          <p:nvPr>
            <p:ph type="sldNum" sz="quarter" idx="5"/>
          </p:nvPr>
        </p:nvSpPr>
        <p:spPr>
          <a:noFill/>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5F95C05-8BC9-49FC-939C-9C333C016A76}" type="slidenum">
              <a:rPr kumimoji="0" lang="en-GB"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GB" altLang="en-US"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39716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a:noFill/>
        </p:spPr>
        <p:txBody>
          <a:bodyPr/>
          <a:lstStyle/>
          <a:p>
            <a:pPr marL="171450" indent="-171450">
              <a:buFontTx/>
              <a:buChar char="•"/>
            </a:pPr>
            <a:endParaRPr lang="en-GB" altLang="en-US" dirty="0" smtClean="0">
              <a:latin typeface="Arial" panose="020B0604020202020204" pitchFamily="34" charset="0"/>
            </a:endParaRPr>
          </a:p>
        </p:txBody>
      </p:sp>
      <p:sp>
        <p:nvSpPr>
          <p:cNvPr id="24580" name="Slide Number Placeholder 3"/>
          <p:cNvSpPr>
            <a:spLocks noGrp="1"/>
          </p:cNvSpPr>
          <p:nvPr>
            <p:ph type="sldNum" sz="quarter" idx="5"/>
          </p:nvPr>
        </p:nvSpPr>
        <p:spPr>
          <a:noFill/>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5F95C05-8BC9-49FC-939C-9C333C016A76}" type="slidenum">
              <a:rPr kumimoji="0" lang="en-GB"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GB" altLang="en-US"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9569379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B2296D0-F816-454E-92A1-1D5E297BCC44}" type="slidenum">
              <a:rPr lang="en-GB" altLang="en-US"/>
              <a:pPr eaLnBrk="1" hangingPunct="1">
                <a:spcBef>
                  <a:spcPct val="0"/>
                </a:spcBef>
              </a:pPr>
              <a:t>9</a:t>
            </a:fld>
            <a:endParaRPr lang="en-GB" altLang="en-US" dirty="0"/>
          </a:p>
        </p:txBody>
      </p:sp>
      <p:sp>
        <p:nvSpPr>
          <p:cNvPr id="58371" name="Rectangle 7"/>
          <p:cNvSpPr txBox="1">
            <a:spLocks noGrp="1" noChangeArrowheads="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01B2A731-2577-485C-AC06-385ABDB8C21F}" type="slidenum">
              <a:rPr lang="en-GB" altLang="en-US"/>
              <a:pPr algn="r" eaLnBrk="1" hangingPunct="1">
                <a:spcBef>
                  <a:spcPct val="0"/>
                </a:spcBef>
              </a:pPr>
              <a:t>9</a:t>
            </a:fld>
            <a:endParaRPr lang="en-GB" altLang="en-US" dirty="0"/>
          </a:p>
        </p:txBody>
      </p:sp>
      <p:sp>
        <p:nvSpPr>
          <p:cNvPr id="58372" name="Rectangle 2"/>
          <p:cNvSpPr>
            <a:spLocks noGrp="1" noRot="1" noChangeAspect="1" noChangeArrowheads="1" noTextEdit="1"/>
          </p:cNvSpPr>
          <p:nvPr>
            <p:ph type="sldImg"/>
          </p:nvPr>
        </p:nvSpPr>
        <p:spPr>
          <a:xfrm>
            <a:off x="90488" y="744538"/>
            <a:ext cx="6616700" cy="3722687"/>
          </a:xfrm>
          <a:ln/>
        </p:spPr>
      </p:sp>
      <p:sp>
        <p:nvSpPr>
          <p:cNvPr id="583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z="1400" dirty="0" smtClean="0">
              <a:latin typeface="Arial" panose="020B0604020202020204" pitchFamily="34" charset="0"/>
            </a:endParaRPr>
          </a:p>
          <a:p>
            <a:pPr eaLnBrk="1" hangingPunct="1"/>
            <a:endParaRPr lang="en-US" altLang="en-US" dirty="0" smtClean="0">
              <a:latin typeface="Arial" panose="020B0604020202020204" pitchFamily="34" charset="0"/>
            </a:endParaRPr>
          </a:p>
        </p:txBody>
      </p:sp>
      <p:sp>
        <p:nvSpPr>
          <p:cNvPr id="58374"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r>
              <a:rPr lang="en-US" altLang="en-US" dirty="0" smtClean="0"/>
              <a:t>Version Jan 2015</a:t>
            </a:r>
          </a:p>
        </p:txBody>
      </p:sp>
    </p:spTree>
    <p:extLst>
      <p:ext uri="{BB962C8B-B14F-4D97-AF65-F5344CB8AC3E}">
        <p14:creationId xmlns:p14="http://schemas.microsoft.com/office/powerpoint/2010/main" val="2704657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99798D77-6C8F-48D7-945F-7A5B49716E0B}" type="slidenum">
              <a:rPr lang="en-GB" altLang="en-US"/>
              <a:pPr eaLnBrk="1" hangingPunct="1">
                <a:spcBef>
                  <a:spcPct val="0"/>
                </a:spcBef>
              </a:pPr>
              <a:t>10</a:t>
            </a:fld>
            <a:endParaRPr lang="en-GB" altLang="en-US" dirty="0"/>
          </a:p>
        </p:txBody>
      </p:sp>
      <p:sp>
        <p:nvSpPr>
          <p:cNvPr id="59395" name="Rectangle 7"/>
          <p:cNvSpPr txBox="1">
            <a:spLocks noGrp="1" noChangeArrowheads="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F2A2FE24-9062-4752-9584-7AA6191A27CE}" type="slidenum">
              <a:rPr lang="en-GB" altLang="en-US"/>
              <a:pPr algn="r" eaLnBrk="1" hangingPunct="1">
                <a:spcBef>
                  <a:spcPct val="0"/>
                </a:spcBef>
              </a:pPr>
              <a:t>10</a:t>
            </a:fld>
            <a:endParaRPr lang="en-GB" altLang="en-US" dirty="0"/>
          </a:p>
        </p:txBody>
      </p:sp>
      <p:sp>
        <p:nvSpPr>
          <p:cNvPr id="59396" name="Rectangle 2"/>
          <p:cNvSpPr>
            <a:spLocks noGrp="1" noRot="1" noChangeAspect="1" noChangeArrowheads="1" noTextEdit="1"/>
          </p:cNvSpPr>
          <p:nvPr>
            <p:ph type="sldImg"/>
          </p:nvPr>
        </p:nvSpPr>
        <p:spPr>
          <a:xfrm>
            <a:off x="90488" y="744538"/>
            <a:ext cx="6616700" cy="3722687"/>
          </a:xfrm>
          <a:ln/>
        </p:spPr>
      </p:sp>
      <p:sp>
        <p:nvSpPr>
          <p:cNvPr id="5939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400" dirty="0" smtClean="0">
              <a:latin typeface="Arial" panose="020B0604020202020204" pitchFamily="34" charset="0"/>
            </a:endParaRPr>
          </a:p>
          <a:p>
            <a:pPr eaLnBrk="1" hangingPunct="1"/>
            <a:endParaRPr lang="en-US" altLang="en-US" dirty="0" smtClean="0">
              <a:latin typeface="Arial" panose="020B0604020202020204" pitchFamily="34" charset="0"/>
            </a:endParaRPr>
          </a:p>
        </p:txBody>
      </p:sp>
      <p:sp>
        <p:nvSpPr>
          <p:cNvPr id="59398"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r>
              <a:rPr lang="en-US" altLang="en-US" dirty="0" smtClean="0"/>
              <a:t>Version Jan 2015</a:t>
            </a:r>
          </a:p>
        </p:txBody>
      </p:sp>
    </p:spTree>
    <p:extLst>
      <p:ext uri="{BB962C8B-B14F-4D97-AF65-F5344CB8AC3E}">
        <p14:creationId xmlns:p14="http://schemas.microsoft.com/office/powerpoint/2010/main" val="752360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B2296D0-F816-454E-92A1-1D5E297BCC44}" type="slidenum">
              <a:rPr lang="en-GB" altLang="en-US"/>
              <a:pPr eaLnBrk="1" hangingPunct="1">
                <a:spcBef>
                  <a:spcPct val="0"/>
                </a:spcBef>
              </a:pPr>
              <a:t>11</a:t>
            </a:fld>
            <a:endParaRPr lang="en-GB" altLang="en-US" dirty="0"/>
          </a:p>
        </p:txBody>
      </p:sp>
      <p:sp>
        <p:nvSpPr>
          <p:cNvPr id="58371" name="Rectangle 7"/>
          <p:cNvSpPr txBox="1">
            <a:spLocks noGrp="1" noChangeArrowheads="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01B2A731-2577-485C-AC06-385ABDB8C21F}" type="slidenum">
              <a:rPr lang="en-GB" altLang="en-US"/>
              <a:pPr algn="r" eaLnBrk="1" hangingPunct="1">
                <a:spcBef>
                  <a:spcPct val="0"/>
                </a:spcBef>
              </a:pPr>
              <a:t>11</a:t>
            </a:fld>
            <a:endParaRPr lang="en-GB" altLang="en-US" dirty="0"/>
          </a:p>
        </p:txBody>
      </p:sp>
      <p:sp>
        <p:nvSpPr>
          <p:cNvPr id="58372" name="Rectangle 2"/>
          <p:cNvSpPr>
            <a:spLocks noGrp="1" noRot="1" noChangeAspect="1" noChangeArrowheads="1" noTextEdit="1"/>
          </p:cNvSpPr>
          <p:nvPr>
            <p:ph type="sldImg"/>
          </p:nvPr>
        </p:nvSpPr>
        <p:spPr>
          <a:xfrm>
            <a:off x="90488" y="744538"/>
            <a:ext cx="6616700" cy="3722687"/>
          </a:xfrm>
          <a:ln/>
        </p:spPr>
      </p:sp>
      <p:sp>
        <p:nvSpPr>
          <p:cNvPr id="583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z="1400" dirty="0" smtClean="0">
              <a:latin typeface="Arial" panose="020B0604020202020204" pitchFamily="34" charset="0"/>
            </a:endParaRPr>
          </a:p>
          <a:p>
            <a:pPr eaLnBrk="1" hangingPunct="1"/>
            <a:endParaRPr lang="en-US" altLang="en-US" dirty="0" smtClean="0">
              <a:latin typeface="Arial" panose="020B0604020202020204" pitchFamily="34" charset="0"/>
            </a:endParaRPr>
          </a:p>
        </p:txBody>
      </p:sp>
      <p:sp>
        <p:nvSpPr>
          <p:cNvPr id="58374"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r>
              <a:rPr lang="en-US" altLang="en-US" dirty="0" smtClean="0"/>
              <a:t>Version Jan 2015</a:t>
            </a:r>
          </a:p>
        </p:txBody>
      </p:sp>
    </p:spTree>
    <p:extLst>
      <p:ext uri="{BB962C8B-B14F-4D97-AF65-F5344CB8AC3E}">
        <p14:creationId xmlns:p14="http://schemas.microsoft.com/office/powerpoint/2010/main" val="513974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CF8B68-E729-4675-B70D-7A1A009173B0}" type="slidenum">
              <a:rPr lang="en-GB" smtClean="0"/>
              <a:t>‹#›</a:t>
            </a:fld>
            <a:endParaRPr lang="en-GB" dirty="0"/>
          </a:p>
        </p:txBody>
      </p:sp>
    </p:spTree>
    <p:extLst>
      <p:ext uri="{BB962C8B-B14F-4D97-AF65-F5344CB8AC3E}">
        <p14:creationId xmlns:p14="http://schemas.microsoft.com/office/powerpoint/2010/main" val="163104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CF8B68-E729-4675-B70D-7A1A009173B0}" type="slidenum">
              <a:rPr lang="en-GB" smtClean="0"/>
              <a:t>‹#›</a:t>
            </a:fld>
            <a:endParaRPr lang="en-GB" dirty="0"/>
          </a:p>
        </p:txBody>
      </p:sp>
    </p:spTree>
    <p:extLst>
      <p:ext uri="{BB962C8B-B14F-4D97-AF65-F5344CB8AC3E}">
        <p14:creationId xmlns:p14="http://schemas.microsoft.com/office/powerpoint/2010/main" val="1978058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CF8B68-E729-4675-B70D-7A1A009173B0}" type="slidenum">
              <a:rPr lang="en-GB" smtClean="0"/>
              <a:t>‹#›</a:t>
            </a:fld>
            <a:endParaRPr lang="en-GB" dirty="0"/>
          </a:p>
        </p:txBody>
      </p:sp>
    </p:spTree>
    <p:extLst>
      <p:ext uri="{BB962C8B-B14F-4D97-AF65-F5344CB8AC3E}">
        <p14:creationId xmlns:p14="http://schemas.microsoft.com/office/powerpoint/2010/main" val="4070596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54685" y="6145214"/>
            <a:ext cx="1932516"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0" name="Rectangle 2"/>
          <p:cNvSpPr>
            <a:spLocks noGrp="1" noChangeArrowheads="1"/>
          </p:cNvSpPr>
          <p:nvPr>
            <p:ph type="ctrTitle"/>
          </p:nvPr>
        </p:nvSpPr>
        <p:spPr>
          <a:xfrm>
            <a:off x="508000" y="457200"/>
            <a:ext cx="10160000" cy="2971800"/>
          </a:xfrm>
        </p:spPr>
        <p:txBody>
          <a:bodyPr/>
          <a:lstStyle>
            <a:lvl1pPr>
              <a:defRPr sz="4400"/>
            </a:lvl1pPr>
          </a:lstStyle>
          <a:p>
            <a:pPr lvl="0"/>
            <a:r>
              <a:rPr lang="en-US" altLang="en-US" noProof="0" smtClean="0"/>
              <a:t>Click to edit Master title style</a:t>
            </a:r>
          </a:p>
        </p:txBody>
      </p:sp>
      <p:sp>
        <p:nvSpPr>
          <p:cNvPr id="7171" name="Rectangle 3"/>
          <p:cNvSpPr>
            <a:spLocks noGrp="1" noChangeArrowheads="1"/>
          </p:cNvSpPr>
          <p:nvPr>
            <p:ph type="subTitle" idx="1"/>
          </p:nvPr>
        </p:nvSpPr>
        <p:spPr>
          <a:xfrm>
            <a:off x="508000" y="5791200"/>
            <a:ext cx="9144000" cy="914400"/>
          </a:xfrm>
        </p:spPr>
        <p:txBody>
          <a:bodyPr anchor="b"/>
          <a:lstStyle>
            <a:lvl1pPr marL="0" indent="0">
              <a:defRPr b="1"/>
            </a:lvl1pPr>
          </a:lstStyle>
          <a:p>
            <a:pPr lvl="0"/>
            <a:r>
              <a:rPr lang="en-US" altLang="en-US" noProof="0" smtClean="0"/>
              <a:t>Click to edit Master subtitle style</a:t>
            </a:r>
          </a:p>
        </p:txBody>
      </p:sp>
    </p:spTree>
    <p:extLst>
      <p:ext uri="{BB962C8B-B14F-4D97-AF65-F5344CB8AC3E}">
        <p14:creationId xmlns:p14="http://schemas.microsoft.com/office/powerpoint/2010/main" val="28300533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525578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144586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0" y="1981200"/>
            <a:ext cx="5334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451600" y="1981200"/>
            <a:ext cx="5334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315139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164703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7702864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062295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213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CF8B68-E729-4675-B70D-7A1A009173B0}" type="slidenum">
              <a:rPr lang="en-GB" smtClean="0"/>
              <a:t>‹#›</a:t>
            </a:fld>
            <a:endParaRPr lang="en-GB" dirty="0"/>
          </a:p>
        </p:txBody>
      </p:sp>
    </p:spTree>
    <p:extLst>
      <p:ext uri="{BB962C8B-B14F-4D97-AF65-F5344CB8AC3E}">
        <p14:creationId xmlns:p14="http://schemas.microsoft.com/office/powerpoint/2010/main" val="38993236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4273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674629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67800" y="609600"/>
            <a:ext cx="2717800" cy="51816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09600"/>
            <a:ext cx="795020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339971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CF8B68-E729-4675-B70D-7A1A009173B0}" type="slidenum">
              <a:rPr lang="en-GB" smtClean="0"/>
              <a:t>‹#›</a:t>
            </a:fld>
            <a:endParaRPr lang="en-GB" dirty="0"/>
          </a:p>
        </p:txBody>
      </p:sp>
    </p:spTree>
    <p:extLst>
      <p:ext uri="{BB962C8B-B14F-4D97-AF65-F5344CB8AC3E}">
        <p14:creationId xmlns:p14="http://schemas.microsoft.com/office/powerpoint/2010/main" val="1093351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DCF8B68-E729-4675-B70D-7A1A009173B0}" type="slidenum">
              <a:rPr lang="en-GB" smtClean="0"/>
              <a:t>‹#›</a:t>
            </a:fld>
            <a:endParaRPr lang="en-GB" dirty="0"/>
          </a:p>
        </p:txBody>
      </p:sp>
    </p:spTree>
    <p:extLst>
      <p:ext uri="{BB962C8B-B14F-4D97-AF65-F5344CB8AC3E}">
        <p14:creationId xmlns:p14="http://schemas.microsoft.com/office/powerpoint/2010/main" val="3496899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DCF8B68-E729-4675-B70D-7A1A009173B0}" type="slidenum">
              <a:rPr lang="en-GB" smtClean="0"/>
              <a:t>‹#›</a:t>
            </a:fld>
            <a:endParaRPr lang="en-GB" dirty="0"/>
          </a:p>
        </p:txBody>
      </p:sp>
    </p:spTree>
    <p:extLst>
      <p:ext uri="{BB962C8B-B14F-4D97-AF65-F5344CB8AC3E}">
        <p14:creationId xmlns:p14="http://schemas.microsoft.com/office/powerpoint/2010/main" val="3020599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DCF8B68-E729-4675-B70D-7A1A009173B0}" type="slidenum">
              <a:rPr lang="en-GB" smtClean="0"/>
              <a:t>‹#›</a:t>
            </a:fld>
            <a:endParaRPr lang="en-GB" dirty="0"/>
          </a:p>
        </p:txBody>
      </p:sp>
    </p:spTree>
    <p:extLst>
      <p:ext uri="{BB962C8B-B14F-4D97-AF65-F5344CB8AC3E}">
        <p14:creationId xmlns:p14="http://schemas.microsoft.com/office/powerpoint/2010/main" val="1745053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DCF8B68-E729-4675-B70D-7A1A009173B0}" type="slidenum">
              <a:rPr lang="en-GB" smtClean="0"/>
              <a:t>‹#›</a:t>
            </a:fld>
            <a:endParaRPr lang="en-GB" dirty="0"/>
          </a:p>
        </p:txBody>
      </p:sp>
    </p:spTree>
    <p:extLst>
      <p:ext uri="{BB962C8B-B14F-4D97-AF65-F5344CB8AC3E}">
        <p14:creationId xmlns:p14="http://schemas.microsoft.com/office/powerpoint/2010/main" val="2228544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DCF8B68-E729-4675-B70D-7A1A009173B0}" type="slidenum">
              <a:rPr lang="en-GB" smtClean="0"/>
              <a:t>‹#›</a:t>
            </a:fld>
            <a:endParaRPr lang="en-GB" dirty="0"/>
          </a:p>
        </p:txBody>
      </p:sp>
    </p:spTree>
    <p:extLst>
      <p:ext uri="{BB962C8B-B14F-4D97-AF65-F5344CB8AC3E}">
        <p14:creationId xmlns:p14="http://schemas.microsoft.com/office/powerpoint/2010/main" val="47881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DCF8B68-E729-4675-B70D-7A1A009173B0}" type="slidenum">
              <a:rPr lang="en-GB" smtClean="0"/>
              <a:t>‹#›</a:t>
            </a:fld>
            <a:endParaRPr lang="en-GB" dirty="0"/>
          </a:p>
        </p:txBody>
      </p:sp>
    </p:spTree>
    <p:extLst>
      <p:ext uri="{BB962C8B-B14F-4D97-AF65-F5344CB8AC3E}">
        <p14:creationId xmlns:p14="http://schemas.microsoft.com/office/powerpoint/2010/main" val="3551229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CF8B68-E729-4675-B70D-7A1A009173B0}" type="slidenum">
              <a:rPr lang="en-GB" smtClean="0"/>
              <a:t>‹#›</a:t>
            </a:fld>
            <a:endParaRPr lang="en-GB" dirty="0"/>
          </a:p>
        </p:txBody>
      </p:sp>
    </p:spTree>
    <p:extLst>
      <p:ext uri="{BB962C8B-B14F-4D97-AF65-F5344CB8AC3E}">
        <p14:creationId xmlns:p14="http://schemas.microsoft.com/office/powerpoint/2010/main" val="1846788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871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Use this style for headers</a:t>
            </a:r>
          </a:p>
        </p:txBody>
      </p:sp>
      <p:sp>
        <p:nvSpPr>
          <p:cNvPr id="1027" name="Rectangle 3"/>
          <p:cNvSpPr>
            <a:spLocks noGrp="1" noChangeArrowheads="1"/>
          </p:cNvSpPr>
          <p:nvPr>
            <p:ph type="body" idx="1"/>
          </p:nvPr>
        </p:nvSpPr>
        <p:spPr bwMode="auto">
          <a:xfrm>
            <a:off x="914400" y="1981200"/>
            <a:ext cx="108712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0"/>
            <a:endParaRPr lang="en-US" altLang="en-US" smtClean="0"/>
          </a:p>
          <a:p>
            <a:pPr lvl="1"/>
            <a:r>
              <a:rPr lang="en-US" altLang="en-US" smtClean="0"/>
              <a:t>Second level</a:t>
            </a:r>
          </a:p>
          <a:p>
            <a:pPr lvl="2"/>
            <a:r>
              <a:rPr lang="en-US" altLang="en-US" smtClean="0"/>
              <a:t>Third level</a:t>
            </a:r>
          </a:p>
          <a:p>
            <a:pPr lvl="3"/>
            <a:endParaRPr lang="en-US" altLang="en-US" smtClean="0"/>
          </a:p>
        </p:txBody>
      </p:sp>
      <p:pic>
        <p:nvPicPr>
          <p:cNvPr id="1028" name="Picture 7"/>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954685" y="6145214"/>
            <a:ext cx="1932516"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158883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sz="4000" b="1">
          <a:solidFill>
            <a:srgbClr val="4C4C4C"/>
          </a:solidFill>
          <a:latin typeface="+mj-lt"/>
          <a:ea typeface="+mj-ea"/>
          <a:cs typeface="+mj-cs"/>
        </a:defRPr>
      </a:lvl1pPr>
      <a:lvl2pPr algn="l" rtl="0" eaLnBrk="0" fontAlgn="base" hangingPunct="0">
        <a:spcBef>
          <a:spcPct val="0"/>
        </a:spcBef>
        <a:spcAft>
          <a:spcPct val="0"/>
        </a:spcAft>
        <a:defRPr sz="4000" b="1">
          <a:solidFill>
            <a:srgbClr val="4C4C4C"/>
          </a:solidFill>
          <a:latin typeface="Arial" charset="0"/>
        </a:defRPr>
      </a:lvl2pPr>
      <a:lvl3pPr algn="l" rtl="0" eaLnBrk="0" fontAlgn="base" hangingPunct="0">
        <a:spcBef>
          <a:spcPct val="0"/>
        </a:spcBef>
        <a:spcAft>
          <a:spcPct val="0"/>
        </a:spcAft>
        <a:defRPr sz="4000" b="1">
          <a:solidFill>
            <a:srgbClr val="4C4C4C"/>
          </a:solidFill>
          <a:latin typeface="Arial" charset="0"/>
        </a:defRPr>
      </a:lvl3pPr>
      <a:lvl4pPr algn="l" rtl="0" eaLnBrk="0" fontAlgn="base" hangingPunct="0">
        <a:spcBef>
          <a:spcPct val="0"/>
        </a:spcBef>
        <a:spcAft>
          <a:spcPct val="0"/>
        </a:spcAft>
        <a:defRPr sz="4000" b="1">
          <a:solidFill>
            <a:srgbClr val="4C4C4C"/>
          </a:solidFill>
          <a:latin typeface="Arial" charset="0"/>
        </a:defRPr>
      </a:lvl4pPr>
      <a:lvl5pPr algn="l" rtl="0" eaLnBrk="0" fontAlgn="base" hangingPunct="0">
        <a:spcBef>
          <a:spcPct val="0"/>
        </a:spcBef>
        <a:spcAft>
          <a:spcPct val="0"/>
        </a:spcAft>
        <a:defRPr sz="4000" b="1">
          <a:solidFill>
            <a:srgbClr val="4C4C4C"/>
          </a:solidFill>
          <a:latin typeface="Arial" charset="0"/>
        </a:defRPr>
      </a:lvl5pPr>
      <a:lvl6pPr marL="457200" algn="l" rtl="0" fontAlgn="base">
        <a:spcBef>
          <a:spcPct val="0"/>
        </a:spcBef>
        <a:spcAft>
          <a:spcPct val="0"/>
        </a:spcAft>
        <a:defRPr sz="4000" b="1">
          <a:solidFill>
            <a:srgbClr val="4C4C4C"/>
          </a:solidFill>
          <a:latin typeface="Arial" charset="0"/>
        </a:defRPr>
      </a:lvl6pPr>
      <a:lvl7pPr marL="914400" algn="l" rtl="0" fontAlgn="base">
        <a:spcBef>
          <a:spcPct val="0"/>
        </a:spcBef>
        <a:spcAft>
          <a:spcPct val="0"/>
        </a:spcAft>
        <a:defRPr sz="4000" b="1">
          <a:solidFill>
            <a:srgbClr val="4C4C4C"/>
          </a:solidFill>
          <a:latin typeface="Arial" charset="0"/>
        </a:defRPr>
      </a:lvl7pPr>
      <a:lvl8pPr marL="1371600" algn="l" rtl="0" fontAlgn="base">
        <a:spcBef>
          <a:spcPct val="0"/>
        </a:spcBef>
        <a:spcAft>
          <a:spcPct val="0"/>
        </a:spcAft>
        <a:defRPr sz="4000" b="1">
          <a:solidFill>
            <a:srgbClr val="4C4C4C"/>
          </a:solidFill>
          <a:latin typeface="Arial" charset="0"/>
        </a:defRPr>
      </a:lvl8pPr>
      <a:lvl9pPr marL="1828800" algn="l" rtl="0" fontAlgn="base">
        <a:spcBef>
          <a:spcPct val="0"/>
        </a:spcBef>
        <a:spcAft>
          <a:spcPct val="0"/>
        </a:spcAft>
        <a:defRPr sz="4000" b="1">
          <a:solidFill>
            <a:srgbClr val="4C4C4C"/>
          </a:solidFill>
          <a:latin typeface="Arial" charset="0"/>
        </a:defRPr>
      </a:lvl9pPr>
    </p:titleStyle>
    <p:bodyStyle>
      <a:lvl1pPr marL="342900" indent="-342900" algn="l" rtl="0" eaLnBrk="0" fontAlgn="base" hangingPunct="0">
        <a:spcBef>
          <a:spcPct val="20000"/>
        </a:spcBef>
        <a:spcAft>
          <a:spcPct val="0"/>
        </a:spcAft>
        <a:defRPr sz="2800">
          <a:solidFill>
            <a:srgbClr val="4C4C4C"/>
          </a:solidFill>
          <a:latin typeface="+mn-lt"/>
          <a:ea typeface="+mn-ea"/>
          <a:cs typeface="+mn-cs"/>
        </a:defRPr>
      </a:lvl1pPr>
      <a:lvl2pPr marL="762000" indent="-228600" algn="l" rtl="0" eaLnBrk="0" fontAlgn="base" hangingPunct="0">
        <a:spcBef>
          <a:spcPct val="20000"/>
        </a:spcBef>
        <a:spcAft>
          <a:spcPct val="0"/>
        </a:spcAft>
        <a:buFont typeface="Times" panose="02020603050405020304" pitchFamily="18" charset="0"/>
        <a:buChar char="•"/>
        <a:defRPr sz="2800">
          <a:solidFill>
            <a:srgbClr val="4C4C4C"/>
          </a:solidFill>
          <a:latin typeface="+mn-lt"/>
        </a:defRPr>
      </a:lvl2pPr>
      <a:lvl3pPr marL="1181100" indent="-228600" algn="l" rtl="0" eaLnBrk="0" fontAlgn="base" hangingPunct="0">
        <a:spcBef>
          <a:spcPct val="20000"/>
        </a:spcBef>
        <a:spcAft>
          <a:spcPct val="0"/>
        </a:spcAft>
        <a:buChar char="-"/>
        <a:defRPr sz="2200">
          <a:solidFill>
            <a:srgbClr val="4C4C4C"/>
          </a:solidFill>
          <a:latin typeface="+mn-lt"/>
        </a:defRPr>
      </a:lvl3pPr>
      <a:lvl4pPr marL="1600200" indent="-228600" algn="l" rtl="0" eaLnBrk="0" fontAlgn="base" hangingPunct="0">
        <a:spcBef>
          <a:spcPct val="20000"/>
        </a:spcBef>
        <a:spcAft>
          <a:spcPct val="0"/>
        </a:spcAft>
        <a:defRPr sz="2000">
          <a:solidFill>
            <a:srgbClr val="333333"/>
          </a:solidFill>
          <a:latin typeface="+mn-lt"/>
        </a:defRPr>
      </a:lvl4pPr>
      <a:lvl5pPr marL="2057400" indent="-228600" algn="l" rtl="0" eaLnBrk="0" fontAlgn="base" hangingPunct="0">
        <a:spcBef>
          <a:spcPct val="20000"/>
        </a:spcBef>
        <a:spcAft>
          <a:spcPct val="0"/>
        </a:spcAft>
        <a:defRPr sz="2000">
          <a:solidFill>
            <a:srgbClr val="333333"/>
          </a:solidFill>
          <a:latin typeface="+mn-lt"/>
        </a:defRPr>
      </a:lvl5pPr>
      <a:lvl6pPr marL="2514600" indent="-228600" algn="l" rtl="0" fontAlgn="base">
        <a:spcBef>
          <a:spcPct val="20000"/>
        </a:spcBef>
        <a:spcAft>
          <a:spcPct val="0"/>
        </a:spcAft>
        <a:defRPr sz="2000">
          <a:solidFill>
            <a:srgbClr val="333333"/>
          </a:solidFill>
          <a:latin typeface="+mn-lt"/>
        </a:defRPr>
      </a:lvl6pPr>
      <a:lvl7pPr marL="2971800" indent="-228600" algn="l" rtl="0" fontAlgn="base">
        <a:spcBef>
          <a:spcPct val="20000"/>
        </a:spcBef>
        <a:spcAft>
          <a:spcPct val="0"/>
        </a:spcAft>
        <a:defRPr sz="2000">
          <a:solidFill>
            <a:srgbClr val="333333"/>
          </a:solidFill>
          <a:latin typeface="+mn-lt"/>
        </a:defRPr>
      </a:lvl7pPr>
      <a:lvl8pPr marL="3429000" indent="-228600" algn="l" rtl="0" fontAlgn="base">
        <a:spcBef>
          <a:spcPct val="20000"/>
        </a:spcBef>
        <a:spcAft>
          <a:spcPct val="0"/>
        </a:spcAft>
        <a:defRPr sz="2000">
          <a:solidFill>
            <a:srgbClr val="333333"/>
          </a:solidFill>
          <a:latin typeface="+mn-lt"/>
        </a:defRPr>
      </a:lvl8pPr>
      <a:lvl9pPr marL="3886200" indent="-228600" algn="l" rtl="0" fontAlgn="base">
        <a:spcBef>
          <a:spcPct val="20000"/>
        </a:spcBef>
        <a:spcAft>
          <a:spcPct val="0"/>
        </a:spcAft>
        <a:defRPr sz="20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hyperlink" Target="mailto:adult.contactteam@nottinghamcity.gov.uk" TargetMode="External"/><Relationship Id="rId2" Type="http://schemas.openxmlformats.org/officeDocument/2006/relationships/notesSlide" Target="../notesSlides/notesSlide20.xml"/><Relationship Id="rId1" Type="http://schemas.openxmlformats.org/officeDocument/2006/relationships/slideLayout" Target="../slideLayouts/slideLayout13.xml"/><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8.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24000" y="723331"/>
            <a:ext cx="9144000" cy="2786632"/>
          </a:xfrm>
        </p:spPr>
        <p:txBody>
          <a:bodyPr>
            <a:normAutofit/>
          </a:bodyPr>
          <a:lstStyle/>
          <a:p>
            <a:pPr eaLnBrk="1" hangingPunct="1"/>
            <a:r>
              <a:rPr lang="en-GB" altLang="en-US" sz="5400" b="1" dirty="0">
                <a:solidFill>
                  <a:srgbClr val="297B71"/>
                </a:solidFill>
                <a:latin typeface="Arial" panose="020B0604020202020204" pitchFamily="34" charset="0"/>
                <a:cs typeface="Arial" panose="020B0604020202020204" pitchFamily="34" charset="0"/>
              </a:rPr>
              <a:t>Safeguarding </a:t>
            </a:r>
            <a:r>
              <a:rPr lang="en-GB" altLang="en-US" sz="5400" b="1" dirty="0" smtClean="0">
                <a:solidFill>
                  <a:srgbClr val="297B71"/>
                </a:solidFill>
                <a:latin typeface="Arial" panose="020B0604020202020204" pitchFamily="34" charset="0"/>
                <a:cs typeface="Arial" panose="020B0604020202020204" pitchFamily="34" charset="0"/>
              </a:rPr>
              <a:t>Adults:</a:t>
            </a:r>
            <a:r>
              <a:rPr lang="en-GB" altLang="en-US" sz="5400" b="1" dirty="0">
                <a:solidFill>
                  <a:srgbClr val="297B71"/>
                </a:solidFill>
              </a:rPr>
              <a:t/>
            </a:r>
            <a:br>
              <a:rPr lang="en-GB" altLang="en-US" sz="5400" b="1" dirty="0">
                <a:solidFill>
                  <a:srgbClr val="297B71"/>
                </a:solidFill>
              </a:rPr>
            </a:br>
            <a:r>
              <a:rPr lang="en-GB" altLang="en-US" sz="4000" b="1" dirty="0" smtClean="0">
                <a:solidFill>
                  <a:srgbClr val="297B71"/>
                </a:solidFill>
                <a:latin typeface="Arial" panose="020B0604020202020204" pitchFamily="34" charset="0"/>
                <a:cs typeface="Arial" panose="020B0604020202020204" pitchFamily="34" charset="0"/>
              </a:rPr>
              <a:t>An Introduction</a:t>
            </a:r>
            <a:r>
              <a:rPr lang="en-GB" altLang="en-US" sz="5400" dirty="0"/>
              <a:t/>
            </a:r>
            <a:br>
              <a:rPr lang="en-GB" altLang="en-US" sz="5400" dirty="0"/>
            </a:br>
            <a:endParaRPr lang="en-GB" altLang="en-US" sz="4000" b="1" dirty="0"/>
          </a:p>
        </p:txBody>
      </p:sp>
      <p:sp>
        <p:nvSpPr>
          <p:cNvPr id="3" name="Slide Number Placeholder 2"/>
          <p:cNvSpPr>
            <a:spLocks noGrp="1"/>
          </p:cNvSpPr>
          <p:nvPr>
            <p:ph type="sldNum" sz="quarter" idx="12"/>
          </p:nvPr>
        </p:nvSpPr>
        <p:spPr/>
        <p:txBody>
          <a:bodyPr/>
          <a:lstStyle/>
          <a:p>
            <a:fld id="{DDCF8B68-E729-4675-B70D-7A1A009173B0}" type="slidenum">
              <a:rPr lang="en-GB" smtClean="0"/>
              <a:t>1</a:t>
            </a:fld>
            <a:endParaRPr lang="en-GB" dirty="0"/>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2989333" y="3509963"/>
            <a:ext cx="6788150" cy="2105025"/>
          </a:xfrm>
          <a:prstGeom prst="rect">
            <a:avLst/>
          </a:prstGeom>
          <a:noFill/>
          <a:ln>
            <a:noFill/>
          </a:ln>
        </p:spPr>
      </p:pic>
      <p:sp>
        <p:nvSpPr>
          <p:cNvPr id="2" name="Date Placeholder 1"/>
          <p:cNvSpPr>
            <a:spLocks noGrp="1"/>
          </p:cNvSpPr>
          <p:nvPr>
            <p:ph type="dt" sz="half" idx="10"/>
          </p:nvPr>
        </p:nvSpPr>
        <p:spPr/>
        <p:txBody>
          <a:bodyPr/>
          <a:lstStyle/>
          <a:p>
            <a:r>
              <a:rPr lang="en-US" dirty="0" smtClean="0"/>
              <a:t>January 2020 v1</a:t>
            </a:r>
            <a:endParaRPr lang="en-GB" dirty="0"/>
          </a:p>
        </p:txBody>
      </p:sp>
    </p:spTree>
    <p:extLst>
      <p:ext uri="{BB962C8B-B14F-4D97-AF65-F5344CB8AC3E}">
        <p14:creationId xmlns:p14="http://schemas.microsoft.com/office/powerpoint/2010/main" val="10567968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Line 19"/>
          <p:cNvSpPr>
            <a:spLocks noChangeShapeType="1"/>
          </p:cNvSpPr>
          <p:nvPr/>
        </p:nvSpPr>
        <p:spPr bwMode="auto">
          <a:xfrm>
            <a:off x="991737" y="1450478"/>
            <a:ext cx="9144000" cy="0"/>
          </a:xfrm>
          <a:prstGeom prst="line">
            <a:avLst/>
          </a:prstGeom>
          <a:noFill/>
          <a:ln w="63500">
            <a:solidFill>
              <a:srgbClr val="000080"/>
            </a:solidFill>
            <a:round/>
            <a:headEnd/>
            <a:tailEnd/>
          </a:ln>
          <a:extLst>
            <a:ext uri="{909E8E84-426E-40DD-AFC4-6F175D3DCCD1}">
              <a14:hiddenFill xmlns:a14="http://schemas.microsoft.com/office/drawing/2010/main">
                <a:noFill/>
              </a14:hiddenFill>
            </a:ext>
          </a:extLst>
        </p:spPr>
        <p:txBody>
          <a:bodyPr/>
          <a:lstStyle/>
          <a:p>
            <a:endParaRPr lang="en-GB" dirty="0"/>
          </a:p>
        </p:txBody>
      </p:sp>
      <p:sp>
        <p:nvSpPr>
          <p:cNvPr id="16388" name="Rectangle 20"/>
          <p:cNvSpPr>
            <a:spLocks noGrp="1" noChangeArrowheads="1"/>
          </p:cNvSpPr>
          <p:nvPr>
            <p:ph type="title"/>
          </p:nvPr>
        </p:nvSpPr>
        <p:spPr>
          <a:xfrm>
            <a:off x="914400" y="609600"/>
            <a:ext cx="9676263" cy="1143000"/>
          </a:xfrm>
          <a:noFill/>
        </p:spPr>
        <p:txBody>
          <a:bodyPr/>
          <a:lstStyle/>
          <a:p>
            <a:pPr eaLnBrk="1" hangingPunct="1"/>
            <a:r>
              <a:rPr lang="en-GB" altLang="en-US" sz="4000" b="1" dirty="0" smtClean="0">
                <a:solidFill>
                  <a:srgbClr val="297B71"/>
                </a:solidFill>
              </a:rPr>
              <a:t>Domestic Violence:</a:t>
            </a:r>
          </a:p>
        </p:txBody>
      </p:sp>
      <p:sp>
        <p:nvSpPr>
          <p:cNvPr id="2" name="Content Placeholder 1"/>
          <p:cNvSpPr>
            <a:spLocks noGrp="1"/>
          </p:cNvSpPr>
          <p:nvPr>
            <p:ph idx="1"/>
          </p:nvPr>
        </p:nvSpPr>
        <p:spPr>
          <a:xfrm>
            <a:off x="914400" y="1981200"/>
            <a:ext cx="9676263" cy="3810000"/>
          </a:xfrm>
        </p:spPr>
        <p:txBody>
          <a:bodyPr/>
          <a:lstStyle/>
          <a:p>
            <a:pPr marL="457200" indent="-457200">
              <a:buFont typeface="Arial" panose="020B0604020202020204" pitchFamily="34" charset="0"/>
              <a:buChar char="•"/>
            </a:pPr>
            <a:r>
              <a:rPr lang="en-GB" altLang="en-US" b="1" dirty="0" smtClean="0">
                <a:solidFill>
                  <a:schemeClr val="tx1"/>
                </a:solidFill>
              </a:rPr>
              <a:t>Including… </a:t>
            </a:r>
          </a:p>
          <a:p>
            <a:pPr marL="457200" indent="-457200">
              <a:buFont typeface="Arial" panose="020B0604020202020204" pitchFamily="34" charset="0"/>
              <a:buChar char="•"/>
            </a:pPr>
            <a:r>
              <a:rPr lang="en-GB" altLang="en-US" b="1" dirty="0">
                <a:solidFill>
                  <a:schemeClr val="tx1"/>
                </a:solidFill>
              </a:rPr>
              <a:t>P</a:t>
            </a:r>
            <a:r>
              <a:rPr lang="en-GB" altLang="en-US" b="1" dirty="0" smtClean="0">
                <a:solidFill>
                  <a:schemeClr val="tx1"/>
                </a:solidFill>
              </a:rPr>
              <a:t>sychological</a:t>
            </a:r>
          </a:p>
          <a:p>
            <a:pPr marL="457200" indent="-457200">
              <a:buFont typeface="Arial" panose="020B0604020202020204" pitchFamily="34" charset="0"/>
              <a:buChar char="•"/>
            </a:pPr>
            <a:r>
              <a:rPr lang="en-GB" altLang="en-US" b="1" dirty="0" smtClean="0">
                <a:solidFill>
                  <a:schemeClr val="tx1"/>
                </a:solidFill>
              </a:rPr>
              <a:t>Physical </a:t>
            </a:r>
          </a:p>
          <a:p>
            <a:pPr marL="457200" indent="-457200">
              <a:buFont typeface="Arial" panose="020B0604020202020204" pitchFamily="34" charset="0"/>
              <a:buChar char="•"/>
            </a:pPr>
            <a:r>
              <a:rPr lang="en-GB" altLang="en-US" b="1" dirty="0">
                <a:solidFill>
                  <a:schemeClr val="tx1"/>
                </a:solidFill>
              </a:rPr>
              <a:t>S</a:t>
            </a:r>
            <a:r>
              <a:rPr lang="en-GB" altLang="en-US" b="1" dirty="0" smtClean="0">
                <a:solidFill>
                  <a:schemeClr val="tx1"/>
                </a:solidFill>
              </a:rPr>
              <a:t>exual </a:t>
            </a:r>
          </a:p>
          <a:p>
            <a:pPr marL="457200" indent="-457200">
              <a:buFont typeface="Arial" panose="020B0604020202020204" pitchFamily="34" charset="0"/>
              <a:buChar char="•"/>
            </a:pPr>
            <a:r>
              <a:rPr lang="en-GB" altLang="en-US" b="1" dirty="0">
                <a:solidFill>
                  <a:schemeClr val="tx1"/>
                </a:solidFill>
              </a:rPr>
              <a:t>F</a:t>
            </a:r>
            <a:r>
              <a:rPr lang="en-GB" altLang="en-US" b="1" dirty="0" smtClean="0">
                <a:solidFill>
                  <a:schemeClr val="tx1"/>
                </a:solidFill>
              </a:rPr>
              <a:t>inancial </a:t>
            </a:r>
          </a:p>
          <a:p>
            <a:pPr marL="457200" indent="-457200">
              <a:buFont typeface="Arial" panose="020B0604020202020204" pitchFamily="34" charset="0"/>
              <a:buChar char="•"/>
            </a:pPr>
            <a:r>
              <a:rPr lang="en-GB" altLang="en-US" b="1" dirty="0">
                <a:solidFill>
                  <a:schemeClr val="tx1"/>
                </a:solidFill>
              </a:rPr>
              <a:t>E</a:t>
            </a:r>
            <a:r>
              <a:rPr lang="en-GB" altLang="en-US" b="1" dirty="0" smtClean="0">
                <a:solidFill>
                  <a:schemeClr val="tx1"/>
                </a:solidFill>
              </a:rPr>
              <a:t>motional </a:t>
            </a:r>
            <a:r>
              <a:rPr lang="en-GB" altLang="en-US" b="1" dirty="0">
                <a:solidFill>
                  <a:schemeClr val="tx1"/>
                </a:solidFill>
              </a:rPr>
              <a:t>abuse </a:t>
            </a:r>
            <a:r>
              <a:rPr lang="en-GB" altLang="en-US" b="1" dirty="0" smtClean="0">
                <a:solidFill>
                  <a:schemeClr val="tx1"/>
                </a:solidFill>
              </a:rPr>
              <a:t> </a:t>
            </a:r>
          </a:p>
          <a:p>
            <a:pPr marL="457200" indent="-457200">
              <a:buFont typeface="Arial" panose="020B0604020202020204" pitchFamily="34" charset="0"/>
              <a:buChar char="•"/>
            </a:pPr>
            <a:r>
              <a:rPr lang="en-GB" altLang="en-US" b="1" dirty="0">
                <a:solidFill>
                  <a:schemeClr val="tx1"/>
                </a:solidFill>
              </a:rPr>
              <a:t>S</a:t>
            </a:r>
            <a:r>
              <a:rPr lang="en-GB" altLang="en-US" b="1" dirty="0" smtClean="0">
                <a:solidFill>
                  <a:schemeClr val="tx1"/>
                </a:solidFill>
              </a:rPr>
              <a:t>o </a:t>
            </a:r>
            <a:r>
              <a:rPr lang="en-GB" altLang="en-US" b="1" dirty="0">
                <a:solidFill>
                  <a:schemeClr val="tx1"/>
                </a:solidFill>
              </a:rPr>
              <a:t>called ‘honour 'based violence</a:t>
            </a:r>
          </a:p>
          <a:p>
            <a:endParaRPr lang="en-GB" dirty="0"/>
          </a:p>
        </p:txBody>
      </p:sp>
      <p:pic>
        <p:nvPicPr>
          <p:cNvPr id="7" name="Picture 6" descr="NCSAB RGB"/>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1737" y="5791200"/>
            <a:ext cx="2609850" cy="742950"/>
          </a:xfrm>
          <a:prstGeom prst="rect">
            <a:avLst/>
          </a:prstGeom>
          <a:noFill/>
        </p:spPr>
      </p:pic>
    </p:spTree>
    <p:extLst>
      <p:ext uri="{BB962C8B-B14F-4D97-AF65-F5344CB8AC3E}">
        <p14:creationId xmlns:p14="http://schemas.microsoft.com/office/powerpoint/2010/main" val="23497119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Line 19"/>
          <p:cNvSpPr>
            <a:spLocks noChangeShapeType="1"/>
          </p:cNvSpPr>
          <p:nvPr/>
        </p:nvSpPr>
        <p:spPr bwMode="auto">
          <a:xfrm>
            <a:off x="1019033" y="1429721"/>
            <a:ext cx="9144000" cy="0"/>
          </a:xfrm>
          <a:prstGeom prst="line">
            <a:avLst/>
          </a:prstGeom>
          <a:noFill/>
          <a:ln w="63500">
            <a:solidFill>
              <a:srgbClr val="000080"/>
            </a:solidFill>
            <a:round/>
            <a:headEnd/>
            <a:tailEnd/>
          </a:ln>
          <a:extLst>
            <a:ext uri="{909E8E84-426E-40DD-AFC4-6F175D3DCCD1}">
              <a14:hiddenFill xmlns:a14="http://schemas.microsoft.com/office/drawing/2010/main">
                <a:noFill/>
              </a14:hiddenFill>
            </a:ext>
          </a:extLst>
        </p:spPr>
        <p:txBody>
          <a:bodyPr/>
          <a:lstStyle/>
          <a:p>
            <a:endParaRPr lang="en-GB" dirty="0"/>
          </a:p>
        </p:txBody>
      </p:sp>
      <p:sp>
        <p:nvSpPr>
          <p:cNvPr id="15364" name="Rectangle 20"/>
          <p:cNvSpPr>
            <a:spLocks noGrp="1" noChangeArrowheads="1"/>
          </p:cNvSpPr>
          <p:nvPr>
            <p:ph type="title"/>
          </p:nvPr>
        </p:nvSpPr>
        <p:spPr>
          <a:xfrm>
            <a:off x="914400" y="609600"/>
            <a:ext cx="9753600" cy="1143000"/>
          </a:xfrm>
          <a:noFill/>
        </p:spPr>
        <p:txBody>
          <a:bodyPr/>
          <a:lstStyle/>
          <a:p>
            <a:pPr eaLnBrk="1" hangingPunct="1"/>
            <a:r>
              <a:rPr lang="en-GB" altLang="en-US" sz="4000" dirty="0" smtClean="0">
                <a:solidFill>
                  <a:srgbClr val="297B71"/>
                </a:solidFill>
              </a:rPr>
              <a:t>Sexual</a:t>
            </a:r>
            <a:r>
              <a:rPr lang="en-GB" altLang="en-US" sz="4000" b="1" dirty="0" smtClean="0">
                <a:solidFill>
                  <a:srgbClr val="297B71"/>
                </a:solidFill>
              </a:rPr>
              <a:t> Abuse:</a:t>
            </a:r>
          </a:p>
        </p:txBody>
      </p:sp>
      <p:sp>
        <p:nvSpPr>
          <p:cNvPr id="5" name="Content Placeholder 4"/>
          <p:cNvSpPr>
            <a:spLocks noGrp="1"/>
          </p:cNvSpPr>
          <p:nvPr>
            <p:ph idx="1"/>
          </p:nvPr>
        </p:nvSpPr>
        <p:spPr>
          <a:xfrm>
            <a:off x="873457" y="1596787"/>
            <a:ext cx="10912143" cy="4313001"/>
          </a:xfrm>
        </p:spPr>
        <p:txBody>
          <a:bodyPr/>
          <a:lstStyle/>
          <a:p>
            <a:pPr>
              <a:spcBef>
                <a:spcPts val="376"/>
              </a:spcBef>
              <a:buFont typeface="Arial" panose="020B0604020202020204" pitchFamily="34" charset="0"/>
              <a:buChar char="•"/>
            </a:pPr>
            <a:r>
              <a:rPr lang="en-GB" sz="2400" b="1" dirty="0" smtClean="0">
                <a:solidFill>
                  <a:schemeClr val="tx1"/>
                </a:solidFill>
              </a:rPr>
              <a:t>Including…Rape</a:t>
            </a:r>
            <a:endParaRPr lang="en-GB" sz="2400" b="1" dirty="0">
              <a:solidFill>
                <a:schemeClr val="tx1"/>
              </a:solidFill>
            </a:endParaRPr>
          </a:p>
          <a:p>
            <a:pPr>
              <a:spcBef>
                <a:spcPts val="376"/>
              </a:spcBef>
              <a:buFont typeface="Arial" panose="020B0604020202020204" pitchFamily="34" charset="0"/>
              <a:buChar char="•"/>
            </a:pPr>
            <a:r>
              <a:rPr lang="en-GB" sz="2400" b="1" dirty="0">
                <a:solidFill>
                  <a:schemeClr val="tx1"/>
                </a:solidFill>
              </a:rPr>
              <a:t>I</a:t>
            </a:r>
            <a:r>
              <a:rPr lang="en-GB" sz="2400" b="1" dirty="0" smtClean="0">
                <a:solidFill>
                  <a:schemeClr val="tx1"/>
                </a:solidFill>
              </a:rPr>
              <a:t>ndecent </a:t>
            </a:r>
            <a:r>
              <a:rPr lang="en-GB" sz="2400" b="1" dirty="0">
                <a:solidFill>
                  <a:schemeClr val="tx1"/>
                </a:solidFill>
              </a:rPr>
              <a:t>exposure</a:t>
            </a:r>
          </a:p>
          <a:p>
            <a:pPr>
              <a:spcBef>
                <a:spcPts val="376"/>
              </a:spcBef>
              <a:buFont typeface="Arial" panose="020B0604020202020204" pitchFamily="34" charset="0"/>
              <a:buChar char="•"/>
            </a:pPr>
            <a:r>
              <a:rPr lang="en-GB" sz="2400" b="1" dirty="0">
                <a:solidFill>
                  <a:schemeClr val="tx1"/>
                </a:solidFill>
              </a:rPr>
              <a:t>S</a:t>
            </a:r>
            <a:r>
              <a:rPr lang="en-GB" sz="2400" b="1" dirty="0" smtClean="0">
                <a:solidFill>
                  <a:schemeClr val="tx1"/>
                </a:solidFill>
              </a:rPr>
              <a:t>exual </a:t>
            </a:r>
            <a:r>
              <a:rPr lang="en-GB" sz="2400" b="1" dirty="0">
                <a:solidFill>
                  <a:schemeClr val="tx1"/>
                </a:solidFill>
              </a:rPr>
              <a:t>harassment</a:t>
            </a:r>
          </a:p>
          <a:p>
            <a:pPr>
              <a:spcBef>
                <a:spcPts val="376"/>
              </a:spcBef>
              <a:buFont typeface="Arial" panose="020B0604020202020204" pitchFamily="34" charset="0"/>
              <a:buChar char="•"/>
            </a:pPr>
            <a:r>
              <a:rPr lang="en-GB" sz="2400" b="1" dirty="0">
                <a:solidFill>
                  <a:schemeClr val="tx1"/>
                </a:solidFill>
              </a:rPr>
              <a:t>I</a:t>
            </a:r>
            <a:r>
              <a:rPr lang="en-GB" sz="2400" b="1" dirty="0" smtClean="0">
                <a:solidFill>
                  <a:schemeClr val="tx1"/>
                </a:solidFill>
              </a:rPr>
              <a:t>nappropriate </a:t>
            </a:r>
            <a:r>
              <a:rPr lang="en-GB" sz="2400" b="1" dirty="0">
                <a:solidFill>
                  <a:schemeClr val="tx1"/>
                </a:solidFill>
              </a:rPr>
              <a:t>looking or touching</a:t>
            </a:r>
          </a:p>
          <a:p>
            <a:pPr>
              <a:spcBef>
                <a:spcPts val="376"/>
              </a:spcBef>
              <a:buFont typeface="Arial" panose="020B0604020202020204" pitchFamily="34" charset="0"/>
              <a:buChar char="•"/>
            </a:pPr>
            <a:r>
              <a:rPr lang="en-GB" sz="2400" b="1" dirty="0">
                <a:solidFill>
                  <a:schemeClr val="tx1"/>
                </a:solidFill>
              </a:rPr>
              <a:t>S</a:t>
            </a:r>
            <a:r>
              <a:rPr lang="en-GB" sz="2400" b="1" dirty="0" smtClean="0">
                <a:solidFill>
                  <a:schemeClr val="tx1"/>
                </a:solidFill>
              </a:rPr>
              <a:t>exual </a:t>
            </a:r>
            <a:r>
              <a:rPr lang="en-GB" sz="2400" b="1" dirty="0">
                <a:solidFill>
                  <a:schemeClr val="tx1"/>
                </a:solidFill>
              </a:rPr>
              <a:t>teasing or innuendo</a:t>
            </a:r>
          </a:p>
          <a:p>
            <a:pPr>
              <a:spcBef>
                <a:spcPts val="376"/>
              </a:spcBef>
              <a:buFont typeface="Arial" panose="020B0604020202020204" pitchFamily="34" charset="0"/>
              <a:buChar char="•"/>
            </a:pPr>
            <a:r>
              <a:rPr lang="en-GB" sz="2400" b="1" dirty="0">
                <a:solidFill>
                  <a:schemeClr val="tx1"/>
                </a:solidFill>
              </a:rPr>
              <a:t>S</a:t>
            </a:r>
            <a:r>
              <a:rPr lang="en-GB" sz="2400" b="1" dirty="0" smtClean="0">
                <a:solidFill>
                  <a:schemeClr val="tx1"/>
                </a:solidFill>
              </a:rPr>
              <a:t>exual </a:t>
            </a:r>
            <a:r>
              <a:rPr lang="en-GB" sz="2400" b="1" dirty="0">
                <a:solidFill>
                  <a:schemeClr val="tx1"/>
                </a:solidFill>
              </a:rPr>
              <a:t>photography</a:t>
            </a:r>
          </a:p>
          <a:p>
            <a:pPr>
              <a:spcBef>
                <a:spcPts val="376"/>
              </a:spcBef>
              <a:buFont typeface="Arial" panose="020B0604020202020204" pitchFamily="34" charset="0"/>
              <a:buChar char="•"/>
            </a:pPr>
            <a:r>
              <a:rPr lang="en-GB" sz="2400" b="1" dirty="0">
                <a:solidFill>
                  <a:schemeClr val="tx1"/>
                </a:solidFill>
              </a:rPr>
              <a:t>S</a:t>
            </a:r>
            <a:r>
              <a:rPr lang="en-GB" sz="2400" b="1" dirty="0" smtClean="0">
                <a:solidFill>
                  <a:schemeClr val="tx1"/>
                </a:solidFill>
              </a:rPr>
              <a:t>ubjection </a:t>
            </a:r>
            <a:r>
              <a:rPr lang="en-GB" sz="2400" b="1" dirty="0">
                <a:solidFill>
                  <a:schemeClr val="tx1"/>
                </a:solidFill>
              </a:rPr>
              <a:t>to pornography or witnessing sexual acts</a:t>
            </a:r>
          </a:p>
          <a:p>
            <a:pPr>
              <a:spcBef>
                <a:spcPts val="376"/>
              </a:spcBef>
              <a:buFont typeface="Arial" panose="020B0604020202020204" pitchFamily="34" charset="0"/>
              <a:buChar char="•"/>
            </a:pPr>
            <a:r>
              <a:rPr lang="en-GB" sz="2400" b="1" dirty="0">
                <a:solidFill>
                  <a:schemeClr val="tx1"/>
                </a:solidFill>
              </a:rPr>
              <a:t>I</a:t>
            </a:r>
            <a:r>
              <a:rPr lang="en-GB" sz="2400" b="1" dirty="0" smtClean="0">
                <a:solidFill>
                  <a:schemeClr val="tx1"/>
                </a:solidFill>
              </a:rPr>
              <a:t>ndecent </a:t>
            </a:r>
            <a:r>
              <a:rPr lang="en-GB" sz="2400" b="1" dirty="0">
                <a:solidFill>
                  <a:schemeClr val="tx1"/>
                </a:solidFill>
              </a:rPr>
              <a:t>exposure</a:t>
            </a:r>
          </a:p>
          <a:p>
            <a:pPr>
              <a:spcBef>
                <a:spcPts val="376"/>
              </a:spcBef>
              <a:buFont typeface="Arial" panose="020B0604020202020204" pitchFamily="34" charset="0"/>
              <a:buChar char="•"/>
            </a:pPr>
            <a:r>
              <a:rPr lang="en-GB" sz="2400" b="1" dirty="0">
                <a:solidFill>
                  <a:schemeClr val="tx1"/>
                </a:solidFill>
              </a:rPr>
              <a:t>S</a:t>
            </a:r>
            <a:r>
              <a:rPr lang="en-GB" sz="2400" b="1" dirty="0" smtClean="0">
                <a:solidFill>
                  <a:schemeClr val="tx1"/>
                </a:solidFill>
              </a:rPr>
              <a:t>exual </a:t>
            </a:r>
            <a:r>
              <a:rPr lang="en-GB" sz="2400" b="1" dirty="0">
                <a:solidFill>
                  <a:schemeClr val="tx1"/>
                </a:solidFill>
              </a:rPr>
              <a:t>assault</a:t>
            </a:r>
          </a:p>
          <a:p>
            <a:pPr>
              <a:spcBef>
                <a:spcPts val="376"/>
              </a:spcBef>
              <a:buFont typeface="Arial" panose="020B0604020202020204" pitchFamily="34" charset="0"/>
              <a:buChar char="•"/>
            </a:pPr>
            <a:r>
              <a:rPr lang="en-GB" sz="2400" b="1" dirty="0">
                <a:solidFill>
                  <a:schemeClr val="tx1"/>
                </a:solidFill>
              </a:rPr>
              <a:t>S</a:t>
            </a:r>
            <a:r>
              <a:rPr lang="en-GB" sz="2400" b="1" dirty="0" smtClean="0">
                <a:solidFill>
                  <a:schemeClr val="tx1"/>
                </a:solidFill>
              </a:rPr>
              <a:t>exual </a:t>
            </a:r>
            <a:r>
              <a:rPr lang="en-GB" sz="2400" b="1" dirty="0">
                <a:solidFill>
                  <a:schemeClr val="tx1"/>
                </a:solidFill>
              </a:rPr>
              <a:t>acts to which the adult has not consented or was pressured into </a:t>
            </a:r>
          </a:p>
          <a:p>
            <a:endParaRPr lang="en-GB" dirty="0"/>
          </a:p>
        </p:txBody>
      </p:sp>
      <p:sp>
        <p:nvSpPr>
          <p:cNvPr id="15365" name="Rectangle 7"/>
          <p:cNvSpPr>
            <a:spLocks noChangeArrowheads="1"/>
          </p:cNvSpPr>
          <p:nvPr/>
        </p:nvSpPr>
        <p:spPr bwMode="auto">
          <a:xfrm>
            <a:off x="873457" y="1087438"/>
            <a:ext cx="9794543" cy="5040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buNone/>
            </a:pPr>
            <a:endParaRPr lang="en-GB" altLang="en-US" sz="2400" dirty="0"/>
          </a:p>
        </p:txBody>
      </p:sp>
      <p:pic>
        <p:nvPicPr>
          <p:cNvPr id="10" name="Picture 9" descr="NCSAB RGB"/>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5909788"/>
            <a:ext cx="2609850" cy="742950"/>
          </a:xfrm>
          <a:prstGeom prst="rect">
            <a:avLst/>
          </a:prstGeom>
          <a:noFill/>
        </p:spPr>
      </p:pic>
    </p:spTree>
    <p:extLst>
      <p:ext uri="{BB962C8B-B14F-4D97-AF65-F5344CB8AC3E}">
        <p14:creationId xmlns:p14="http://schemas.microsoft.com/office/powerpoint/2010/main" val="15963626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Line 19"/>
          <p:cNvSpPr>
            <a:spLocks noChangeShapeType="1"/>
          </p:cNvSpPr>
          <p:nvPr/>
        </p:nvSpPr>
        <p:spPr bwMode="auto">
          <a:xfrm>
            <a:off x="1023583" y="1440123"/>
            <a:ext cx="9144000" cy="0"/>
          </a:xfrm>
          <a:prstGeom prst="line">
            <a:avLst/>
          </a:prstGeom>
          <a:noFill/>
          <a:ln w="63500">
            <a:solidFill>
              <a:srgbClr val="000080"/>
            </a:solidFill>
            <a:round/>
            <a:headEnd/>
            <a:tailEnd/>
          </a:ln>
          <a:extLst>
            <a:ext uri="{909E8E84-426E-40DD-AFC4-6F175D3DCCD1}">
              <a14:hiddenFill xmlns:a14="http://schemas.microsoft.com/office/drawing/2010/main">
                <a:noFill/>
              </a14:hiddenFill>
            </a:ext>
          </a:extLst>
        </p:spPr>
        <p:txBody>
          <a:bodyPr/>
          <a:lstStyle/>
          <a:p>
            <a:endParaRPr lang="en-GB" dirty="0"/>
          </a:p>
        </p:txBody>
      </p:sp>
      <p:sp>
        <p:nvSpPr>
          <p:cNvPr id="18436" name="Rectangle 20"/>
          <p:cNvSpPr>
            <a:spLocks noGrp="1" noChangeArrowheads="1"/>
          </p:cNvSpPr>
          <p:nvPr>
            <p:ph type="title"/>
          </p:nvPr>
        </p:nvSpPr>
        <p:spPr>
          <a:xfrm>
            <a:off x="914400" y="609600"/>
            <a:ext cx="9703558" cy="1143000"/>
          </a:xfrm>
          <a:noFill/>
        </p:spPr>
        <p:txBody>
          <a:bodyPr/>
          <a:lstStyle/>
          <a:p>
            <a:pPr eaLnBrk="1" hangingPunct="1"/>
            <a:r>
              <a:rPr lang="en-GB" altLang="en-US" sz="4000" b="1" dirty="0" smtClean="0">
                <a:solidFill>
                  <a:srgbClr val="297B71"/>
                </a:solidFill>
              </a:rPr>
              <a:t>Psychological Abuse:</a:t>
            </a:r>
          </a:p>
        </p:txBody>
      </p:sp>
      <p:sp>
        <p:nvSpPr>
          <p:cNvPr id="3" name="Content Placeholder 2"/>
          <p:cNvSpPr>
            <a:spLocks noGrp="1"/>
          </p:cNvSpPr>
          <p:nvPr>
            <p:ph idx="1"/>
          </p:nvPr>
        </p:nvSpPr>
        <p:spPr>
          <a:xfrm>
            <a:off x="914400" y="1981200"/>
            <a:ext cx="9703558" cy="3810000"/>
          </a:xfrm>
        </p:spPr>
        <p:txBody>
          <a:bodyPr/>
          <a:lstStyle/>
          <a:p>
            <a:pPr marL="457200" indent="-457200">
              <a:buFont typeface="Arial" panose="020B0604020202020204" pitchFamily="34" charset="0"/>
              <a:buChar char="•"/>
            </a:pPr>
            <a:r>
              <a:rPr lang="en-GB" altLang="en-US" b="1" dirty="0">
                <a:solidFill>
                  <a:schemeClr val="tx1"/>
                </a:solidFill>
              </a:rPr>
              <a:t>Including emotional abuse, threats of harm or abandonment, deprivation of contact, humiliation, blaming, controlling, intimidation, coercion, harassment, verbal abuse, cyber bullying, isolation or unreasonable and unjustified withdrawal of services or supportive networks</a:t>
            </a:r>
          </a:p>
          <a:p>
            <a:endParaRPr lang="en-GB" dirty="0"/>
          </a:p>
        </p:txBody>
      </p:sp>
      <p:pic>
        <p:nvPicPr>
          <p:cNvPr id="8" name="Picture 7" descr="NCSAB RGB"/>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5791200"/>
            <a:ext cx="2609850" cy="742950"/>
          </a:xfrm>
          <a:prstGeom prst="rect">
            <a:avLst/>
          </a:prstGeom>
          <a:noFill/>
        </p:spPr>
      </p:pic>
    </p:spTree>
    <p:extLst>
      <p:ext uri="{BB962C8B-B14F-4D97-AF65-F5344CB8AC3E}">
        <p14:creationId xmlns:p14="http://schemas.microsoft.com/office/powerpoint/2010/main" val="16663571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Line 19"/>
          <p:cNvSpPr>
            <a:spLocks noChangeShapeType="1"/>
          </p:cNvSpPr>
          <p:nvPr/>
        </p:nvSpPr>
        <p:spPr bwMode="auto">
          <a:xfrm>
            <a:off x="1011831" y="1446664"/>
            <a:ext cx="9048466" cy="0"/>
          </a:xfrm>
          <a:prstGeom prst="line">
            <a:avLst/>
          </a:prstGeom>
          <a:noFill/>
          <a:ln w="63500">
            <a:solidFill>
              <a:srgbClr val="000080"/>
            </a:solidFill>
            <a:round/>
            <a:headEnd/>
            <a:tailEnd/>
          </a:ln>
          <a:extLst>
            <a:ext uri="{909E8E84-426E-40DD-AFC4-6F175D3DCCD1}">
              <a14:hiddenFill xmlns:a14="http://schemas.microsoft.com/office/drawing/2010/main">
                <a:noFill/>
              </a14:hiddenFill>
            </a:ext>
          </a:extLst>
        </p:spPr>
        <p:txBody>
          <a:bodyPr/>
          <a:lstStyle/>
          <a:p>
            <a:endParaRPr lang="en-GB" dirty="0"/>
          </a:p>
        </p:txBody>
      </p:sp>
      <p:sp>
        <p:nvSpPr>
          <p:cNvPr id="19460" name="Rectangle 20"/>
          <p:cNvSpPr>
            <a:spLocks noGrp="1" noChangeArrowheads="1"/>
          </p:cNvSpPr>
          <p:nvPr>
            <p:ph type="title"/>
          </p:nvPr>
        </p:nvSpPr>
        <p:spPr>
          <a:xfrm>
            <a:off x="914400" y="609600"/>
            <a:ext cx="9771797" cy="1143000"/>
          </a:xfrm>
          <a:noFill/>
        </p:spPr>
        <p:txBody>
          <a:bodyPr/>
          <a:lstStyle/>
          <a:p>
            <a:pPr eaLnBrk="1" hangingPunct="1"/>
            <a:r>
              <a:rPr lang="en-GB" altLang="en-US" sz="4000" b="1" dirty="0" smtClean="0">
                <a:solidFill>
                  <a:srgbClr val="297B71"/>
                </a:solidFill>
              </a:rPr>
              <a:t>Financial or Material Abuse:</a:t>
            </a:r>
          </a:p>
        </p:txBody>
      </p:sp>
      <p:sp>
        <p:nvSpPr>
          <p:cNvPr id="3" name="Content Placeholder 2"/>
          <p:cNvSpPr>
            <a:spLocks noGrp="1"/>
          </p:cNvSpPr>
          <p:nvPr>
            <p:ph idx="1"/>
          </p:nvPr>
        </p:nvSpPr>
        <p:spPr>
          <a:xfrm>
            <a:off x="914400" y="1752600"/>
            <a:ext cx="9771797" cy="4038600"/>
          </a:xfrm>
        </p:spPr>
        <p:txBody>
          <a:bodyPr/>
          <a:lstStyle/>
          <a:p>
            <a:pPr marL="457200" indent="-457200">
              <a:buFont typeface="Arial" panose="020B0604020202020204" pitchFamily="34" charset="0"/>
              <a:buChar char="•"/>
            </a:pPr>
            <a:r>
              <a:rPr lang="en-GB" altLang="en-US" b="1" dirty="0" smtClean="0">
                <a:solidFill>
                  <a:schemeClr val="tx1"/>
                </a:solidFill>
              </a:rPr>
              <a:t>Including…Theft</a:t>
            </a:r>
          </a:p>
          <a:p>
            <a:pPr marL="457200" indent="-457200">
              <a:buFont typeface="Arial" panose="020B0604020202020204" pitchFamily="34" charset="0"/>
              <a:buChar char="•"/>
            </a:pPr>
            <a:r>
              <a:rPr lang="en-GB" altLang="en-US" b="1" dirty="0" smtClean="0">
                <a:solidFill>
                  <a:schemeClr val="tx1"/>
                </a:solidFill>
              </a:rPr>
              <a:t>Fraud </a:t>
            </a:r>
          </a:p>
          <a:p>
            <a:pPr marL="457200" indent="-457200">
              <a:buFont typeface="Arial" panose="020B0604020202020204" pitchFamily="34" charset="0"/>
              <a:buChar char="•"/>
            </a:pPr>
            <a:r>
              <a:rPr lang="en-GB" altLang="en-US" b="1" dirty="0">
                <a:solidFill>
                  <a:schemeClr val="tx1"/>
                </a:solidFill>
              </a:rPr>
              <a:t>I</a:t>
            </a:r>
            <a:r>
              <a:rPr lang="en-GB" altLang="en-US" b="1" dirty="0" smtClean="0">
                <a:solidFill>
                  <a:schemeClr val="tx1"/>
                </a:solidFill>
              </a:rPr>
              <a:t>nternet scamming</a:t>
            </a:r>
          </a:p>
          <a:p>
            <a:pPr marL="457200" indent="-457200">
              <a:buFont typeface="Arial" panose="020B0604020202020204" pitchFamily="34" charset="0"/>
              <a:buChar char="•"/>
            </a:pPr>
            <a:r>
              <a:rPr lang="en-GB" altLang="en-US" b="1" dirty="0">
                <a:solidFill>
                  <a:schemeClr val="tx1"/>
                </a:solidFill>
              </a:rPr>
              <a:t>C</a:t>
            </a:r>
            <a:r>
              <a:rPr lang="en-GB" altLang="en-US" b="1" dirty="0" smtClean="0">
                <a:solidFill>
                  <a:schemeClr val="tx1"/>
                </a:solidFill>
              </a:rPr>
              <a:t>oercion </a:t>
            </a:r>
            <a:r>
              <a:rPr lang="en-GB" altLang="en-US" b="1" dirty="0">
                <a:solidFill>
                  <a:schemeClr val="tx1"/>
                </a:solidFill>
              </a:rPr>
              <a:t>in relation to an adult’s financial affairs or arrangements, including in connection with wills, property or inheritance or financial </a:t>
            </a:r>
            <a:r>
              <a:rPr lang="en-GB" altLang="en-US" b="1" dirty="0" smtClean="0">
                <a:solidFill>
                  <a:schemeClr val="tx1"/>
                </a:solidFill>
              </a:rPr>
              <a:t>transactions </a:t>
            </a:r>
          </a:p>
          <a:p>
            <a:pPr marL="457200" indent="-457200">
              <a:buFont typeface="Arial" panose="020B0604020202020204" pitchFamily="34" charset="0"/>
              <a:buChar char="•"/>
            </a:pPr>
            <a:r>
              <a:rPr lang="en-GB" altLang="en-US" b="1" dirty="0">
                <a:solidFill>
                  <a:schemeClr val="tx1"/>
                </a:solidFill>
              </a:rPr>
              <a:t>T</a:t>
            </a:r>
            <a:r>
              <a:rPr lang="en-GB" altLang="en-US" b="1" dirty="0" smtClean="0">
                <a:solidFill>
                  <a:schemeClr val="tx1"/>
                </a:solidFill>
              </a:rPr>
              <a:t>he </a:t>
            </a:r>
            <a:r>
              <a:rPr lang="en-GB" altLang="en-US" b="1" dirty="0">
                <a:solidFill>
                  <a:schemeClr val="tx1"/>
                </a:solidFill>
              </a:rPr>
              <a:t>misuse or misappropriation of property, possessions or benefits</a:t>
            </a:r>
          </a:p>
          <a:p>
            <a:endParaRPr lang="en-GB" dirty="0"/>
          </a:p>
        </p:txBody>
      </p:sp>
      <p:pic>
        <p:nvPicPr>
          <p:cNvPr id="8" name="Picture 7" descr="NCSAB RGB"/>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5791200"/>
            <a:ext cx="2609850" cy="742950"/>
          </a:xfrm>
          <a:prstGeom prst="rect">
            <a:avLst/>
          </a:prstGeom>
          <a:noFill/>
        </p:spPr>
      </p:pic>
    </p:spTree>
    <p:extLst>
      <p:ext uri="{BB962C8B-B14F-4D97-AF65-F5344CB8AC3E}">
        <p14:creationId xmlns:p14="http://schemas.microsoft.com/office/powerpoint/2010/main" val="15307043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Line 19"/>
          <p:cNvSpPr>
            <a:spLocks noChangeShapeType="1"/>
          </p:cNvSpPr>
          <p:nvPr/>
        </p:nvSpPr>
        <p:spPr bwMode="auto">
          <a:xfrm>
            <a:off x="978089" y="1453772"/>
            <a:ext cx="9144000" cy="0"/>
          </a:xfrm>
          <a:prstGeom prst="line">
            <a:avLst/>
          </a:prstGeom>
          <a:noFill/>
          <a:ln w="63500">
            <a:solidFill>
              <a:srgbClr val="000080"/>
            </a:solidFill>
            <a:round/>
            <a:headEnd/>
            <a:tailEnd/>
          </a:ln>
          <a:extLst>
            <a:ext uri="{909E8E84-426E-40DD-AFC4-6F175D3DCCD1}">
              <a14:hiddenFill xmlns:a14="http://schemas.microsoft.com/office/drawing/2010/main">
                <a:noFill/>
              </a14:hiddenFill>
            </a:ext>
          </a:extLst>
        </p:spPr>
        <p:txBody>
          <a:bodyPr/>
          <a:lstStyle/>
          <a:p>
            <a:endParaRPr lang="en-GB" dirty="0"/>
          </a:p>
        </p:txBody>
      </p:sp>
      <p:sp>
        <p:nvSpPr>
          <p:cNvPr id="20484" name="Rectangle 20"/>
          <p:cNvSpPr>
            <a:spLocks noGrp="1" noChangeArrowheads="1"/>
          </p:cNvSpPr>
          <p:nvPr>
            <p:ph type="title"/>
          </p:nvPr>
        </p:nvSpPr>
        <p:spPr>
          <a:xfrm>
            <a:off x="914400" y="609600"/>
            <a:ext cx="9662615" cy="1143000"/>
          </a:xfrm>
          <a:noFill/>
        </p:spPr>
        <p:txBody>
          <a:bodyPr/>
          <a:lstStyle/>
          <a:p>
            <a:pPr eaLnBrk="1" hangingPunct="1"/>
            <a:r>
              <a:rPr lang="en-GB" altLang="en-US" sz="4000" b="1" dirty="0" smtClean="0">
                <a:solidFill>
                  <a:srgbClr val="297B71"/>
                </a:solidFill>
              </a:rPr>
              <a:t>Modern Slavery:</a:t>
            </a:r>
          </a:p>
        </p:txBody>
      </p:sp>
      <p:sp>
        <p:nvSpPr>
          <p:cNvPr id="2" name="Content Placeholder 1"/>
          <p:cNvSpPr>
            <a:spLocks noGrp="1"/>
          </p:cNvSpPr>
          <p:nvPr>
            <p:ph idx="1"/>
          </p:nvPr>
        </p:nvSpPr>
        <p:spPr>
          <a:xfrm>
            <a:off x="914400" y="1981200"/>
            <a:ext cx="9662615" cy="3810000"/>
          </a:xfrm>
        </p:spPr>
        <p:txBody>
          <a:bodyPr/>
          <a:lstStyle/>
          <a:p>
            <a:pPr marL="457200" indent="-457200">
              <a:buFont typeface="Arial" panose="020B0604020202020204" pitchFamily="34" charset="0"/>
              <a:buChar char="•"/>
            </a:pPr>
            <a:r>
              <a:rPr lang="en-GB" altLang="en-US" b="1" dirty="0" smtClean="0">
                <a:solidFill>
                  <a:schemeClr val="tx1"/>
                </a:solidFill>
              </a:rPr>
              <a:t>Encompassing…Slavery </a:t>
            </a:r>
          </a:p>
          <a:p>
            <a:pPr marL="457200" indent="-457200">
              <a:buFont typeface="Arial" panose="020B0604020202020204" pitchFamily="34" charset="0"/>
              <a:buChar char="•"/>
            </a:pPr>
            <a:r>
              <a:rPr lang="en-GB" altLang="en-US" b="1" dirty="0">
                <a:solidFill>
                  <a:schemeClr val="tx1"/>
                </a:solidFill>
              </a:rPr>
              <a:t>H</a:t>
            </a:r>
            <a:r>
              <a:rPr lang="en-GB" altLang="en-US" b="1" dirty="0" smtClean="0">
                <a:solidFill>
                  <a:schemeClr val="tx1"/>
                </a:solidFill>
              </a:rPr>
              <a:t>uman trafficking </a:t>
            </a:r>
          </a:p>
          <a:p>
            <a:pPr marL="457200" indent="-457200">
              <a:buFont typeface="Arial" panose="020B0604020202020204" pitchFamily="34" charset="0"/>
              <a:buChar char="•"/>
            </a:pPr>
            <a:r>
              <a:rPr lang="en-GB" altLang="en-US" b="1" dirty="0">
                <a:solidFill>
                  <a:schemeClr val="tx1"/>
                </a:solidFill>
              </a:rPr>
              <a:t>F</a:t>
            </a:r>
            <a:r>
              <a:rPr lang="en-GB" altLang="en-US" b="1" dirty="0" smtClean="0">
                <a:solidFill>
                  <a:schemeClr val="tx1"/>
                </a:solidFill>
              </a:rPr>
              <a:t>orced </a:t>
            </a:r>
            <a:r>
              <a:rPr lang="en-GB" altLang="en-US" b="1" dirty="0">
                <a:solidFill>
                  <a:schemeClr val="tx1"/>
                </a:solidFill>
              </a:rPr>
              <a:t>labour and domestic servitude. </a:t>
            </a:r>
            <a:endParaRPr lang="en-GB" altLang="en-US" b="1" dirty="0" smtClean="0">
              <a:solidFill>
                <a:schemeClr val="tx1"/>
              </a:solidFill>
            </a:endParaRPr>
          </a:p>
          <a:p>
            <a:pPr marL="457200" indent="-457200">
              <a:buFont typeface="Arial" panose="020B0604020202020204" pitchFamily="34" charset="0"/>
              <a:buChar char="•"/>
            </a:pPr>
            <a:r>
              <a:rPr lang="en-GB" altLang="en-US" b="1" dirty="0">
                <a:solidFill>
                  <a:schemeClr val="tx1"/>
                </a:solidFill>
              </a:rPr>
              <a:t>T</a:t>
            </a:r>
            <a:r>
              <a:rPr lang="en-GB" altLang="en-US" b="1" dirty="0" smtClean="0">
                <a:solidFill>
                  <a:schemeClr val="tx1"/>
                </a:solidFill>
              </a:rPr>
              <a:t>raffickers </a:t>
            </a:r>
            <a:r>
              <a:rPr lang="en-GB" altLang="en-US" b="1" dirty="0">
                <a:solidFill>
                  <a:schemeClr val="tx1"/>
                </a:solidFill>
              </a:rPr>
              <a:t>and slave masters </a:t>
            </a:r>
            <a:r>
              <a:rPr lang="en-GB" altLang="en-US" b="1" dirty="0" smtClean="0">
                <a:solidFill>
                  <a:schemeClr val="tx1"/>
                </a:solidFill>
              </a:rPr>
              <a:t>using </a:t>
            </a:r>
            <a:r>
              <a:rPr lang="en-GB" altLang="en-US" b="1" dirty="0">
                <a:solidFill>
                  <a:schemeClr val="tx1"/>
                </a:solidFill>
              </a:rPr>
              <a:t>whatever means they have at their disposal to coerce, deceive and force individuals into a life of abuse, servitude and inhumane treatment</a:t>
            </a:r>
          </a:p>
          <a:p>
            <a:endParaRPr lang="en-GB" dirty="0"/>
          </a:p>
        </p:txBody>
      </p:sp>
      <p:pic>
        <p:nvPicPr>
          <p:cNvPr id="7" name="Picture 6" descr="NCSAB RGB"/>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8089" y="5791200"/>
            <a:ext cx="2609850" cy="742950"/>
          </a:xfrm>
          <a:prstGeom prst="rect">
            <a:avLst/>
          </a:prstGeom>
          <a:noFill/>
        </p:spPr>
      </p:pic>
    </p:spTree>
    <p:extLst>
      <p:ext uri="{BB962C8B-B14F-4D97-AF65-F5344CB8AC3E}">
        <p14:creationId xmlns:p14="http://schemas.microsoft.com/office/powerpoint/2010/main" val="3394427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Line 19"/>
          <p:cNvSpPr>
            <a:spLocks noChangeShapeType="1"/>
          </p:cNvSpPr>
          <p:nvPr/>
        </p:nvSpPr>
        <p:spPr bwMode="auto">
          <a:xfrm>
            <a:off x="991737" y="1429722"/>
            <a:ext cx="9144000" cy="0"/>
          </a:xfrm>
          <a:prstGeom prst="line">
            <a:avLst/>
          </a:prstGeom>
          <a:noFill/>
          <a:ln w="63500">
            <a:solidFill>
              <a:srgbClr val="000080"/>
            </a:solidFill>
            <a:round/>
            <a:headEnd/>
            <a:tailEnd/>
          </a:ln>
          <a:extLst>
            <a:ext uri="{909E8E84-426E-40DD-AFC4-6F175D3DCCD1}">
              <a14:hiddenFill xmlns:a14="http://schemas.microsoft.com/office/drawing/2010/main">
                <a:noFill/>
              </a14:hiddenFill>
            </a:ext>
          </a:extLst>
        </p:spPr>
        <p:txBody>
          <a:bodyPr/>
          <a:lstStyle/>
          <a:p>
            <a:endParaRPr lang="en-GB" dirty="0"/>
          </a:p>
        </p:txBody>
      </p:sp>
      <p:sp>
        <p:nvSpPr>
          <p:cNvPr id="21508" name="Rectangle 20"/>
          <p:cNvSpPr>
            <a:spLocks noGrp="1" noChangeArrowheads="1"/>
          </p:cNvSpPr>
          <p:nvPr>
            <p:ph type="title"/>
          </p:nvPr>
        </p:nvSpPr>
        <p:spPr>
          <a:xfrm>
            <a:off x="914400" y="609600"/>
            <a:ext cx="9703558" cy="1143000"/>
          </a:xfrm>
          <a:noFill/>
        </p:spPr>
        <p:txBody>
          <a:bodyPr/>
          <a:lstStyle/>
          <a:p>
            <a:pPr eaLnBrk="1" hangingPunct="1"/>
            <a:r>
              <a:rPr lang="en-GB" altLang="en-US" sz="4000" b="1" dirty="0" smtClean="0">
                <a:solidFill>
                  <a:srgbClr val="297B71"/>
                </a:solidFill>
              </a:rPr>
              <a:t>Discriminatory Abuse:</a:t>
            </a:r>
          </a:p>
        </p:txBody>
      </p:sp>
      <p:sp>
        <p:nvSpPr>
          <p:cNvPr id="2" name="Content Placeholder 1"/>
          <p:cNvSpPr>
            <a:spLocks noGrp="1"/>
          </p:cNvSpPr>
          <p:nvPr>
            <p:ph idx="1"/>
          </p:nvPr>
        </p:nvSpPr>
        <p:spPr>
          <a:xfrm>
            <a:off x="914400" y="1569493"/>
            <a:ext cx="9703558" cy="4221707"/>
          </a:xfrm>
        </p:spPr>
        <p:txBody>
          <a:bodyPr/>
          <a:lstStyle/>
          <a:p>
            <a:pPr marL="457200" indent="-457200">
              <a:buFont typeface="Arial" panose="020B0604020202020204" pitchFamily="34" charset="0"/>
              <a:buChar char="•"/>
            </a:pPr>
            <a:r>
              <a:rPr lang="en-GB" altLang="en-US" b="1" dirty="0" smtClean="0">
                <a:solidFill>
                  <a:schemeClr val="tx1"/>
                </a:solidFill>
              </a:rPr>
              <a:t>Including…Harassment </a:t>
            </a:r>
          </a:p>
          <a:p>
            <a:pPr marL="457200" indent="-457200">
              <a:buFont typeface="Arial" panose="020B0604020202020204" pitchFamily="34" charset="0"/>
              <a:buChar char="•"/>
            </a:pPr>
            <a:r>
              <a:rPr lang="en-GB" altLang="en-US" b="1" dirty="0" smtClean="0">
                <a:solidFill>
                  <a:schemeClr val="tx1"/>
                </a:solidFill>
              </a:rPr>
              <a:t>Slurs </a:t>
            </a:r>
            <a:r>
              <a:rPr lang="en-GB" altLang="en-US" b="1" dirty="0">
                <a:solidFill>
                  <a:schemeClr val="tx1"/>
                </a:solidFill>
              </a:rPr>
              <a:t>or similar treatment because </a:t>
            </a:r>
            <a:r>
              <a:rPr lang="en-GB" altLang="en-US" b="1" dirty="0" smtClean="0">
                <a:solidFill>
                  <a:schemeClr val="tx1"/>
                </a:solidFill>
              </a:rPr>
              <a:t>of: </a:t>
            </a:r>
          </a:p>
          <a:p>
            <a:pPr marL="876300" lvl="1" indent="-457200">
              <a:buFont typeface="Arial" panose="020B0604020202020204" pitchFamily="34" charset="0"/>
              <a:buChar char="•"/>
            </a:pPr>
            <a:r>
              <a:rPr lang="en-GB" altLang="en-US" b="1" dirty="0" smtClean="0">
                <a:solidFill>
                  <a:schemeClr val="tx1"/>
                </a:solidFill>
              </a:rPr>
              <a:t>Race</a:t>
            </a:r>
          </a:p>
          <a:p>
            <a:pPr marL="876300" lvl="1" indent="-457200">
              <a:buFont typeface="Arial" panose="020B0604020202020204" pitchFamily="34" charset="0"/>
              <a:buChar char="•"/>
            </a:pPr>
            <a:r>
              <a:rPr lang="en-GB" altLang="en-US" b="1" dirty="0" smtClean="0">
                <a:solidFill>
                  <a:schemeClr val="tx1"/>
                </a:solidFill>
              </a:rPr>
              <a:t>Gender </a:t>
            </a:r>
            <a:r>
              <a:rPr lang="en-GB" altLang="en-US" b="1" dirty="0">
                <a:solidFill>
                  <a:schemeClr val="tx1"/>
                </a:solidFill>
              </a:rPr>
              <a:t>and gender </a:t>
            </a:r>
            <a:r>
              <a:rPr lang="en-GB" altLang="en-US" b="1" dirty="0" smtClean="0">
                <a:solidFill>
                  <a:schemeClr val="tx1"/>
                </a:solidFill>
              </a:rPr>
              <a:t>identity</a:t>
            </a:r>
          </a:p>
          <a:p>
            <a:pPr marL="876300" lvl="1" indent="-457200">
              <a:buFont typeface="Arial" panose="020B0604020202020204" pitchFamily="34" charset="0"/>
              <a:buChar char="•"/>
            </a:pPr>
            <a:r>
              <a:rPr lang="en-GB" altLang="en-US" b="1" dirty="0" smtClean="0">
                <a:solidFill>
                  <a:schemeClr val="tx1"/>
                </a:solidFill>
              </a:rPr>
              <a:t>Age </a:t>
            </a:r>
          </a:p>
          <a:p>
            <a:pPr marL="876300" lvl="1" indent="-457200">
              <a:buFont typeface="Arial" panose="020B0604020202020204" pitchFamily="34" charset="0"/>
              <a:buChar char="•"/>
            </a:pPr>
            <a:r>
              <a:rPr lang="en-GB" altLang="en-US" b="1" dirty="0" smtClean="0">
                <a:solidFill>
                  <a:schemeClr val="tx1"/>
                </a:solidFill>
              </a:rPr>
              <a:t>Disability </a:t>
            </a:r>
          </a:p>
          <a:p>
            <a:pPr marL="876300" lvl="1" indent="-457200">
              <a:buFont typeface="Arial" panose="020B0604020202020204" pitchFamily="34" charset="0"/>
              <a:buChar char="•"/>
            </a:pPr>
            <a:r>
              <a:rPr lang="en-GB" altLang="en-US" b="1" dirty="0" smtClean="0">
                <a:solidFill>
                  <a:schemeClr val="tx1"/>
                </a:solidFill>
              </a:rPr>
              <a:t>Sexual </a:t>
            </a:r>
            <a:r>
              <a:rPr lang="en-GB" altLang="en-US" b="1" dirty="0">
                <a:solidFill>
                  <a:schemeClr val="tx1"/>
                </a:solidFill>
              </a:rPr>
              <a:t>orientation </a:t>
            </a:r>
            <a:endParaRPr lang="en-GB" altLang="en-US" b="1" dirty="0" smtClean="0">
              <a:solidFill>
                <a:schemeClr val="tx1"/>
              </a:solidFill>
            </a:endParaRPr>
          </a:p>
          <a:p>
            <a:pPr marL="876300" lvl="1" indent="-457200">
              <a:buFont typeface="Arial" panose="020B0604020202020204" pitchFamily="34" charset="0"/>
              <a:buChar char="•"/>
            </a:pPr>
            <a:r>
              <a:rPr lang="en-GB" altLang="en-US" b="1" dirty="0">
                <a:solidFill>
                  <a:schemeClr val="tx1"/>
                </a:solidFill>
              </a:rPr>
              <a:t>R</a:t>
            </a:r>
            <a:r>
              <a:rPr lang="en-GB" altLang="en-US" b="1" dirty="0" smtClean="0">
                <a:solidFill>
                  <a:schemeClr val="tx1"/>
                </a:solidFill>
              </a:rPr>
              <a:t>eligion</a:t>
            </a:r>
            <a:endParaRPr lang="en-GB" altLang="en-US" b="1" dirty="0">
              <a:solidFill>
                <a:schemeClr val="tx1"/>
              </a:solidFill>
            </a:endParaRPr>
          </a:p>
          <a:p>
            <a:endParaRPr lang="en-GB" dirty="0"/>
          </a:p>
        </p:txBody>
      </p:sp>
      <p:pic>
        <p:nvPicPr>
          <p:cNvPr id="7" name="Picture 6" descr="NCSAB RGB"/>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1737" y="5791200"/>
            <a:ext cx="2609850" cy="742950"/>
          </a:xfrm>
          <a:prstGeom prst="rect">
            <a:avLst/>
          </a:prstGeom>
          <a:noFill/>
        </p:spPr>
      </p:pic>
    </p:spTree>
    <p:extLst>
      <p:ext uri="{BB962C8B-B14F-4D97-AF65-F5344CB8AC3E}">
        <p14:creationId xmlns:p14="http://schemas.microsoft.com/office/powerpoint/2010/main" val="32910698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ChangeArrowheads="1"/>
          </p:cNvSpPr>
          <p:nvPr/>
        </p:nvSpPr>
        <p:spPr bwMode="auto">
          <a:xfrm>
            <a:off x="1839913" y="1628776"/>
            <a:ext cx="86487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2800" dirty="0"/>
          </a:p>
          <a:p>
            <a:pPr eaLnBrk="1" hangingPunct="1">
              <a:buFontTx/>
              <a:buNone/>
            </a:pPr>
            <a:endParaRPr lang="en-GB" altLang="en-US" sz="2800" dirty="0"/>
          </a:p>
        </p:txBody>
      </p:sp>
      <p:sp>
        <p:nvSpPr>
          <p:cNvPr id="23555" name="Line 19"/>
          <p:cNvSpPr>
            <a:spLocks noChangeShapeType="1"/>
          </p:cNvSpPr>
          <p:nvPr/>
        </p:nvSpPr>
        <p:spPr bwMode="auto">
          <a:xfrm>
            <a:off x="1019033" y="1457018"/>
            <a:ext cx="9144000" cy="0"/>
          </a:xfrm>
          <a:prstGeom prst="line">
            <a:avLst/>
          </a:prstGeom>
          <a:noFill/>
          <a:ln w="63500">
            <a:solidFill>
              <a:srgbClr val="000080"/>
            </a:solidFill>
            <a:round/>
            <a:headEnd/>
            <a:tailEnd/>
          </a:ln>
          <a:extLst>
            <a:ext uri="{909E8E84-426E-40DD-AFC4-6F175D3DCCD1}">
              <a14:hiddenFill xmlns:a14="http://schemas.microsoft.com/office/drawing/2010/main">
                <a:noFill/>
              </a14:hiddenFill>
            </a:ext>
          </a:extLst>
        </p:spPr>
        <p:txBody>
          <a:bodyPr/>
          <a:lstStyle/>
          <a:p>
            <a:endParaRPr lang="en-GB" dirty="0"/>
          </a:p>
        </p:txBody>
      </p:sp>
      <p:sp>
        <p:nvSpPr>
          <p:cNvPr id="23556" name="Rectangle 20"/>
          <p:cNvSpPr>
            <a:spLocks noGrp="1" noChangeArrowheads="1"/>
          </p:cNvSpPr>
          <p:nvPr>
            <p:ph type="title"/>
          </p:nvPr>
        </p:nvSpPr>
        <p:spPr>
          <a:xfrm>
            <a:off x="914400" y="609600"/>
            <a:ext cx="9771797" cy="1143000"/>
          </a:xfrm>
          <a:noFill/>
        </p:spPr>
        <p:txBody>
          <a:bodyPr/>
          <a:lstStyle/>
          <a:p>
            <a:pPr eaLnBrk="1" hangingPunct="1"/>
            <a:r>
              <a:rPr lang="en-GB" altLang="en-US" sz="4000" b="1" dirty="0" smtClean="0">
                <a:solidFill>
                  <a:srgbClr val="297B71"/>
                </a:solidFill>
              </a:rPr>
              <a:t>Organisational Abuse:</a:t>
            </a:r>
          </a:p>
        </p:txBody>
      </p:sp>
      <p:sp>
        <p:nvSpPr>
          <p:cNvPr id="2" name="Content Placeholder 1"/>
          <p:cNvSpPr>
            <a:spLocks noGrp="1"/>
          </p:cNvSpPr>
          <p:nvPr>
            <p:ph idx="1"/>
          </p:nvPr>
        </p:nvSpPr>
        <p:spPr>
          <a:xfrm>
            <a:off x="914400" y="1981200"/>
            <a:ext cx="9771797" cy="3810000"/>
          </a:xfrm>
        </p:spPr>
        <p:txBody>
          <a:bodyPr/>
          <a:lstStyle/>
          <a:p>
            <a:pPr marL="457200" indent="-457200">
              <a:buFont typeface="Arial" panose="020B0604020202020204" pitchFamily="34" charset="0"/>
              <a:buChar char="•"/>
            </a:pPr>
            <a:r>
              <a:rPr lang="en-GB" altLang="en-US" b="1" dirty="0">
                <a:solidFill>
                  <a:schemeClr val="tx1"/>
                </a:solidFill>
              </a:rPr>
              <a:t>Including neglect and poor care practice within an institution or specific care setting such as a hospital or care home, or in relation to care provided in one’s own home. This may range from one off incidents to on-going ill-treatment. It can be through neglect or poor professional practice as a result of the structure, policies, processes and practices within an organisation</a:t>
            </a:r>
          </a:p>
          <a:p>
            <a:endParaRPr lang="en-GB" dirty="0"/>
          </a:p>
        </p:txBody>
      </p:sp>
      <p:pic>
        <p:nvPicPr>
          <p:cNvPr id="7" name="Picture 6" descr="NCSAB RGB"/>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5886451"/>
            <a:ext cx="2609850" cy="742950"/>
          </a:xfrm>
          <a:prstGeom prst="rect">
            <a:avLst/>
          </a:prstGeom>
          <a:noFill/>
        </p:spPr>
      </p:pic>
    </p:spTree>
    <p:extLst>
      <p:ext uri="{BB962C8B-B14F-4D97-AF65-F5344CB8AC3E}">
        <p14:creationId xmlns:p14="http://schemas.microsoft.com/office/powerpoint/2010/main" val="1206844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Line 19"/>
          <p:cNvSpPr>
            <a:spLocks noChangeShapeType="1"/>
          </p:cNvSpPr>
          <p:nvPr/>
        </p:nvSpPr>
        <p:spPr bwMode="auto">
          <a:xfrm flipV="1">
            <a:off x="1023581" y="1473959"/>
            <a:ext cx="9212239" cy="0"/>
          </a:xfrm>
          <a:prstGeom prst="line">
            <a:avLst/>
          </a:prstGeom>
          <a:noFill/>
          <a:ln w="63500">
            <a:solidFill>
              <a:srgbClr val="000080"/>
            </a:solidFill>
            <a:round/>
            <a:headEnd/>
            <a:tailEnd/>
          </a:ln>
          <a:extLst>
            <a:ext uri="{909E8E84-426E-40DD-AFC4-6F175D3DCCD1}">
              <a14:hiddenFill xmlns:a14="http://schemas.microsoft.com/office/drawing/2010/main">
                <a:noFill/>
              </a14:hiddenFill>
            </a:ext>
          </a:extLst>
        </p:spPr>
        <p:txBody>
          <a:bodyPr/>
          <a:lstStyle/>
          <a:p>
            <a:endParaRPr lang="en-GB" dirty="0"/>
          </a:p>
        </p:txBody>
      </p:sp>
      <p:sp>
        <p:nvSpPr>
          <p:cNvPr id="24580" name="Rectangle 20"/>
          <p:cNvSpPr>
            <a:spLocks noGrp="1" noChangeArrowheads="1"/>
          </p:cNvSpPr>
          <p:nvPr>
            <p:ph type="title"/>
          </p:nvPr>
        </p:nvSpPr>
        <p:spPr>
          <a:xfrm>
            <a:off x="914400" y="609600"/>
            <a:ext cx="9744501" cy="1143000"/>
          </a:xfrm>
          <a:noFill/>
        </p:spPr>
        <p:txBody>
          <a:bodyPr/>
          <a:lstStyle/>
          <a:p>
            <a:pPr eaLnBrk="1" hangingPunct="1"/>
            <a:r>
              <a:rPr lang="en-GB" altLang="en-US" sz="4000" dirty="0">
                <a:solidFill>
                  <a:srgbClr val="297B71"/>
                </a:solidFill>
              </a:rPr>
              <a:t>Neglect</a:t>
            </a:r>
            <a:r>
              <a:rPr lang="en-GB" altLang="en-US" sz="4000" b="1" dirty="0" smtClean="0">
                <a:solidFill>
                  <a:srgbClr val="297B71"/>
                </a:solidFill>
              </a:rPr>
              <a:t> and Acts of Omission:</a:t>
            </a:r>
          </a:p>
        </p:txBody>
      </p:sp>
      <p:sp>
        <p:nvSpPr>
          <p:cNvPr id="2" name="Content Placeholder 1"/>
          <p:cNvSpPr>
            <a:spLocks noGrp="1"/>
          </p:cNvSpPr>
          <p:nvPr>
            <p:ph idx="1"/>
          </p:nvPr>
        </p:nvSpPr>
        <p:spPr>
          <a:xfrm>
            <a:off x="914400" y="1981200"/>
            <a:ext cx="9744501" cy="3810000"/>
          </a:xfrm>
        </p:spPr>
        <p:txBody>
          <a:bodyPr/>
          <a:lstStyle/>
          <a:p>
            <a:pPr marL="457200" indent="-457200">
              <a:buFont typeface="Arial" panose="020B0604020202020204" pitchFamily="34" charset="0"/>
              <a:buChar char="•"/>
            </a:pPr>
            <a:r>
              <a:rPr lang="en-GB" altLang="en-US" b="1" dirty="0" smtClean="0">
                <a:solidFill>
                  <a:schemeClr val="tx1"/>
                </a:solidFill>
              </a:rPr>
              <a:t>Including…ignoring </a:t>
            </a:r>
            <a:r>
              <a:rPr lang="en-GB" altLang="en-US" b="1" dirty="0">
                <a:solidFill>
                  <a:schemeClr val="tx1"/>
                </a:solidFill>
              </a:rPr>
              <a:t>medical, emotional or physical care </a:t>
            </a:r>
            <a:r>
              <a:rPr lang="en-GB" altLang="en-US" b="1" dirty="0" smtClean="0">
                <a:solidFill>
                  <a:schemeClr val="tx1"/>
                </a:solidFill>
              </a:rPr>
              <a:t>needs </a:t>
            </a:r>
          </a:p>
          <a:p>
            <a:pPr marL="457200" indent="-457200">
              <a:buFont typeface="Arial" panose="020B0604020202020204" pitchFamily="34" charset="0"/>
              <a:buChar char="•"/>
            </a:pPr>
            <a:r>
              <a:rPr lang="en-GB" altLang="en-US" b="1" dirty="0">
                <a:solidFill>
                  <a:schemeClr val="tx1"/>
                </a:solidFill>
              </a:rPr>
              <a:t>F</a:t>
            </a:r>
            <a:r>
              <a:rPr lang="en-GB" altLang="en-US" b="1" dirty="0" smtClean="0">
                <a:solidFill>
                  <a:schemeClr val="tx1"/>
                </a:solidFill>
              </a:rPr>
              <a:t>ailure </a:t>
            </a:r>
            <a:r>
              <a:rPr lang="en-GB" altLang="en-US" b="1" dirty="0">
                <a:solidFill>
                  <a:schemeClr val="tx1"/>
                </a:solidFill>
              </a:rPr>
              <a:t>to provide access to appropriate health, care and support or educational </a:t>
            </a:r>
            <a:r>
              <a:rPr lang="en-GB" altLang="en-US" b="1" dirty="0" smtClean="0">
                <a:solidFill>
                  <a:schemeClr val="tx1"/>
                </a:solidFill>
              </a:rPr>
              <a:t>services </a:t>
            </a:r>
          </a:p>
          <a:p>
            <a:pPr marL="457200" indent="-457200">
              <a:buFont typeface="Arial" panose="020B0604020202020204" pitchFamily="34" charset="0"/>
              <a:buChar char="•"/>
            </a:pPr>
            <a:r>
              <a:rPr lang="en-GB" altLang="en-US" b="1" dirty="0">
                <a:solidFill>
                  <a:schemeClr val="tx1"/>
                </a:solidFill>
              </a:rPr>
              <a:t>T</a:t>
            </a:r>
            <a:r>
              <a:rPr lang="en-GB" altLang="en-US" b="1" dirty="0" smtClean="0">
                <a:solidFill>
                  <a:schemeClr val="tx1"/>
                </a:solidFill>
              </a:rPr>
              <a:t>he </a:t>
            </a:r>
            <a:r>
              <a:rPr lang="en-GB" altLang="en-US" b="1" dirty="0">
                <a:solidFill>
                  <a:schemeClr val="tx1"/>
                </a:solidFill>
              </a:rPr>
              <a:t>withholding of the necessities of life, such as medication, adequate nutrition and heating </a:t>
            </a:r>
          </a:p>
          <a:p>
            <a:endParaRPr lang="en-GB" dirty="0"/>
          </a:p>
        </p:txBody>
      </p:sp>
      <p:pic>
        <p:nvPicPr>
          <p:cNvPr id="7" name="Picture 6" descr="NCSAB RGB"/>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5791200"/>
            <a:ext cx="2609850" cy="742950"/>
          </a:xfrm>
          <a:prstGeom prst="rect">
            <a:avLst/>
          </a:prstGeom>
          <a:noFill/>
        </p:spPr>
      </p:pic>
    </p:spTree>
    <p:extLst>
      <p:ext uri="{BB962C8B-B14F-4D97-AF65-F5344CB8AC3E}">
        <p14:creationId xmlns:p14="http://schemas.microsoft.com/office/powerpoint/2010/main" val="40581389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Line 19"/>
          <p:cNvSpPr>
            <a:spLocks noChangeShapeType="1"/>
          </p:cNvSpPr>
          <p:nvPr/>
        </p:nvSpPr>
        <p:spPr bwMode="auto">
          <a:xfrm>
            <a:off x="964442" y="1468201"/>
            <a:ext cx="9144000" cy="0"/>
          </a:xfrm>
          <a:prstGeom prst="line">
            <a:avLst/>
          </a:prstGeom>
          <a:noFill/>
          <a:ln w="63500">
            <a:solidFill>
              <a:srgbClr val="000080"/>
            </a:solidFill>
            <a:round/>
            <a:headEnd/>
            <a:tailEnd/>
          </a:ln>
          <a:extLst>
            <a:ext uri="{909E8E84-426E-40DD-AFC4-6F175D3DCCD1}">
              <a14:hiddenFill xmlns:a14="http://schemas.microsoft.com/office/drawing/2010/main">
                <a:noFill/>
              </a14:hiddenFill>
            </a:ext>
          </a:extLst>
        </p:spPr>
        <p:txBody>
          <a:bodyPr/>
          <a:lstStyle/>
          <a:p>
            <a:endParaRPr lang="en-GB" dirty="0"/>
          </a:p>
        </p:txBody>
      </p:sp>
      <p:sp>
        <p:nvSpPr>
          <p:cNvPr id="25604" name="Rectangle 20"/>
          <p:cNvSpPr>
            <a:spLocks noGrp="1" noChangeArrowheads="1"/>
          </p:cNvSpPr>
          <p:nvPr>
            <p:ph type="title"/>
          </p:nvPr>
        </p:nvSpPr>
        <p:spPr>
          <a:xfrm>
            <a:off x="914400" y="609600"/>
            <a:ext cx="9703558" cy="1143000"/>
          </a:xfrm>
          <a:noFill/>
        </p:spPr>
        <p:txBody>
          <a:bodyPr/>
          <a:lstStyle/>
          <a:p>
            <a:pPr eaLnBrk="1" hangingPunct="1"/>
            <a:r>
              <a:rPr lang="en-GB" altLang="en-US" b="1" dirty="0" smtClean="0">
                <a:solidFill>
                  <a:srgbClr val="297B71"/>
                </a:solidFill>
              </a:rPr>
              <a:t>Self-Neglect:</a:t>
            </a:r>
          </a:p>
        </p:txBody>
      </p:sp>
      <p:sp>
        <p:nvSpPr>
          <p:cNvPr id="2" name="Content Placeholder 1"/>
          <p:cNvSpPr>
            <a:spLocks noGrp="1"/>
          </p:cNvSpPr>
          <p:nvPr>
            <p:ph idx="1"/>
          </p:nvPr>
        </p:nvSpPr>
        <p:spPr>
          <a:xfrm>
            <a:off x="914400" y="1981200"/>
            <a:ext cx="9703558" cy="3810000"/>
          </a:xfrm>
        </p:spPr>
        <p:txBody>
          <a:bodyPr/>
          <a:lstStyle/>
          <a:p>
            <a:pPr marL="457200" indent="-457200">
              <a:buFont typeface="Arial" panose="020B0604020202020204" pitchFamily="34" charset="0"/>
              <a:buChar char="•"/>
            </a:pPr>
            <a:r>
              <a:rPr lang="en-GB" altLang="en-US" b="1" dirty="0">
                <a:solidFill>
                  <a:schemeClr val="tx1"/>
                </a:solidFill>
              </a:rPr>
              <a:t>This covers a wide range of behaviour including neglecting to care for one’s personal hygiene, health or surroundings and includes behaviour such as hoarding</a:t>
            </a:r>
            <a:endParaRPr lang="en-GB" dirty="0">
              <a:solidFill>
                <a:schemeClr val="tx1"/>
              </a:solidFill>
            </a:endParaRPr>
          </a:p>
        </p:txBody>
      </p:sp>
      <p:pic>
        <p:nvPicPr>
          <p:cNvPr id="7" name="Picture 6" descr="NCSAB RGB"/>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4442" y="5791200"/>
            <a:ext cx="2609850" cy="742950"/>
          </a:xfrm>
          <a:prstGeom prst="rect">
            <a:avLst/>
          </a:prstGeom>
          <a:noFill/>
        </p:spPr>
      </p:pic>
    </p:spTree>
    <p:extLst>
      <p:ext uri="{BB962C8B-B14F-4D97-AF65-F5344CB8AC3E}">
        <p14:creationId xmlns:p14="http://schemas.microsoft.com/office/powerpoint/2010/main" val="29173432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9526137" cy="891654"/>
          </a:xfrm>
        </p:spPr>
        <p:txBody>
          <a:bodyPr/>
          <a:lstStyle/>
          <a:p>
            <a:r>
              <a:rPr lang="en-GB" sz="3600" dirty="0">
                <a:solidFill>
                  <a:srgbClr val="297B71"/>
                </a:solidFill>
              </a:rPr>
              <a:t>Before making a S</a:t>
            </a:r>
            <a:r>
              <a:rPr lang="en-GB" sz="3600" dirty="0" smtClean="0">
                <a:solidFill>
                  <a:srgbClr val="297B71"/>
                </a:solidFill>
              </a:rPr>
              <a:t>afeguarding Referral:</a:t>
            </a:r>
            <a:endParaRPr lang="en-GB" sz="3600" dirty="0">
              <a:solidFill>
                <a:srgbClr val="297B71"/>
              </a:solidFill>
            </a:endParaRPr>
          </a:p>
        </p:txBody>
      </p:sp>
      <p:sp>
        <p:nvSpPr>
          <p:cNvPr id="4" name="Content Placeholder 3"/>
          <p:cNvSpPr>
            <a:spLocks noGrp="1"/>
          </p:cNvSpPr>
          <p:nvPr>
            <p:ph idx="1"/>
          </p:nvPr>
        </p:nvSpPr>
        <p:spPr>
          <a:xfrm>
            <a:off x="900754" y="1501254"/>
            <a:ext cx="9771796" cy="4367283"/>
          </a:xfrm>
        </p:spPr>
        <p:txBody>
          <a:bodyPr/>
          <a:lstStyle/>
          <a:p>
            <a:pPr>
              <a:buFont typeface="Arial" panose="020B0604020202020204" pitchFamily="34" charset="0"/>
              <a:buChar char="•"/>
            </a:pPr>
            <a:r>
              <a:rPr lang="en-GB" sz="2400" dirty="0">
                <a:solidFill>
                  <a:schemeClr val="tx1"/>
                </a:solidFill>
              </a:rPr>
              <a:t>If the adult at risk is in imminent danger or you suspect a crime has been committed contact the Police on 999</a:t>
            </a:r>
          </a:p>
          <a:p>
            <a:pPr>
              <a:buFont typeface="Arial" panose="020B0604020202020204" pitchFamily="34" charset="0"/>
              <a:buChar char="•"/>
            </a:pPr>
            <a:r>
              <a:rPr lang="en-GB" sz="2400" dirty="0">
                <a:solidFill>
                  <a:schemeClr val="tx1"/>
                </a:solidFill>
              </a:rPr>
              <a:t>If the adult </a:t>
            </a:r>
            <a:r>
              <a:rPr lang="en-GB" sz="2400" dirty="0" smtClean="0">
                <a:solidFill>
                  <a:schemeClr val="tx1"/>
                </a:solidFill>
              </a:rPr>
              <a:t>at risk </a:t>
            </a:r>
            <a:r>
              <a:rPr lang="en-GB" sz="2400" dirty="0">
                <a:solidFill>
                  <a:schemeClr val="tx1"/>
                </a:solidFill>
              </a:rPr>
              <a:t>has any injury seek appropriate medical attention</a:t>
            </a:r>
          </a:p>
          <a:p>
            <a:pPr>
              <a:buFont typeface="Arial" panose="020B0604020202020204" pitchFamily="34" charset="0"/>
              <a:buChar char="•"/>
            </a:pPr>
            <a:r>
              <a:rPr lang="en-GB" sz="2400" dirty="0">
                <a:solidFill>
                  <a:schemeClr val="tx1"/>
                </a:solidFill>
              </a:rPr>
              <a:t>If the safeguarding incident occurred in another Local Authority (LA) area </a:t>
            </a:r>
            <a:r>
              <a:rPr lang="en-GB" sz="2400" dirty="0" smtClean="0">
                <a:solidFill>
                  <a:schemeClr val="tx1"/>
                </a:solidFill>
              </a:rPr>
              <a:t>then refer </a:t>
            </a:r>
            <a:r>
              <a:rPr lang="en-GB" sz="2400" dirty="0">
                <a:solidFill>
                  <a:schemeClr val="tx1"/>
                </a:solidFill>
              </a:rPr>
              <a:t>to that LA </a:t>
            </a:r>
          </a:p>
          <a:p>
            <a:pPr>
              <a:buFont typeface="Arial" panose="020B0604020202020204" pitchFamily="34" charset="0"/>
              <a:buChar char="•"/>
            </a:pPr>
            <a:r>
              <a:rPr lang="en-GB" sz="2400" dirty="0">
                <a:solidFill>
                  <a:schemeClr val="tx1"/>
                </a:solidFill>
              </a:rPr>
              <a:t>If the </a:t>
            </a:r>
            <a:r>
              <a:rPr lang="en-GB" sz="2400" dirty="0" smtClean="0">
                <a:solidFill>
                  <a:schemeClr val="tx1"/>
                </a:solidFill>
              </a:rPr>
              <a:t>concern </a:t>
            </a:r>
            <a:r>
              <a:rPr lang="en-GB" sz="2400" dirty="0">
                <a:solidFill>
                  <a:schemeClr val="tx1"/>
                </a:solidFill>
              </a:rPr>
              <a:t>relates to the quality of </a:t>
            </a:r>
            <a:r>
              <a:rPr lang="en-GB" sz="2400" dirty="0" smtClean="0">
                <a:solidFill>
                  <a:schemeClr val="tx1"/>
                </a:solidFill>
              </a:rPr>
              <a:t>care provided </a:t>
            </a:r>
            <a:r>
              <a:rPr lang="en-GB" sz="2400" dirty="0">
                <a:solidFill>
                  <a:schemeClr val="tx1"/>
                </a:solidFill>
              </a:rPr>
              <a:t>by a </a:t>
            </a:r>
            <a:r>
              <a:rPr lang="en-GB" sz="2400" dirty="0" smtClean="0">
                <a:solidFill>
                  <a:schemeClr val="tx1"/>
                </a:solidFill>
              </a:rPr>
              <a:t>nursing or </a:t>
            </a:r>
            <a:r>
              <a:rPr lang="en-GB" sz="2400" dirty="0">
                <a:solidFill>
                  <a:schemeClr val="tx1"/>
                </a:solidFill>
              </a:rPr>
              <a:t>residential home or home care </a:t>
            </a:r>
            <a:r>
              <a:rPr lang="en-GB" sz="2400" dirty="0" smtClean="0">
                <a:solidFill>
                  <a:schemeClr val="tx1"/>
                </a:solidFill>
              </a:rPr>
              <a:t>agency, but does not meet the safeguarding criteria, contact </a:t>
            </a:r>
            <a:r>
              <a:rPr lang="en-GB" sz="2400" dirty="0">
                <a:solidFill>
                  <a:schemeClr val="tx1"/>
                </a:solidFill>
              </a:rPr>
              <a:t>the Care Quality </a:t>
            </a:r>
            <a:r>
              <a:rPr lang="en-GB" sz="2400" dirty="0" smtClean="0">
                <a:solidFill>
                  <a:schemeClr val="tx1"/>
                </a:solidFill>
              </a:rPr>
              <a:t>Commission: </a:t>
            </a:r>
          </a:p>
          <a:p>
            <a:pPr>
              <a:buFont typeface="Arial" panose="020B0604020202020204" pitchFamily="34" charset="0"/>
              <a:buChar char="•"/>
            </a:pPr>
            <a:r>
              <a:rPr lang="en-GB" sz="2400" dirty="0" smtClean="0">
                <a:solidFill>
                  <a:schemeClr val="tx1"/>
                </a:solidFill>
              </a:rPr>
              <a:t>CQC </a:t>
            </a:r>
            <a:r>
              <a:rPr lang="en-GB" sz="2400" dirty="0">
                <a:solidFill>
                  <a:schemeClr val="tx1"/>
                </a:solidFill>
              </a:rPr>
              <a:t>National Customer Service Centre, Citygate, Gallowgate, Newcastle upon Tyne, NE1 </a:t>
            </a:r>
            <a:r>
              <a:rPr lang="en-GB" sz="2400" dirty="0" smtClean="0">
                <a:solidFill>
                  <a:schemeClr val="tx1"/>
                </a:solidFill>
              </a:rPr>
              <a:t>4PA, Tel: </a:t>
            </a:r>
            <a:r>
              <a:rPr lang="en-GB" sz="2400" dirty="0">
                <a:solidFill>
                  <a:schemeClr val="tx1"/>
                </a:solidFill>
              </a:rPr>
              <a:t>03000 616161, Fax: 03000 </a:t>
            </a:r>
            <a:r>
              <a:rPr lang="en-GB" sz="2400" dirty="0" smtClean="0">
                <a:solidFill>
                  <a:schemeClr val="tx1"/>
                </a:solidFill>
              </a:rPr>
              <a:t>616171 </a:t>
            </a:r>
            <a:endParaRPr lang="en-GB" dirty="0"/>
          </a:p>
        </p:txBody>
      </p:sp>
      <p:pic>
        <p:nvPicPr>
          <p:cNvPr id="5" name="Picture 4" descr="NCSAB RGB"/>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0754" y="5977720"/>
            <a:ext cx="2609850" cy="742950"/>
          </a:xfrm>
          <a:prstGeom prst="rect">
            <a:avLst/>
          </a:prstGeom>
          <a:noFill/>
        </p:spPr>
      </p:pic>
    </p:spTree>
    <p:extLst>
      <p:ext uri="{BB962C8B-B14F-4D97-AF65-F5344CB8AC3E}">
        <p14:creationId xmlns:p14="http://schemas.microsoft.com/office/powerpoint/2010/main" val="39752704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280" y="609600"/>
            <a:ext cx="9915326" cy="714233"/>
          </a:xfrm>
        </p:spPr>
        <p:txBody>
          <a:bodyPr/>
          <a:lstStyle/>
          <a:p>
            <a:r>
              <a:rPr lang="en-GB" dirty="0" smtClean="0">
                <a:solidFill>
                  <a:srgbClr val="297B71"/>
                </a:solidFill>
              </a:rPr>
              <a:t>Learning Outcomes:</a:t>
            </a:r>
            <a:endParaRPr lang="en-GB" dirty="0">
              <a:solidFill>
                <a:srgbClr val="297B71"/>
              </a:solidFill>
            </a:endParaRPr>
          </a:p>
        </p:txBody>
      </p:sp>
      <p:sp>
        <p:nvSpPr>
          <p:cNvPr id="3" name="Content Placeholder 2"/>
          <p:cNvSpPr>
            <a:spLocks noGrp="1"/>
          </p:cNvSpPr>
          <p:nvPr>
            <p:ph idx="1"/>
          </p:nvPr>
        </p:nvSpPr>
        <p:spPr>
          <a:xfrm>
            <a:off x="716280" y="1002082"/>
            <a:ext cx="9915326" cy="4975637"/>
          </a:xfrm>
        </p:spPr>
        <p:txBody>
          <a:bodyPr/>
          <a:lstStyle/>
          <a:p>
            <a:pPr lvl="0"/>
            <a:endParaRPr lang="en-GB" altLang="en-US" sz="1200" dirty="0" smtClean="0"/>
          </a:p>
          <a:p>
            <a:pPr lvl="0"/>
            <a:r>
              <a:rPr lang="en-GB" altLang="en-US" sz="2400" b="1" dirty="0" smtClean="0">
                <a:solidFill>
                  <a:schemeClr val="tx1"/>
                </a:solidFill>
              </a:rPr>
              <a:t>At the end of this presentation you should:</a:t>
            </a:r>
          </a:p>
          <a:p>
            <a:pPr lvl="0">
              <a:spcBef>
                <a:spcPts val="0"/>
              </a:spcBef>
            </a:pPr>
            <a:endParaRPr lang="en-GB" altLang="en-US" sz="1200" dirty="0" smtClean="0">
              <a:solidFill>
                <a:schemeClr val="tx1"/>
              </a:solidFill>
            </a:endParaRPr>
          </a:p>
          <a:p>
            <a:pPr lvl="0">
              <a:buFont typeface="Arial" panose="020B0604020202020204" pitchFamily="34" charset="0"/>
              <a:buChar char="•"/>
            </a:pPr>
            <a:r>
              <a:rPr lang="en-GB" altLang="en-US" sz="2400" dirty="0" smtClean="0">
                <a:solidFill>
                  <a:schemeClr val="tx1"/>
                </a:solidFill>
              </a:rPr>
              <a:t>Have an overview of eligibility criteria for Adult Social Care and how that links to Adult Safeguarding</a:t>
            </a:r>
          </a:p>
          <a:p>
            <a:pPr marL="0" lvl="0" indent="0">
              <a:spcBef>
                <a:spcPts val="0"/>
              </a:spcBef>
            </a:pPr>
            <a:endParaRPr lang="en-GB" altLang="en-US" sz="1200" dirty="0" smtClean="0">
              <a:solidFill>
                <a:schemeClr val="tx1"/>
              </a:solidFill>
            </a:endParaRPr>
          </a:p>
          <a:p>
            <a:pPr lvl="0"/>
            <a:r>
              <a:rPr lang="en-GB" altLang="en-US" sz="2400" b="1" dirty="0" smtClean="0">
                <a:solidFill>
                  <a:schemeClr val="tx1"/>
                </a:solidFill>
              </a:rPr>
              <a:t>You will be able to:</a:t>
            </a:r>
          </a:p>
          <a:p>
            <a:pPr lvl="0">
              <a:spcBef>
                <a:spcPts val="0"/>
              </a:spcBef>
            </a:pPr>
            <a:endParaRPr lang="en-GB" altLang="en-US" sz="1200" dirty="0" smtClean="0">
              <a:solidFill>
                <a:schemeClr val="tx1"/>
              </a:solidFill>
            </a:endParaRPr>
          </a:p>
          <a:p>
            <a:pPr lvl="0">
              <a:buFont typeface="Arial" panose="020B0604020202020204" pitchFamily="34" charset="0"/>
              <a:buChar char="•"/>
            </a:pPr>
            <a:r>
              <a:rPr lang="en-GB" altLang="en-US" sz="2400" dirty="0" smtClean="0">
                <a:solidFill>
                  <a:schemeClr val="tx1"/>
                </a:solidFill>
              </a:rPr>
              <a:t>Understand what adult safeguarding and abuse is</a:t>
            </a:r>
          </a:p>
          <a:p>
            <a:pPr lvl="0">
              <a:buFont typeface="Arial" panose="020B0604020202020204" pitchFamily="34" charset="0"/>
              <a:buChar char="•"/>
            </a:pPr>
            <a:r>
              <a:rPr lang="en-GB" altLang="en-US" sz="2400" dirty="0" smtClean="0">
                <a:solidFill>
                  <a:schemeClr val="tx1"/>
                </a:solidFill>
              </a:rPr>
              <a:t>Recognise types of adult abuse</a:t>
            </a:r>
          </a:p>
          <a:p>
            <a:pPr marL="0" lvl="0" indent="0">
              <a:spcBef>
                <a:spcPts val="0"/>
              </a:spcBef>
            </a:pPr>
            <a:endParaRPr lang="en-GB" altLang="en-US" sz="1200" dirty="0" smtClean="0">
              <a:solidFill>
                <a:schemeClr val="tx1"/>
              </a:solidFill>
            </a:endParaRPr>
          </a:p>
          <a:p>
            <a:pPr lvl="0"/>
            <a:r>
              <a:rPr lang="en-GB" altLang="en-US" sz="2400" b="1" dirty="0" smtClean="0">
                <a:solidFill>
                  <a:schemeClr val="tx1"/>
                </a:solidFill>
              </a:rPr>
              <a:t>You will know how to:</a:t>
            </a:r>
          </a:p>
          <a:p>
            <a:pPr lvl="0">
              <a:spcBef>
                <a:spcPts val="0"/>
              </a:spcBef>
            </a:pPr>
            <a:endParaRPr lang="en-GB" altLang="en-US" sz="1200" dirty="0" smtClean="0">
              <a:solidFill>
                <a:schemeClr val="tx1"/>
              </a:solidFill>
            </a:endParaRPr>
          </a:p>
          <a:p>
            <a:pPr lvl="0">
              <a:buFont typeface="Arial" panose="020B0604020202020204" pitchFamily="34" charset="0"/>
              <a:buChar char="•"/>
            </a:pPr>
            <a:r>
              <a:rPr lang="en-GB" altLang="en-US" sz="2400" dirty="0" smtClean="0">
                <a:solidFill>
                  <a:schemeClr val="tx1"/>
                </a:solidFill>
              </a:rPr>
              <a:t>Make an adult safeguarding referral to Nottingham City Council’s Adult Social Care (ASC) Department</a:t>
            </a:r>
          </a:p>
          <a:p>
            <a:pPr lvl="0"/>
            <a:endParaRPr lang="en-GB" altLang="en-US" dirty="0" smtClean="0"/>
          </a:p>
          <a:p>
            <a:endParaRPr lang="en-GB" dirty="0"/>
          </a:p>
        </p:txBody>
      </p:sp>
      <p:pic>
        <p:nvPicPr>
          <p:cNvPr id="4" name="Picture 3" descr="NCSAB RGB"/>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 y="5977719"/>
            <a:ext cx="2609850" cy="742950"/>
          </a:xfrm>
          <a:prstGeom prst="rect">
            <a:avLst/>
          </a:prstGeom>
          <a:noFill/>
        </p:spPr>
      </p:pic>
    </p:spTree>
    <p:extLst>
      <p:ext uri="{BB962C8B-B14F-4D97-AF65-F5344CB8AC3E}">
        <p14:creationId xmlns:p14="http://schemas.microsoft.com/office/powerpoint/2010/main" val="36668962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9526137" cy="891654"/>
          </a:xfrm>
        </p:spPr>
        <p:txBody>
          <a:bodyPr/>
          <a:lstStyle/>
          <a:p>
            <a:r>
              <a:rPr lang="en-GB" sz="3600" dirty="0">
                <a:solidFill>
                  <a:srgbClr val="297B71"/>
                </a:solidFill>
              </a:rPr>
              <a:t>Before making a S</a:t>
            </a:r>
            <a:r>
              <a:rPr lang="en-GB" sz="3600" dirty="0" smtClean="0">
                <a:solidFill>
                  <a:srgbClr val="297B71"/>
                </a:solidFill>
              </a:rPr>
              <a:t>afeguarding </a:t>
            </a:r>
            <a:r>
              <a:rPr lang="en-GB" sz="3600" dirty="0">
                <a:solidFill>
                  <a:srgbClr val="297B71"/>
                </a:solidFill>
              </a:rPr>
              <a:t>R</a:t>
            </a:r>
            <a:r>
              <a:rPr lang="en-GB" sz="3600" dirty="0" smtClean="0">
                <a:solidFill>
                  <a:srgbClr val="297B71"/>
                </a:solidFill>
              </a:rPr>
              <a:t>eferral 2:</a:t>
            </a:r>
            <a:endParaRPr lang="en-GB" sz="3600" dirty="0">
              <a:solidFill>
                <a:srgbClr val="297B71"/>
              </a:solidFill>
            </a:endParaRPr>
          </a:p>
        </p:txBody>
      </p:sp>
      <p:sp>
        <p:nvSpPr>
          <p:cNvPr id="4" name="Content Placeholder 3"/>
          <p:cNvSpPr>
            <a:spLocks noGrp="1"/>
          </p:cNvSpPr>
          <p:nvPr>
            <p:ph idx="1"/>
          </p:nvPr>
        </p:nvSpPr>
        <p:spPr>
          <a:xfrm>
            <a:off x="900754" y="1405718"/>
            <a:ext cx="9771796" cy="4271751"/>
          </a:xfrm>
        </p:spPr>
        <p:txBody>
          <a:bodyPr/>
          <a:lstStyle/>
          <a:p>
            <a:pPr marL="457200" indent="-457200">
              <a:buFont typeface="Arial" panose="020B0604020202020204" pitchFamily="34" charset="0"/>
              <a:buChar char="•"/>
            </a:pPr>
            <a:r>
              <a:rPr lang="en-GB" sz="2400" dirty="0" smtClean="0">
                <a:solidFill>
                  <a:schemeClr val="tx1"/>
                </a:solidFill>
              </a:rPr>
              <a:t>Many organisations have a designated Safeguarding Lead. You may wish to </a:t>
            </a:r>
            <a:r>
              <a:rPr lang="en-GB" sz="2400" dirty="0">
                <a:solidFill>
                  <a:schemeClr val="tx1"/>
                </a:solidFill>
              </a:rPr>
              <a:t>seek </a:t>
            </a:r>
            <a:r>
              <a:rPr lang="en-GB" sz="2400" dirty="0" smtClean="0">
                <a:solidFill>
                  <a:schemeClr val="tx1"/>
                </a:solidFill>
              </a:rPr>
              <a:t>advice and discuss concerns with them in the first instance </a:t>
            </a:r>
            <a:endParaRPr lang="en-GB" sz="2400" dirty="0">
              <a:solidFill>
                <a:schemeClr val="tx1"/>
              </a:solidFill>
            </a:endParaRPr>
          </a:p>
          <a:p>
            <a:pPr marL="457200" indent="-457200">
              <a:buFont typeface="Arial" panose="020B0604020202020204" pitchFamily="34" charset="0"/>
              <a:buChar char="•"/>
            </a:pPr>
            <a:r>
              <a:rPr lang="en-GB" sz="2400" dirty="0" smtClean="0">
                <a:solidFill>
                  <a:schemeClr val="tx1"/>
                </a:solidFill>
              </a:rPr>
              <a:t>If you think a manager in your organisation might be implicated in the abuse of an adult you should discuss your concerns with a more senior colleague or refer to Nottingham City Council Adult Social Care for advice. Your organisation may have a ‘whistle-blowing’ policy you can refer to  </a:t>
            </a:r>
            <a:endParaRPr lang="en-GB" sz="2400" dirty="0">
              <a:solidFill>
                <a:schemeClr val="tx1"/>
              </a:solidFill>
            </a:endParaRPr>
          </a:p>
          <a:p>
            <a:pPr marL="457200" indent="-457200">
              <a:buFont typeface="Arial" panose="020B0604020202020204" pitchFamily="34" charset="0"/>
              <a:buChar char="•"/>
            </a:pPr>
            <a:r>
              <a:rPr lang="en-GB" sz="2400" dirty="0" smtClean="0">
                <a:solidFill>
                  <a:schemeClr val="tx1"/>
                </a:solidFill>
              </a:rPr>
              <a:t>It is a good idea to keep a written record of conversations that can be referenced when you make a safeguarding referral </a:t>
            </a:r>
            <a:endParaRPr lang="en-GB" sz="2400" dirty="0">
              <a:solidFill>
                <a:schemeClr val="tx1"/>
              </a:solidFill>
            </a:endParaRPr>
          </a:p>
          <a:p>
            <a:pPr marL="457200" indent="-457200">
              <a:buFont typeface="Arial" panose="020B0604020202020204" pitchFamily="34" charset="0"/>
              <a:buChar char="•"/>
            </a:pPr>
            <a:endParaRPr lang="en-GB" dirty="0"/>
          </a:p>
        </p:txBody>
      </p:sp>
      <p:pic>
        <p:nvPicPr>
          <p:cNvPr id="5" name="Picture 4" descr="NCSAB RGB"/>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0754" y="5977720"/>
            <a:ext cx="2609850" cy="742950"/>
          </a:xfrm>
          <a:prstGeom prst="rect">
            <a:avLst/>
          </a:prstGeom>
          <a:noFill/>
        </p:spPr>
      </p:pic>
    </p:spTree>
    <p:extLst>
      <p:ext uri="{BB962C8B-B14F-4D97-AF65-F5344CB8AC3E}">
        <p14:creationId xmlns:p14="http://schemas.microsoft.com/office/powerpoint/2010/main" val="19752761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9526137" cy="891654"/>
          </a:xfrm>
        </p:spPr>
        <p:txBody>
          <a:bodyPr/>
          <a:lstStyle/>
          <a:p>
            <a:r>
              <a:rPr lang="en-GB" sz="3600" dirty="0" smtClean="0">
                <a:solidFill>
                  <a:srgbClr val="297B71"/>
                </a:solidFill>
              </a:rPr>
              <a:t>Consent and Referrals </a:t>
            </a:r>
            <a:endParaRPr lang="en-GB" sz="3600" dirty="0">
              <a:solidFill>
                <a:srgbClr val="297B71"/>
              </a:solidFill>
            </a:endParaRPr>
          </a:p>
        </p:txBody>
      </p:sp>
      <p:sp>
        <p:nvSpPr>
          <p:cNvPr id="4" name="Content Placeholder 3"/>
          <p:cNvSpPr>
            <a:spLocks noGrp="1"/>
          </p:cNvSpPr>
          <p:nvPr>
            <p:ph idx="1"/>
          </p:nvPr>
        </p:nvSpPr>
        <p:spPr>
          <a:xfrm>
            <a:off x="900754" y="1501254"/>
            <a:ext cx="9771796" cy="4176216"/>
          </a:xfrm>
        </p:spPr>
        <p:txBody>
          <a:bodyPr/>
          <a:lstStyle/>
          <a:p>
            <a:pPr marL="457200" indent="-457200">
              <a:buFont typeface="Arial" panose="020B0604020202020204" pitchFamily="34" charset="0"/>
              <a:buChar char="•"/>
            </a:pPr>
            <a:r>
              <a:rPr lang="en-GB" dirty="0" smtClean="0">
                <a:solidFill>
                  <a:schemeClr val="tx1"/>
                </a:solidFill>
              </a:rPr>
              <a:t>If possible try to get consent from the adult at risk before making an adult safeguarding referral to Adult Social Care</a:t>
            </a:r>
          </a:p>
          <a:p>
            <a:pPr marL="457200" indent="-457200">
              <a:buFont typeface="Arial" panose="020B0604020202020204" pitchFamily="34" charset="0"/>
              <a:buChar char="•"/>
            </a:pPr>
            <a:endParaRPr lang="en-GB" dirty="0">
              <a:solidFill>
                <a:schemeClr val="tx1"/>
              </a:solidFill>
            </a:endParaRPr>
          </a:p>
          <a:p>
            <a:pPr marL="457200" indent="-457200">
              <a:buFont typeface="Arial" panose="020B0604020202020204" pitchFamily="34" charset="0"/>
              <a:buChar char="•"/>
            </a:pPr>
            <a:r>
              <a:rPr lang="en-GB" dirty="0" smtClean="0">
                <a:solidFill>
                  <a:schemeClr val="tx1"/>
                </a:solidFill>
              </a:rPr>
              <a:t>You can make a referral without consent, please contact Adult Social Care to discuss </a:t>
            </a:r>
            <a:endParaRPr lang="en-GB" dirty="0">
              <a:solidFill>
                <a:schemeClr val="tx1"/>
              </a:solidFill>
            </a:endParaRPr>
          </a:p>
        </p:txBody>
      </p:sp>
      <p:pic>
        <p:nvPicPr>
          <p:cNvPr id="5" name="Picture 4" descr="NCSAB RGB"/>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0754" y="5977720"/>
            <a:ext cx="2609850" cy="742950"/>
          </a:xfrm>
          <a:prstGeom prst="rect">
            <a:avLst/>
          </a:prstGeom>
          <a:noFill/>
        </p:spPr>
      </p:pic>
    </p:spTree>
    <p:extLst>
      <p:ext uri="{BB962C8B-B14F-4D97-AF65-F5344CB8AC3E}">
        <p14:creationId xmlns:p14="http://schemas.microsoft.com/office/powerpoint/2010/main" val="8058132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297B71"/>
                </a:solidFill>
              </a:rPr>
              <a:t>Making a Safeguarding Referral:</a:t>
            </a:r>
            <a:endParaRPr lang="en-GB" dirty="0">
              <a:solidFill>
                <a:srgbClr val="297B71"/>
              </a:solidFill>
            </a:endParaRPr>
          </a:p>
        </p:txBody>
      </p:sp>
      <p:sp>
        <p:nvSpPr>
          <p:cNvPr id="5" name="Content Placeholder 4"/>
          <p:cNvSpPr>
            <a:spLocks noGrp="1"/>
          </p:cNvSpPr>
          <p:nvPr>
            <p:ph idx="1"/>
          </p:nvPr>
        </p:nvSpPr>
        <p:spPr>
          <a:xfrm>
            <a:off x="887104" y="1310185"/>
            <a:ext cx="9730854" cy="4667961"/>
          </a:xfrm>
        </p:spPr>
        <p:txBody>
          <a:bodyPr/>
          <a:lstStyle/>
          <a:p>
            <a:pPr marL="457200" indent="-457200">
              <a:buFont typeface="Arial" panose="020B0604020202020204" pitchFamily="34" charset="0"/>
              <a:buChar char="•"/>
            </a:pPr>
            <a:r>
              <a:rPr lang="en-GB" sz="2400" dirty="0" smtClean="0">
                <a:solidFill>
                  <a:schemeClr val="tx1"/>
                </a:solidFill>
              </a:rPr>
              <a:t>Safeguarding is everyone's responsibility, if you have concerns please make a referral to Nottingham City Council’s Adult Social Care Department to discuss them:</a:t>
            </a:r>
          </a:p>
          <a:p>
            <a:pPr marL="0" indent="0"/>
            <a:r>
              <a:rPr lang="en-GB" sz="2400" u="sng" dirty="0" smtClean="0">
                <a:solidFill>
                  <a:schemeClr val="tx1"/>
                </a:solidFill>
              </a:rPr>
              <a:t>Phone</a:t>
            </a:r>
            <a:endParaRPr lang="en-GB" sz="2400" u="sng" dirty="0">
              <a:solidFill>
                <a:schemeClr val="tx1"/>
              </a:solidFill>
            </a:endParaRPr>
          </a:p>
          <a:p>
            <a:pPr marL="457200" indent="-457200">
              <a:buFont typeface="Arial" panose="020B0604020202020204" pitchFamily="34" charset="0"/>
              <a:buChar char="•"/>
            </a:pPr>
            <a:r>
              <a:rPr lang="en-GB" sz="2400" dirty="0" smtClean="0">
                <a:solidFill>
                  <a:schemeClr val="tx1"/>
                </a:solidFill>
              </a:rPr>
              <a:t>Call </a:t>
            </a:r>
            <a:r>
              <a:rPr lang="en-GB" sz="2400" dirty="0">
                <a:solidFill>
                  <a:schemeClr val="tx1"/>
                </a:solidFill>
              </a:rPr>
              <a:t>Nottingham Health and Care Point – 0300 131 0300, </a:t>
            </a:r>
            <a:r>
              <a:rPr lang="en-GB" sz="2400" dirty="0" smtClean="0">
                <a:solidFill>
                  <a:schemeClr val="tx1"/>
                </a:solidFill>
              </a:rPr>
              <a:t>select option 2</a:t>
            </a:r>
          </a:p>
          <a:p>
            <a:pPr marL="0" indent="0"/>
            <a:r>
              <a:rPr lang="en-GB" sz="2400" u="sng" dirty="0" smtClean="0">
                <a:solidFill>
                  <a:schemeClr val="tx1"/>
                </a:solidFill>
              </a:rPr>
              <a:t>Or </a:t>
            </a:r>
            <a:r>
              <a:rPr lang="en-GB" sz="2400" u="sng" dirty="0">
                <a:solidFill>
                  <a:schemeClr val="tx1"/>
                </a:solidFill>
              </a:rPr>
              <a:t>e</a:t>
            </a:r>
            <a:r>
              <a:rPr lang="en-GB" sz="2400" u="sng" dirty="0" smtClean="0">
                <a:solidFill>
                  <a:schemeClr val="tx1"/>
                </a:solidFill>
              </a:rPr>
              <a:t>mail</a:t>
            </a:r>
            <a:endParaRPr lang="en-GB" sz="2400" u="sng" dirty="0">
              <a:solidFill>
                <a:schemeClr val="tx1"/>
              </a:solidFill>
            </a:endParaRPr>
          </a:p>
          <a:p>
            <a:pPr marL="457200" indent="-457200">
              <a:buFont typeface="Arial" panose="020B0604020202020204" pitchFamily="34" charset="0"/>
              <a:buChar char="•"/>
            </a:pPr>
            <a:r>
              <a:rPr lang="en-GB" sz="2400" dirty="0" smtClean="0">
                <a:solidFill>
                  <a:schemeClr val="tx1"/>
                </a:solidFill>
                <a:hlinkClick r:id="rId3"/>
              </a:rPr>
              <a:t>adult.contactteam@nottinghamcity.gov.uk</a:t>
            </a:r>
            <a:endParaRPr lang="en-GB" sz="2400" dirty="0">
              <a:solidFill>
                <a:schemeClr val="tx1"/>
              </a:solidFill>
            </a:endParaRPr>
          </a:p>
          <a:p>
            <a:pPr marL="457200" indent="-457200">
              <a:buFont typeface="Arial" panose="020B0604020202020204" pitchFamily="34" charset="0"/>
              <a:buChar char="•"/>
            </a:pPr>
            <a:endParaRPr lang="en-GB" sz="2400" dirty="0" smtClean="0">
              <a:solidFill>
                <a:schemeClr val="tx1"/>
              </a:solidFill>
            </a:endParaRPr>
          </a:p>
          <a:p>
            <a:pPr marL="457200" indent="-457200">
              <a:buFont typeface="Arial" panose="020B0604020202020204" pitchFamily="34" charset="0"/>
              <a:buChar char="•"/>
            </a:pPr>
            <a:r>
              <a:rPr lang="en-GB" sz="2400" dirty="0" smtClean="0">
                <a:solidFill>
                  <a:schemeClr val="tx1"/>
                </a:solidFill>
              </a:rPr>
              <a:t>Urgent ‘Out </a:t>
            </a:r>
            <a:r>
              <a:rPr lang="en-GB" sz="2400" dirty="0">
                <a:solidFill>
                  <a:schemeClr val="tx1"/>
                </a:solidFill>
              </a:rPr>
              <a:t>of </a:t>
            </a:r>
            <a:r>
              <a:rPr lang="en-GB" sz="2400" dirty="0" smtClean="0">
                <a:solidFill>
                  <a:schemeClr val="tx1"/>
                </a:solidFill>
              </a:rPr>
              <a:t>Hours’ </a:t>
            </a:r>
            <a:r>
              <a:rPr lang="en-GB" sz="2400" dirty="0">
                <a:solidFill>
                  <a:schemeClr val="tx1"/>
                </a:solidFill>
              </a:rPr>
              <a:t>referrals can be made to the Emergency Duty </a:t>
            </a:r>
            <a:r>
              <a:rPr lang="en-GB" sz="2400" dirty="0" smtClean="0">
                <a:solidFill>
                  <a:schemeClr val="tx1"/>
                </a:solidFill>
              </a:rPr>
              <a:t>Team on Tel: 01158761000</a:t>
            </a:r>
            <a:endParaRPr lang="en-GB" sz="2400" dirty="0">
              <a:solidFill>
                <a:schemeClr val="tx1"/>
              </a:solidFill>
            </a:endParaRPr>
          </a:p>
          <a:p>
            <a:endParaRPr lang="en-GB" dirty="0"/>
          </a:p>
        </p:txBody>
      </p:sp>
      <p:pic>
        <p:nvPicPr>
          <p:cNvPr id="6" name="Picture 5" descr="NCSAB RGB"/>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7104" y="5978146"/>
            <a:ext cx="2609850" cy="742950"/>
          </a:xfrm>
          <a:prstGeom prst="rect">
            <a:avLst/>
          </a:prstGeom>
          <a:noFill/>
        </p:spPr>
      </p:pic>
    </p:spTree>
    <p:extLst>
      <p:ext uri="{BB962C8B-B14F-4D97-AF65-F5344CB8AC3E}">
        <p14:creationId xmlns:p14="http://schemas.microsoft.com/office/powerpoint/2010/main" val="8577027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7420" y="75918"/>
            <a:ext cx="11608180" cy="645639"/>
          </a:xfrm>
        </p:spPr>
        <p:txBody>
          <a:bodyPr/>
          <a:lstStyle/>
          <a:p>
            <a:r>
              <a:rPr lang="en-GB" dirty="0" smtClean="0">
                <a:solidFill>
                  <a:srgbClr val="297B71"/>
                </a:solidFill>
              </a:rPr>
              <a:t>Safeguarding Training </a:t>
            </a:r>
            <a:endParaRPr lang="en-GB" dirty="0">
              <a:solidFill>
                <a:srgbClr val="297B71"/>
              </a:solidFill>
            </a:endParaRPr>
          </a:p>
        </p:txBody>
      </p:sp>
      <p:sp>
        <p:nvSpPr>
          <p:cNvPr id="5" name="Content Placeholder 4"/>
          <p:cNvSpPr>
            <a:spLocks noGrp="1"/>
          </p:cNvSpPr>
          <p:nvPr>
            <p:ph sz="half" idx="1"/>
          </p:nvPr>
        </p:nvSpPr>
        <p:spPr>
          <a:xfrm>
            <a:off x="177421" y="721557"/>
            <a:ext cx="6070979" cy="5256590"/>
          </a:xfrm>
        </p:spPr>
        <p:txBody>
          <a:bodyPr/>
          <a:lstStyle/>
          <a:p>
            <a:pPr marL="457200" indent="-457200">
              <a:buFont typeface="Arial" panose="020B0604020202020204" pitchFamily="34" charset="0"/>
              <a:buChar char="•"/>
            </a:pPr>
            <a:r>
              <a:rPr lang="en-GB" sz="2600" dirty="0" smtClean="0"/>
              <a:t>This slideshow is not a substitute for training.</a:t>
            </a:r>
            <a:r>
              <a:rPr lang="en-GB" sz="2600" dirty="0"/>
              <a:t> </a:t>
            </a:r>
            <a:r>
              <a:rPr lang="en-GB" sz="2600" dirty="0" smtClean="0"/>
              <a:t>Any training commissioned should explain:</a:t>
            </a:r>
          </a:p>
          <a:p>
            <a:pPr marL="457200" indent="-457200">
              <a:buFont typeface="Arial" panose="020B0604020202020204" pitchFamily="34" charset="0"/>
              <a:buChar char="•"/>
            </a:pPr>
            <a:r>
              <a:rPr lang="en-GB" sz="2600" dirty="0" smtClean="0"/>
              <a:t>What safeguarding is – and is not</a:t>
            </a:r>
          </a:p>
          <a:p>
            <a:pPr marL="457200" indent="-457200">
              <a:buFont typeface="Arial" panose="020B0604020202020204" pitchFamily="34" charset="0"/>
              <a:buChar char="•"/>
            </a:pPr>
            <a:r>
              <a:rPr lang="en-GB" sz="2600" dirty="0" smtClean="0"/>
              <a:t>Its statutory basis, with reference to the Care Act &amp; other legislation </a:t>
            </a:r>
          </a:p>
          <a:p>
            <a:pPr marL="457200" indent="-457200">
              <a:buFont typeface="Arial" panose="020B0604020202020204" pitchFamily="34" charset="0"/>
              <a:buChar char="•"/>
            </a:pPr>
            <a:r>
              <a:rPr lang="en-GB" sz="2600" dirty="0" smtClean="0"/>
              <a:t>How to identify abuse</a:t>
            </a:r>
          </a:p>
          <a:p>
            <a:pPr marL="457200" indent="-457200">
              <a:buFont typeface="Arial" panose="020B0604020202020204" pitchFamily="34" charset="0"/>
              <a:buChar char="•"/>
            </a:pPr>
            <a:r>
              <a:rPr lang="en-GB" sz="2600" dirty="0" smtClean="0"/>
              <a:t>What to do when abuse is identified, including alerting others and referring to the LA</a:t>
            </a:r>
          </a:p>
          <a:p>
            <a:pPr marL="457200" indent="-457200">
              <a:buFont typeface="Arial" panose="020B0604020202020204" pitchFamily="34" charset="0"/>
              <a:buChar char="•"/>
            </a:pPr>
            <a:r>
              <a:rPr lang="en-GB" sz="2600" dirty="0" smtClean="0"/>
              <a:t>The </a:t>
            </a:r>
            <a:r>
              <a:rPr lang="en-GB" sz="2600" dirty="0"/>
              <a:t>need to involve others </a:t>
            </a:r>
            <a:r>
              <a:rPr lang="en-GB" sz="2600" dirty="0" smtClean="0"/>
              <a:t>&amp; make </a:t>
            </a:r>
            <a:r>
              <a:rPr lang="en-GB" sz="2600" dirty="0"/>
              <a:t>people safe</a:t>
            </a:r>
          </a:p>
          <a:p>
            <a:pPr marL="457200" indent="-457200">
              <a:buFont typeface="Arial" panose="020B0604020202020204" pitchFamily="34" charset="0"/>
              <a:buChar char="•"/>
            </a:pPr>
            <a:endParaRPr lang="en-GB" sz="2400" dirty="0" smtClean="0"/>
          </a:p>
          <a:p>
            <a:pPr marL="457200" indent="-457200">
              <a:buFont typeface="Arial" panose="020B0604020202020204" pitchFamily="34" charset="0"/>
              <a:buChar char="•"/>
            </a:pPr>
            <a:endParaRPr lang="en-GB" dirty="0" smtClean="0"/>
          </a:p>
          <a:p>
            <a:pPr marL="457200" indent="-457200">
              <a:buFont typeface="Arial" panose="020B0604020202020204" pitchFamily="34" charset="0"/>
              <a:buChar char="•"/>
            </a:pPr>
            <a:endParaRPr lang="en-GB" dirty="0"/>
          </a:p>
        </p:txBody>
      </p:sp>
      <p:sp>
        <p:nvSpPr>
          <p:cNvPr id="6" name="Content Placeholder 5"/>
          <p:cNvSpPr>
            <a:spLocks noGrp="1"/>
          </p:cNvSpPr>
          <p:nvPr>
            <p:ph sz="half" idx="2"/>
          </p:nvPr>
        </p:nvSpPr>
        <p:spPr>
          <a:xfrm>
            <a:off x="6248401" y="721557"/>
            <a:ext cx="5693390" cy="5256589"/>
          </a:xfrm>
        </p:spPr>
        <p:txBody>
          <a:bodyPr/>
          <a:lstStyle/>
          <a:p>
            <a:pPr marL="457200" indent="-457200">
              <a:buFont typeface="Arial" panose="020B0604020202020204" pitchFamily="34" charset="0"/>
              <a:buChar char="•"/>
            </a:pPr>
            <a:r>
              <a:rPr lang="en-GB" sz="2600" dirty="0"/>
              <a:t>What happens when a referral is made, including enquiries &amp; investigations </a:t>
            </a:r>
          </a:p>
          <a:p>
            <a:pPr marL="457200" indent="-457200">
              <a:buFont typeface="Arial" panose="020B0604020202020204" pitchFamily="34" charset="0"/>
              <a:buChar char="•"/>
            </a:pPr>
            <a:r>
              <a:rPr lang="en-GB" sz="2600" dirty="0" smtClean="0"/>
              <a:t>Confidentiality &amp; working without consent </a:t>
            </a:r>
          </a:p>
          <a:p>
            <a:pPr marL="457200" indent="-457200">
              <a:buFont typeface="Arial" panose="020B0604020202020204" pitchFamily="34" charset="0"/>
              <a:buChar char="•"/>
            </a:pPr>
            <a:r>
              <a:rPr lang="en-GB" sz="2600" dirty="0" smtClean="0"/>
              <a:t>Use of the Mental Capacity Act</a:t>
            </a:r>
          </a:p>
          <a:p>
            <a:pPr marL="457200" indent="-457200">
              <a:buFont typeface="Arial" panose="020B0604020202020204" pitchFamily="34" charset="0"/>
              <a:buChar char="•"/>
            </a:pPr>
            <a:r>
              <a:rPr lang="en-GB" sz="2600" dirty="0" smtClean="0"/>
              <a:t>Whistleblowing &amp; allegations against staff</a:t>
            </a:r>
          </a:p>
          <a:p>
            <a:pPr marL="457200" indent="-457200">
              <a:buFont typeface="Arial" panose="020B0604020202020204" pitchFamily="34" charset="0"/>
              <a:buChar char="•"/>
            </a:pPr>
            <a:r>
              <a:rPr lang="en-GB" sz="2600" dirty="0" smtClean="0"/>
              <a:t>The importance of record keeping &amp; organisational policies</a:t>
            </a:r>
          </a:p>
          <a:p>
            <a:pPr marL="457200" indent="-457200">
              <a:buFont typeface="Arial" panose="020B0604020202020204" pitchFamily="34" charset="0"/>
              <a:buChar char="•"/>
            </a:pPr>
            <a:r>
              <a:rPr lang="en-GB" sz="2600" dirty="0" smtClean="0"/>
              <a:t>Making Safeguarding Personal &amp; </a:t>
            </a:r>
            <a:r>
              <a:rPr lang="en-GB" sz="2600" smtClean="0"/>
              <a:t>Anti-discriminatory </a:t>
            </a:r>
            <a:r>
              <a:rPr lang="en-GB" sz="2600" dirty="0"/>
              <a:t>p</a:t>
            </a:r>
            <a:r>
              <a:rPr lang="en-GB" sz="2600" smtClean="0"/>
              <a:t>ractice</a:t>
            </a:r>
            <a:endParaRPr lang="en-GB" sz="2600" dirty="0" smtClean="0"/>
          </a:p>
          <a:p>
            <a:pPr marL="457200" indent="-457200">
              <a:buFont typeface="Arial" panose="020B0604020202020204" pitchFamily="34" charset="0"/>
              <a:buChar char="•"/>
            </a:pPr>
            <a:endParaRPr lang="en-GB" sz="2600" dirty="0" smtClean="0"/>
          </a:p>
          <a:p>
            <a:pPr marL="457200" indent="-457200">
              <a:buFont typeface="Arial" panose="020B0604020202020204" pitchFamily="34" charset="0"/>
              <a:buChar char="•"/>
            </a:pPr>
            <a:endParaRPr lang="en-GB" dirty="0"/>
          </a:p>
        </p:txBody>
      </p:sp>
      <p:pic>
        <p:nvPicPr>
          <p:cNvPr id="7" name="Picture 6" descr="NCSAB RGB"/>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7104" y="5978146"/>
            <a:ext cx="2609850" cy="742950"/>
          </a:xfrm>
          <a:prstGeom prst="rect">
            <a:avLst/>
          </a:prstGeom>
          <a:noFill/>
        </p:spPr>
      </p:pic>
    </p:spTree>
    <p:extLst>
      <p:ext uri="{BB962C8B-B14F-4D97-AF65-F5344CB8AC3E}">
        <p14:creationId xmlns:p14="http://schemas.microsoft.com/office/powerpoint/2010/main" val="3211344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716280" y="490538"/>
            <a:ext cx="9888030" cy="1143000"/>
          </a:xfrm>
        </p:spPr>
        <p:txBody>
          <a:bodyPr/>
          <a:lstStyle/>
          <a:p>
            <a:pPr eaLnBrk="1" hangingPunct="1"/>
            <a:r>
              <a:rPr lang="en-GB" altLang="en-US" sz="3200" dirty="0" smtClean="0">
                <a:solidFill>
                  <a:srgbClr val="297B71"/>
                </a:solidFill>
              </a:rPr>
              <a:t>2014 Care </a:t>
            </a:r>
            <a:r>
              <a:rPr lang="en-GB" altLang="en-US" sz="3200" dirty="0">
                <a:solidFill>
                  <a:srgbClr val="297B71"/>
                </a:solidFill>
              </a:rPr>
              <a:t>Act </a:t>
            </a:r>
            <a:r>
              <a:rPr lang="en-GB" altLang="en-US" sz="3200" dirty="0" smtClean="0">
                <a:solidFill>
                  <a:srgbClr val="297B71"/>
                </a:solidFill>
              </a:rPr>
              <a:t>eligibility for Adult Social Care:</a:t>
            </a:r>
            <a:endParaRPr lang="en-GB" altLang="en-US" sz="3200" dirty="0">
              <a:solidFill>
                <a:srgbClr val="297B71"/>
              </a:solidFill>
            </a:endParaRPr>
          </a:p>
        </p:txBody>
      </p:sp>
      <p:sp>
        <p:nvSpPr>
          <p:cNvPr id="13315" name="Content Placeholder 2"/>
          <p:cNvSpPr>
            <a:spLocks noGrp="1"/>
          </p:cNvSpPr>
          <p:nvPr>
            <p:ph idx="1"/>
          </p:nvPr>
        </p:nvSpPr>
        <p:spPr>
          <a:xfrm>
            <a:off x="716280" y="1633538"/>
            <a:ext cx="9888030" cy="3839214"/>
          </a:xfrm>
        </p:spPr>
        <p:txBody>
          <a:bodyPr/>
          <a:lstStyle/>
          <a:p>
            <a:r>
              <a:rPr lang="en-GB" dirty="0" smtClean="0">
                <a:solidFill>
                  <a:schemeClr val="tx1"/>
                </a:solidFill>
              </a:rPr>
              <a:t>An </a:t>
            </a:r>
            <a:r>
              <a:rPr lang="en-GB" dirty="0">
                <a:solidFill>
                  <a:schemeClr val="tx1"/>
                </a:solidFill>
              </a:rPr>
              <a:t>adult’s needs meet the eligibility criteria </a:t>
            </a:r>
            <a:r>
              <a:rPr lang="en-GB" dirty="0" smtClean="0">
                <a:solidFill>
                  <a:schemeClr val="tx1"/>
                </a:solidFill>
              </a:rPr>
              <a:t>if…</a:t>
            </a:r>
          </a:p>
          <a:p>
            <a:pPr marL="457200" indent="-457200">
              <a:buFont typeface="Arial" panose="020B0604020202020204" pitchFamily="34" charset="0"/>
              <a:buChar char="•"/>
            </a:pPr>
            <a:r>
              <a:rPr lang="en-GB" dirty="0" smtClean="0">
                <a:solidFill>
                  <a:schemeClr val="tx1"/>
                </a:solidFill>
              </a:rPr>
              <a:t>The </a:t>
            </a:r>
            <a:r>
              <a:rPr lang="en-GB" dirty="0">
                <a:solidFill>
                  <a:schemeClr val="tx1"/>
                </a:solidFill>
              </a:rPr>
              <a:t>adult’s needs arise from or are related to a physical or mental impairment or </a:t>
            </a:r>
            <a:r>
              <a:rPr lang="en-GB" dirty="0" smtClean="0">
                <a:solidFill>
                  <a:schemeClr val="tx1"/>
                </a:solidFill>
              </a:rPr>
              <a:t>illness</a:t>
            </a:r>
            <a:endParaRPr lang="en-GB" dirty="0">
              <a:solidFill>
                <a:schemeClr val="tx1"/>
              </a:solidFill>
            </a:endParaRPr>
          </a:p>
          <a:p>
            <a:pPr marL="457200" indent="-457200">
              <a:buFont typeface="Arial" panose="020B0604020202020204" pitchFamily="34" charset="0"/>
              <a:buChar char="•"/>
            </a:pPr>
            <a:r>
              <a:rPr lang="en-GB" dirty="0">
                <a:solidFill>
                  <a:schemeClr val="tx1"/>
                </a:solidFill>
              </a:rPr>
              <a:t>A</a:t>
            </a:r>
            <a:r>
              <a:rPr lang="en-GB" dirty="0" smtClean="0">
                <a:solidFill>
                  <a:schemeClr val="tx1"/>
                </a:solidFill>
              </a:rPr>
              <a:t>s </a:t>
            </a:r>
            <a:r>
              <a:rPr lang="en-GB" dirty="0">
                <a:solidFill>
                  <a:schemeClr val="tx1"/>
                </a:solidFill>
              </a:rPr>
              <a:t>a result of the adult’s needs the adult is unable to achieve two or more of the outcomes specified </a:t>
            </a:r>
            <a:r>
              <a:rPr lang="en-GB" dirty="0" smtClean="0">
                <a:solidFill>
                  <a:schemeClr val="tx1"/>
                </a:solidFill>
              </a:rPr>
              <a:t>(see column 2 of next slide) and</a:t>
            </a:r>
            <a:endParaRPr lang="en-GB" dirty="0">
              <a:solidFill>
                <a:schemeClr val="tx1"/>
              </a:solidFill>
            </a:endParaRPr>
          </a:p>
          <a:p>
            <a:pPr marL="457200" indent="-457200">
              <a:buFont typeface="Arial" panose="020B0604020202020204" pitchFamily="34" charset="0"/>
              <a:buChar char="•"/>
            </a:pPr>
            <a:r>
              <a:rPr lang="en-GB" dirty="0">
                <a:solidFill>
                  <a:schemeClr val="tx1"/>
                </a:solidFill>
              </a:rPr>
              <a:t>A</a:t>
            </a:r>
            <a:r>
              <a:rPr lang="en-GB" dirty="0" smtClean="0">
                <a:solidFill>
                  <a:schemeClr val="tx1"/>
                </a:solidFill>
              </a:rPr>
              <a:t>s </a:t>
            </a:r>
            <a:r>
              <a:rPr lang="en-GB" dirty="0">
                <a:solidFill>
                  <a:schemeClr val="tx1"/>
                </a:solidFill>
              </a:rPr>
              <a:t>a consequence there is, or is likely to be, a significant impact on the adult’s </a:t>
            </a:r>
            <a:r>
              <a:rPr lang="en-GB" dirty="0" smtClean="0">
                <a:solidFill>
                  <a:schemeClr val="tx1"/>
                </a:solidFill>
              </a:rPr>
              <a:t>well-being</a:t>
            </a:r>
          </a:p>
          <a:p>
            <a:pPr marL="0" indent="0"/>
            <a:endParaRPr lang="en-GB" dirty="0">
              <a:solidFill>
                <a:schemeClr val="tx1"/>
              </a:solidFill>
            </a:endParaRPr>
          </a:p>
          <a:p>
            <a:pPr marL="0" indent="0">
              <a:lnSpc>
                <a:spcPct val="120000"/>
              </a:lnSpc>
              <a:defRPr/>
            </a:pPr>
            <a:endParaRPr lang="en-GB" altLang="en-US" sz="3200" dirty="0">
              <a:latin typeface="Calibri" pitchFamily="34" charset="0"/>
              <a:ea typeface="Calibri" pitchFamily="34" charset="0"/>
              <a:cs typeface="Times New Roman" pitchFamily="18" charset="0"/>
            </a:endParaRPr>
          </a:p>
        </p:txBody>
      </p:sp>
      <p:pic>
        <p:nvPicPr>
          <p:cNvPr id="4" name="Picture 3" descr="NCSAB RGB"/>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 y="5872802"/>
            <a:ext cx="2609850" cy="742950"/>
          </a:xfrm>
          <a:prstGeom prst="rect">
            <a:avLst/>
          </a:prstGeom>
          <a:noFill/>
        </p:spPr>
      </p:pic>
    </p:spTree>
    <p:extLst>
      <p:ext uri="{BB962C8B-B14F-4D97-AF65-F5344CB8AC3E}">
        <p14:creationId xmlns:p14="http://schemas.microsoft.com/office/powerpoint/2010/main" val="26558612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9564" y="115888"/>
            <a:ext cx="6048375" cy="653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NCSAB RGB"/>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9714" y="5907088"/>
            <a:ext cx="2609850" cy="742950"/>
          </a:xfrm>
          <a:prstGeom prst="rect">
            <a:avLst/>
          </a:prstGeom>
          <a:noFill/>
        </p:spPr>
      </p:pic>
    </p:spTree>
    <p:extLst>
      <p:ext uri="{BB962C8B-B14F-4D97-AF65-F5344CB8AC3E}">
        <p14:creationId xmlns:p14="http://schemas.microsoft.com/office/powerpoint/2010/main" val="42696308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solidFill>
                  <a:srgbClr val="297B71"/>
                </a:solidFill>
              </a:rPr>
              <a:t>Local Authority Adult Safeguarding Duties</a:t>
            </a:r>
            <a:r>
              <a:rPr lang="en-GB" altLang="en-US" dirty="0" smtClean="0">
                <a:solidFill>
                  <a:srgbClr val="297B71"/>
                </a:solidFill>
              </a:rPr>
              <a:t>:</a:t>
            </a:r>
            <a:r>
              <a:rPr lang="en-GB" altLang="en-US" dirty="0">
                <a:solidFill>
                  <a:srgbClr val="297B71"/>
                </a:solidFill>
              </a:rPr>
              <a:t/>
            </a:r>
            <a:br>
              <a:rPr lang="en-GB" altLang="en-US" dirty="0">
                <a:solidFill>
                  <a:srgbClr val="297B71"/>
                </a:solidFill>
              </a:rPr>
            </a:br>
            <a:endParaRPr lang="en-GB" dirty="0">
              <a:solidFill>
                <a:srgbClr val="297B71"/>
              </a:solidFill>
            </a:endParaRPr>
          </a:p>
        </p:txBody>
      </p:sp>
      <p:sp>
        <p:nvSpPr>
          <p:cNvPr id="3" name="Content Placeholder 2"/>
          <p:cNvSpPr>
            <a:spLocks noGrp="1"/>
          </p:cNvSpPr>
          <p:nvPr>
            <p:ph idx="1"/>
          </p:nvPr>
        </p:nvSpPr>
        <p:spPr/>
        <p:txBody>
          <a:bodyPr/>
          <a:lstStyle/>
          <a:p>
            <a:pPr eaLnBrk="1" hangingPunct="1">
              <a:buFont typeface="Arial" panose="020B0604020202020204" pitchFamily="34" charset="0"/>
              <a:buChar char="•"/>
            </a:pPr>
            <a:r>
              <a:rPr lang="en-US" altLang="en-US" b="1" dirty="0">
                <a:solidFill>
                  <a:schemeClr val="tx1"/>
                </a:solidFill>
              </a:rPr>
              <a:t>The Care Act 2014 sets out Local Authority Adult Safeguarding Duties:</a:t>
            </a:r>
          </a:p>
          <a:p>
            <a:pPr eaLnBrk="1" hangingPunct="1"/>
            <a:endParaRPr lang="en-US" altLang="en-US" dirty="0">
              <a:solidFill>
                <a:schemeClr val="tx1"/>
              </a:solidFill>
            </a:endParaRPr>
          </a:p>
          <a:p>
            <a:pPr eaLnBrk="1" hangingPunct="1">
              <a:buFont typeface="Arial" panose="020B0604020202020204" pitchFamily="34" charset="0"/>
              <a:buChar char="•"/>
            </a:pPr>
            <a:r>
              <a:rPr lang="en-US" altLang="en-US" b="1" dirty="0">
                <a:solidFill>
                  <a:schemeClr val="tx1"/>
                </a:solidFill>
              </a:rPr>
              <a:t>A Local Authority </a:t>
            </a:r>
            <a:r>
              <a:rPr lang="en-US" altLang="en-US" b="1" u="sng" dirty="0">
                <a:solidFill>
                  <a:schemeClr val="tx1"/>
                </a:solidFill>
              </a:rPr>
              <a:t>must</a:t>
            </a:r>
            <a:r>
              <a:rPr lang="en-US" altLang="en-US" b="1" dirty="0">
                <a:solidFill>
                  <a:schemeClr val="tx1"/>
                </a:solidFill>
              </a:rPr>
              <a:t> ma</a:t>
            </a:r>
            <a:r>
              <a:rPr lang="en-GB" altLang="en-US" b="1" dirty="0">
                <a:solidFill>
                  <a:schemeClr val="tx1"/>
                </a:solidFill>
              </a:rPr>
              <a:t>ke enquiries, or ensure others do so, if it believes an adult is subject to, or at risk of, abuse or neglect. An enquiry should establish whether any action needs to be taken to stop or prevent abuse or neglect, and if so, by </a:t>
            </a:r>
            <a:r>
              <a:rPr lang="en-GB" altLang="en-US" b="1" dirty="0" smtClean="0">
                <a:solidFill>
                  <a:schemeClr val="tx1"/>
                </a:solidFill>
              </a:rPr>
              <a:t>whom</a:t>
            </a:r>
            <a:endParaRPr lang="en-GB" altLang="en-US" b="1" dirty="0">
              <a:solidFill>
                <a:schemeClr val="tx1"/>
              </a:solidFill>
            </a:endParaRPr>
          </a:p>
          <a:p>
            <a:endParaRPr lang="en-GB" dirty="0"/>
          </a:p>
        </p:txBody>
      </p:sp>
      <p:pic>
        <p:nvPicPr>
          <p:cNvPr id="4" name="Picture 3" descr="NCSAB RGB"/>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5791200"/>
            <a:ext cx="2609850" cy="742950"/>
          </a:xfrm>
          <a:prstGeom prst="rect">
            <a:avLst/>
          </a:prstGeom>
          <a:noFill/>
        </p:spPr>
      </p:pic>
    </p:spTree>
    <p:extLst>
      <p:ext uri="{BB962C8B-B14F-4D97-AF65-F5344CB8AC3E}">
        <p14:creationId xmlns:p14="http://schemas.microsoft.com/office/powerpoint/2010/main" val="7778330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716281" y="188913"/>
            <a:ext cx="9361170" cy="832168"/>
          </a:xfrm>
        </p:spPr>
        <p:txBody>
          <a:bodyPr/>
          <a:lstStyle/>
          <a:p>
            <a:pPr eaLnBrk="1" hangingPunct="1"/>
            <a:r>
              <a:rPr lang="en-GB" altLang="en-US" dirty="0" smtClean="0">
                <a:solidFill>
                  <a:srgbClr val="297B71"/>
                </a:solidFill>
              </a:rPr>
              <a:t>Safeguarding Responsibilities 1: </a:t>
            </a:r>
          </a:p>
        </p:txBody>
      </p:sp>
      <p:sp>
        <p:nvSpPr>
          <p:cNvPr id="23555" name="Rectangle 3"/>
          <p:cNvSpPr>
            <a:spLocks noGrp="1" noChangeArrowheads="1"/>
          </p:cNvSpPr>
          <p:nvPr>
            <p:ph idx="1"/>
          </p:nvPr>
        </p:nvSpPr>
        <p:spPr>
          <a:xfrm>
            <a:off x="716281" y="1021081"/>
            <a:ext cx="9951719" cy="4998719"/>
          </a:xfrm>
        </p:spPr>
        <p:txBody>
          <a:bodyPr/>
          <a:lstStyle/>
          <a:p>
            <a:pPr marL="0" indent="0" eaLnBrk="1" hangingPunct="1"/>
            <a:r>
              <a:rPr lang="en-GB" altLang="en-US" dirty="0" smtClean="0">
                <a:solidFill>
                  <a:schemeClr val="tx1"/>
                </a:solidFill>
              </a:rPr>
              <a:t>Safeguarding duties apply to an adult who:</a:t>
            </a:r>
          </a:p>
          <a:p>
            <a:pPr eaLnBrk="1" hangingPunct="1"/>
            <a:endParaRPr lang="en-GB" altLang="en-US" dirty="0" smtClean="0">
              <a:solidFill>
                <a:schemeClr val="tx1"/>
              </a:solidFill>
            </a:endParaRPr>
          </a:p>
          <a:p>
            <a:pPr marL="457200" indent="-457200" eaLnBrk="1" hangingPunct="1">
              <a:buFont typeface="Arial" panose="020B0604020202020204" pitchFamily="34" charset="0"/>
              <a:buChar char="•"/>
            </a:pPr>
            <a:r>
              <a:rPr lang="en-GB" altLang="en-US" b="1" dirty="0" smtClean="0">
                <a:solidFill>
                  <a:schemeClr val="tx1"/>
                </a:solidFill>
              </a:rPr>
              <a:t>Has need for care and support (whether or not the local authority is meeting any of those needs) AND;</a:t>
            </a:r>
          </a:p>
          <a:p>
            <a:pPr eaLnBrk="1" hangingPunct="1"/>
            <a:endParaRPr lang="en-GB" altLang="en-US" b="1" dirty="0" smtClean="0">
              <a:solidFill>
                <a:schemeClr val="tx1"/>
              </a:solidFill>
            </a:endParaRPr>
          </a:p>
          <a:p>
            <a:pPr marL="457200" indent="-457200" eaLnBrk="1" hangingPunct="1">
              <a:buFont typeface="Arial" panose="020B0604020202020204" pitchFamily="34" charset="0"/>
              <a:buChar char="•"/>
            </a:pPr>
            <a:r>
              <a:rPr lang="en-GB" altLang="en-US" b="1" dirty="0" smtClean="0">
                <a:solidFill>
                  <a:schemeClr val="tx1"/>
                </a:solidFill>
              </a:rPr>
              <a:t>Is experiencing, or at risk of, abuse or neglect; AND</a:t>
            </a:r>
          </a:p>
          <a:p>
            <a:pPr eaLnBrk="1" hangingPunct="1"/>
            <a:endParaRPr lang="en-GB" altLang="en-US" b="1" dirty="0" smtClean="0">
              <a:solidFill>
                <a:schemeClr val="tx1"/>
              </a:solidFill>
            </a:endParaRPr>
          </a:p>
          <a:p>
            <a:pPr marL="457200" indent="-457200" eaLnBrk="1" hangingPunct="1">
              <a:buFont typeface="Arial" panose="020B0604020202020204" pitchFamily="34" charset="0"/>
              <a:buChar char="•"/>
            </a:pPr>
            <a:r>
              <a:rPr lang="en-GB" altLang="en-US" b="1" dirty="0" smtClean="0">
                <a:solidFill>
                  <a:schemeClr val="tx1"/>
                </a:solidFill>
              </a:rPr>
              <a:t>As a result of those care and support needs is unable to protect themselves from either the risk of, or the experience of abuse and neglect</a:t>
            </a:r>
          </a:p>
        </p:txBody>
      </p:sp>
      <p:pic>
        <p:nvPicPr>
          <p:cNvPr id="4" name="Picture 3" descr="NCSAB RGB"/>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1" y="6019800"/>
            <a:ext cx="2609850" cy="742950"/>
          </a:xfrm>
          <a:prstGeom prst="rect">
            <a:avLst/>
          </a:prstGeom>
          <a:noFill/>
        </p:spPr>
      </p:pic>
    </p:spTree>
    <p:extLst>
      <p:ext uri="{BB962C8B-B14F-4D97-AF65-F5344CB8AC3E}">
        <p14:creationId xmlns:p14="http://schemas.microsoft.com/office/powerpoint/2010/main" val="1754033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716280" y="188913"/>
            <a:ext cx="9361170" cy="841865"/>
          </a:xfrm>
        </p:spPr>
        <p:txBody>
          <a:bodyPr/>
          <a:lstStyle/>
          <a:p>
            <a:pPr eaLnBrk="1" hangingPunct="1"/>
            <a:r>
              <a:rPr lang="en-GB" altLang="en-US" dirty="0" smtClean="0">
                <a:solidFill>
                  <a:srgbClr val="297B71"/>
                </a:solidFill>
              </a:rPr>
              <a:t>Safeguarding Responsibilities 2:</a:t>
            </a:r>
          </a:p>
        </p:txBody>
      </p:sp>
      <p:sp>
        <p:nvSpPr>
          <p:cNvPr id="23555" name="Rectangle 3"/>
          <p:cNvSpPr>
            <a:spLocks noGrp="1" noChangeArrowheads="1"/>
          </p:cNvSpPr>
          <p:nvPr>
            <p:ph idx="1"/>
          </p:nvPr>
        </p:nvSpPr>
        <p:spPr>
          <a:xfrm>
            <a:off x="716280" y="1030779"/>
            <a:ext cx="9970770" cy="5046172"/>
          </a:xfrm>
        </p:spPr>
        <p:txBody>
          <a:bodyPr/>
          <a:lstStyle/>
          <a:p>
            <a:pPr eaLnBrk="1" hangingPunct="1">
              <a:buFont typeface="Arial" panose="020B0604020202020204" pitchFamily="34" charset="0"/>
              <a:buChar char="•"/>
            </a:pPr>
            <a:endParaRPr lang="en-GB" altLang="en-US" sz="2400" dirty="0" smtClean="0"/>
          </a:p>
          <a:p>
            <a:pPr eaLnBrk="1" hangingPunct="1">
              <a:buFont typeface="Arial" panose="020B0604020202020204" pitchFamily="34" charset="0"/>
              <a:buChar char="•"/>
            </a:pPr>
            <a:r>
              <a:rPr lang="en-GB" altLang="en-US" sz="2400" dirty="0" smtClean="0">
                <a:solidFill>
                  <a:schemeClr val="tx1"/>
                </a:solidFill>
              </a:rPr>
              <a:t>The eligibility criteria for Adult Social Care (as defined by the Care Act 2014) means not </a:t>
            </a:r>
            <a:r>
              <a:rPr lang="en-GB" altLang="en-US" sz="2400" dirty="0">
                <a:solidFill>
                  <a:schemeClr val="tx1"/>
                </a:solidFill>
              </a:rPr>
              <a:t>all adults experiencing abuse will </a:t>
            </a:r>
            <a:r>
              <a:rPr lang="en-GB" altLang="en-US" sz="2400" dirty="0" smtClean="0">
                <a:solidFill>
                  <a:schemeClr val="tx1"/>
                </a:solidFill>
              </a:rPr>
              <a:t>have a need for care and support (slides 3 and 4).  Therefore, they will </a:t>
            </a:r>
            <a:r>
              <a:rPr lang="en-GB" altLang="en-US" sz="2400" b="1" dirty="0" smtClean="0">
                <a:solidFill>
                  <a:schemeClr val="tx1"/>
                </a:solidFill>
              </a:rPr>
              <a:t>not meet the criteria for </a:t>
            </a:r>
            <a:r>
              <a:rPr lang="en-GB" altLang="en-US" sz="2400" b="1" dirty="0">
                <a:solidFill>
                  <a:schemeClr val="tx1"/>
                </a:solidFill>
              </a:rPr>
              <a:t>a</a:t>
            </a:r>
            <a:r>
              <a:rPr lang="en-GB" altLang="en-US" sz="2400" b="1" dirty="0" smtClean="0">
                <a:solidFill>
                  <a:schemeClr val="tx1"/>
                </a:solidFill>
              </a:rPr>
              <a:t>dult </a:t>
            </a:r>
            <a:r>
              <a:rPr lang="en-GB" altLang="en-US" sz="2400" b="1" dirty="0">
                <a:solidFill>
                  <a:schemeClr val="tx1"/>
                </a:solidFill>
              </a:rPr>
              <a:t>s</a:t>
            </a:r>
            <a:r>
              <a:rPr lang="en-GB" altLang="en-US" sz="2400" b="1" dirty="0" smtClean="0">
                <a:solidFill>
                  <a:schemeClr val="tx1"/>
                </a:solidFill>
              </a:rPr>
              <a:t>afeguarding</a:t>
            </a:r>
            <a:r>
              <a:rPr lang="en-GB" altLang="en-US" sz="2400" dirty="0" smtClean="0">
                <a:solidFill>
                  <a:schemeClr val="tx1"/>
                </a:solidFill>
              </a:rPr>
              <a:t> (slide 6) </a:t>
            </a:r>
          </a:p>
          <a:p>
            <a:pPr eaLnBrk="1" hangingPunct="1"/>
            <a:endParaRPr lang="en-GB" altLang="en-US" sz="2400" dirty="0" smtClean="0">
              <a:solidFill>
                <a:schemeClr val="tx1"/>
              </a:solidFill>
            </a:endParaRPr>
          </a:p>
          <a:p>
            <a:pPr eaLnBrk="1" hangingPunct="1">
              <a:buFont typeface="Arial" panose="020B0604020202020204" pitchFamily="34" charset="0"/>
              <a:buChar char="•"/>
            </a:pPr>
            <a:r>
              <a:rPr lang="en-GB" altLang="en-US" sz="2400" dirty="0" smtClean="0">
                <a:solidFill>
                  <a:schemeClr val="tx1"/>
                </a:solidFill>
              </a:rPr>
              <a:t>However, in those circumstances </a:t>
            </a:r>
            <a:r>
              <a:rPr lang="en-GB" altLang="en-US" sz="2400" b="1" dirty="0" smtClean="0">
                <a:solidFill>
                  <a:schemeClr val="tx1"/>
                </a:solidFill>
              </a:rPr>
              <a:t>another </a:t>
            </a:r>
            <a:r>
              <a:rPr lang="en-GB" altLang="en-US" sz="2400" b="1" dirty="0">
                <a:solidFill>
                  <a:schemeClr val="tx1"/>
                </a:solidFill>
              </a:rPr>
              <a:t>type of referral </a:t>
            </a:r>
            <a:r>
              <a:rPr lang="en-GB" altLang="en-US" sz="2400" dirty="0">
                <a:solidFill>
                  <a:schemeClr val="tx1"/>
                </a:solidFill>
              </a:rPr>
              <a:t>may be more </a:t>
            </a:r>
            <a:r>
              <a:rPr lang="en-GB" altLang="en-US" sz="2400" dirty="0" smtClean="0">
                <a:solidFill>
                  <a:schemeClr val="tx1"/>
                </a:solidFill>
              </a:rPr>
              <a:t>appropriate to another agency, </a:t>
            </a:r>
            <a:r>
              <a:rPr lang="en-GB" altLang="en-US" sz="2400" dirty="0">
                <a:solidFill>
                  <a:schemeClr val="tx1"/>
                </a:solidFill>
              </a:rPr>
              <a:t>e.g. </a:t>
            </a:r>
            <a:r>
              <a:rPr lang="en-GB" altLang="en-US" sz="2400" dirty="0" smtClean="0">
                <a:solidFill>
                  <a:schemeClr val="tx1"/>
                </a:solidFill>
              </a:rPr>
              <a:t>Police</a:t>
            </a:r>
            <a:r>
              <a:rPr lang="en-GB" altLang="en-US" sz="2400" dirty="0">
                <a:solidFill>
                  <a:schemeClr val="tx1"/>
                </a:solidFill>
              </a:rPr>
              <a:t>, </a:t>
            </a:r>
            <a:r>
              <a:rPr lang="en-GB" altLang="en-US" sz="2400" dirty="0" smtClean="0">
                <a:solidFill>
                  <a:schemeClr val="tx1"/>
                </a:solidFill>
              </a:rPr>
              <a:t>Women’s Aid etc.</a:t>
            </a:r>
          </a:p>
          <a:p>
            <a:pPr eaLnBrk="1" hangingPunct="1"/>
            <a:endParaRPr lang="en-GB" altLang="en-US" sz="2400" dirty="0">
              <a:solidFill>
                <a:schemeClr val="tx1"/>
              </a:solidFill>
            </a:endParaRPr>
          </a:p>
          <a:p>
            <a:pPr eaLnBrk="1" hangingPunct="1">
              <a:buFont typeface="Arial" panose="020B0604020202020204" pitchFamily="34" charset="0"/>
              <a:buChar char="•"/>
            </a:pPr>
            <a:r>
              <a:rPr lang="en-GB" altLang="en-US" sz="2400" dirty="0" smtClean="0">
                <a:solidFill>
                  <a:schemeClr val="tx1"/>
                </a:solidFill>
              </a:rPr>
              <a:t>If you are unsure or would like further advice please contact Nottingham City </a:t>
            </a:r>
            <a:r>
              <a:rPr lang="en-GB" altLang="en-US" sz="2400" dirty="0">
                <a:solidFill>
                  <a:schemeClr val="tx1"/>
                </a:solidFill>
              </a:rPr>
              <a:t>H</a:t>
            </a:r>
            <a:r>
              <a:rPr lang="en-GB" altLang="en-US" sz="2400" dirty="0" smtClean="0">
                <a:solidFill>
                  <a:schemeClr val="tx1"/>
                </a:solidFill>
              </a:rPr>
              <a:t>ealth &amp; Care Point (NCHP: see slide 21)</a:t>
            </a:r>
          </a:p>
          <a:p>
            <a:pPr eaLnBrk="1" hangingPunct="1"/>
            <a:endParaRPr lang="en-GB" altLang="en-US" dirty="0">
              <a:latin typeface="Calibri" panose="020F0502020204030204" pitchFamily="34" charset="0"/>
            </a:endParaRPr>
          </a:p>
        </p:txBody>
      </p:sp>
      <p:pic>
        <p:nvPicPr>
          <p:cNvPr id="4" name="Picture 3" descr="NCSAB RGB"/>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 y="6076951"/>
            <a:ext cx="2609850" cy="742950"/>
          </a:xfrm>
          <a:prstGeom prst="rect">
            <a:avLst/>
          </a:prstGeom>
          <a:noFill/>
        </p:spPr>
      </p:pic>
    </p:spTree>
    <p:extLst>
      <p:ext uri="{BB962C8B-B14F-4D97-AF65-F5344CB8AC3E}">
        <p14:creationId xmlns:p14="http://schemas.microsoft.com/office/powerpoint/2010/main" val="8526161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752" y="609600"/>
            <a:ext cx="10884848" cy="850710"/>
          </a:xfrm>
        </p:spPr>
        <p:txBody>
          <a:bodyPr/>
          <a:lstStyle/>
          <a:p>
            <a:r>
              <a:rPr lang="en-GB" altLang="en-US" sz="3600" dirty="0">
                <a:solidFill>
                  <a:srgbClr val="297B71"/>
                </a:solidFill>
              </a:rPr>
              <a:t>Types of abuse </a:t>
            </a:r>
            <a:r>
              <a:rPr lang="en-GB" altLang="en-US" sz="3600" dirty="0" smtClean="0">
                <a:solidFill>
                  <a:srgbClr val="297B71"/>
                </a:solidFill>
              </a:rPr>
              <a:t>defined </a:t>
            </a:r>
            <a:r>
              <a:rPr lang="en-GB" altLang="en-US" sz="3600" dirty="0">
                <a:solidFill>
                  <a:srgbClr val="297B71"/>
                </a:solidFill>
              </a:rPr>
              <a:t>by the Care Act 2014</a:t>
            </a:r>
            <a:r>
              <a:rPr lang="en-GB" altLang="en-US" sz="3600" dirty="0" smtClean="0">
                <a:solidFill>
                  <a:srgbClr val="297B71"/>
                </a:solidFill>
              </a:rPr>
              <a:t>:</a:t>
            </a:r>
            <a:endParaRPr lang="en-GB" sz="3600" dirty="0">
              <a:solidFill>
                <a:srgbClr val="297B71"/>
              </a:solidFill>
            </a:endParaRPr>
          </a:p>
        </p:txBody>
      </p:sp>
      <p:sp>
        <p:nvSpPr>
          <p:cNvPr id="3" name="Content Placeholder 2"/>
          <p:cNvSpPr>
            <a:spLocks noGrp="1"/>
          </p:cNvSpPr>
          <p:nvPr>
            <p:ph idx="1"/>
          </p:nvPr>
        </p:nvSpPr>
        <p:spPr>
          <a:xfrm>
            <a:off x="914400" y="1201003"/>
            <a:ext cx="9717206" cy="4981433"/>
          </a:xfrm>
        </p:spPr>
        <p:txBody>
          <a:bodyPr/>
          <a:lstStyle/>
          <a:p>
            <a:pPr marL="457200" indent="-457200" eaLnBrk="1" hangingPunct="1">
              <a:lnSpc>
                <a:spcPct val="90000"/>
              </a:lnSpc>
              <a:buFont typeface="Arial" panose="020B0604020202020204" pitchFamily="34" charset="0"/>
              <a:buChar char="•"/>
            </a:pPr>
            <a:r>
              <a:rPr lang="en-GB" altLang="en-US" b="1" dirty="0">
                <a:solidFill>
                  <a:schemeClr val="tx1"/>
                </a:solidFill>
              </a:rPr>
              <a:t>Physical</a:t>
            </a:r>
          </a:p>
          <a:p>
            <a:pPr marL="457200" indent="-457200" eaLnBrk="1" hangingPunct="1">
              <a:lnSpc>
                <a:spcPct val="90000"/>
              </a:lnSpc>
              <a:buFont typeface="Arial" panose="020B0604020202020204" pitchFamily="34" charset="0"/>
              <a:buChar char="•"/>
            </a:pPr>
            <a:r>
              <a:rPr lang="en-GB" altLang="en-US" b="1" dirty="0">
                <a:solidFill>
                  <a:schemeClr val="tx1"/>
                </a:solidFill>
              </a:rPr>
              <a:t>Domestic </a:t>
            </a:r>
            <a:r>
              <a:rPr lang="en-GB" altLang="en-US" b="1" dirty="0" smtClean="0">
                <a:solidFill>
                  <a:schemeClr val="tx1"/>
                </a:solidFill>
              </a:rPr>
              <a:t>violence</a:t>
            </a:r>
            <a:endParaRPr lang="en-GB" altLang="en-US" b="1" dirty="0">
              <a:solidFill>
                <a:schemeClr val="tx1"/>
              </a:solidFill>
            </a:endParaRPr>
          </a:p>
          <a:p>
            <a:pPr marL="457200" indent="-457200" eaLnBrk="1" hangingPunct="1">
              <a:lnSpc>
                <a:spcPct val="90000"/>
              </a:lnSpc>
              <a:buFont typeface="Arial" panose="020B0604020202020204" pitchFamily="34" charset="0"/>
              <a:buChar char="•"/>
            </a:pPr>
            <a:r>
              <a:rPr lang="en-GB" altLang="en-US" b="1" dirty="0" smtClean="0">
                <a:solidFill>
                  <a:schemeClr val="tx1"/>
                </a:solidFill>
              </a:rPr>
              <a:t>Sexual</a:t>
            </a:r>
            <a:endParaRPr lang="en-GB" altLang="en-US" b="1" dirty="0">
              <a:solidFill>
                <a:schemeClr val="tx1"/>
              </a:solidFill>
            </a:endParaRPr>
          </a:p>
          <a:p>
            <a:pPr marL="457200" indent="-457200" eaLnBrk="1" hangingPunct="1">
              <a:lnSpc>
                <a:spcPct val="90000"/>
              </a:lnSpc>
              <a:buFont typeface="Arial" panose="020B0604020202020204" pitchFamily="34" charset="0"/>
              <a:buChar char="•"/>
            </a:pPr>
            <a:r>
              <a:rPr lang="en-GB" altLang="en-US" b="1" dirty="0">
                <a:solidFill>
                  <a:schemeClr val="tx1"/>
                </a:solidFill>
              </a:rPr>
              <a:t>Psychological</a:t>
            </a:r>
          </a:p>
          <a:p>
            <a:pPr marL="457200" indent="-457200" eaLnBrk="1" hangingPunct="1">
              <a:lnSpc>
                <a:spcPct val="90000"/>
              </a:lnSpc>
              <a:buFont typeface="Arial" panose="020B0604020202020204" pitchFamily="34" charset="0"/>
              <a:buChar char="•"/>
            </a:pPr>
            <a:r>
              <a:rPr lang="en-GB" altLang="en-US" b="1" dirty="0" smtClean="0">
                <a:solidFill>
                  <a:schemeClr val="tx1"/>
                </a:solidFill>
              </a:rPr>
              <a:t>Financial</a:t>
            </a:r>
            <a:endParaRPr lang="en-GB" altLang="en-US" b="1" dirty="0">
              <a:solidFill>
                <a:schemeClr val="tx1"/>
              </a:solidFill>
            </a:endParaRPr>
          </a:p>
          <a:p>
            <a:pPr marL="457200" indent="-457200" eaLnBrk="1" hangingPunct="1">
              <a:lnSpc>
                <a:spcPct val="90000"/>
              </a:lnSpc>
              <a:buFont typeface="Arial" panose="020B0604020202020204" pitchFamily="34" charset="0"/>
              <a:buChar char="•"/>
            </a:pPr>
            <a:r>
              <a:rPr lang="en-GB" altLang="en-US" b="1" dirty="0">
                <a:solidFill>
                  <a:schemeClr val="tx1"/>
                </a:solidFill>
              </a:rPr>
              <a:t>Modern </a:t>
            </a:r>
            <a:r>
              <a:rPr lang="en-GB" altLang="en-US" b="1" dirty="0" smtClean="0">
                <a:solidFill>
                  <a:schemeClr val="tx1"/>
                </a:solidFill>
              </a:rPr>
              <a:t>slavery</a:t>
            </a:r>
            <a:endParaRPr lang="en-GB" altLang="en-US" b="1" dirty="0">
              <a:solidFill>
                <a:schemeClr val="tx1"/>
              </a:solidFill>
            </a:endParaRPr>
          </a:p>
          <a:p>
            <a:pPr marL="457200" indent="-457200" eaLnBrk="1" hangingPunct="1">
              <a:lnSpc>
                <a:spcPct val="90000"/>
              </a:lnSpc>
              <a:buFont typeface="Arial" panose="020B0604020202020204" pitchFamily="34" charset="0"/>
              <a:buChar char="•"/>
            </a:pPr>
            <a:r>
              <a:rPr lang="en-GB" altLang="en-US" b="1" dirty="0" smtClean="0">
                <a:solidFill>
                  <a:schemeClr val="tx1"/>
                </a:solidFill>
              </a:rPr>
              <a:t>Discriminatory</a:t>
            </a:r>
            <a:endParaRPr lang="en-GB" altLang="en-US" b="1" dirty="0">
              <a:solidFill>
                <a:schemeClr val="tx1"/>
              </a:solidFill>
            </a:endParaRPr>
          </a:p>
          <a:p>
            <a:pPr marL="457200" indent="-457200" eaLnBrk="1" hangingPunct="1">
              <a:lnSpc>
                <a:spcPct val="90000"/>
              </a:lnSpc>
              <a:buFont typeface="Arial" panose="020B0604020202020204" pitchFamily="34" charset="0"/>
              <a:buChar char="•"/>
            </a:pPr>
            <a:r>
              <a:rPr lang="en-GB" altLang="en-US" b="1" dirty="0">
                <a:solidFill>
                  <a:schemeClr val="tx1"/>
                </a:solidFill>
              </a:rPr>
              <a:t>Organisational (Previously institutional)</a:t>
            </a:r>
          </a:p>
          <a:p>
            <a:pPr marL="457200" indent="-457200" eaLnBrk="1" hangingPunct="1">
              <a:lnSpc>
                <a:spcPct val="90000"/>
              </a:lnSpc>
              <a:buFont typeface="Arial" panose="020B0604020202020204" pitchFamily="34" charset="0"/>
              <a:buChar char="•"/>
            </a:pPr>
            <a:r>
              <a:rPr lang="en-GB" altLang="en-US" b="1" dirty="0" smtClean="0">
                <a:solidFill>
                  <a:schemeClr val="tx1"/>
                </a:solidFill>
              </a:rPr>
              <a:t>Neglect </a:t>
            </a:r>
            <a:r>
              <a:rPr lang="en-GB" altLang="en-US" b="1" dirty="0">
                <a:solidFill>
                  <a:schemeClr val="tx1"/>
                </a:solidFill>
              </a:rPr>
              <a:t>/ Acts of omission</a:t>
            </a:r>
          </a:p>
          <a:p>
            <a:pPr marL="457200" indent="-457200" eaLnBrk="1" hangingPunct="1">
              <a:lnSpc>
                <a:spcPct val="90000"/>
              </a:lnSpc>
              <a:buFont typeface="Arial" panose="020B0604020202020204" pitchFamily="34" charset="0"/>
              <a:buChar char="•"/>
            </a:pPr>
            <a:r>
              <a:rPr lang="en-GB" altLang="en-US" b="1" dirty="0" smtClean="0">
                <a:solidFill>
                  <a:schemeClr val="tx1"/>
                </a:solidFill>
              </a:rPr>
              <a:t>Self </a:t>
            </a:r>
            <a:r>
              <a:rPr lang="en-GB" altLang="en-US" b="1" dirty="0">
                <a:solidFill>
                  <a:schemeClr val="tx1"/>
                </a:solidFill>
              </a:rPr>
              <a:t>n</a:t>
            </a:r>
            <a:r>
              <a:rPr lang="en-GB" altLang="en-US" b="1" dirty="0" smtClean="0">
                <a:solidFill>
                  <a:schemeClr val="tx1"/>
                </a:solidFill>
              </a:rPr>
              <a:t>eglect</a:t>
            </a:r>
            <a:endParaRPr lang="en-GB" altLang="en-US" b="1" dirty="0">
              <a:solidFill>
                <a:schemeClr val="tx1"/>
              </a:solidFill>
            </a:endParaRPr>
          </a:p>
          <a:p>
            <a:endParaRPr lang="en-GB" dirty="0"/>
          </a:p>
        </p:txBody>
      </p:sp>
      <p:pic>
        <p:nvPicPr>
          <p:cNvPr id="4" name="Picture 3" descr="NCSAB RGB"/>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6030889"/>
            <a:ext cx="2609850" cy="742950"/>
          </a:xfrm>
          <a:prstGeom prst="rect">
            <a:avLst/>
          </a:prstGeom>
          <a:noFill/>
        </p:spPr>
      </p:pic>
    </p:spTree>
    <p:extLst>
      <p:ext uri="{BB962C8B-B14F-4D97-AF65-F5344CB8AC3E}">
        <p14:creationId xmlns:p14="http://schemas.microsoft.com/office/powerpoint/2010/main" val="654852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ChangeArrowheads="1"/>
          </p:cNvSpPr>
          <p:nvPr/>
        </p:nvSpPr>
        <p:spPr bwMode="auto">
          <a:xfrm>
            <a:off x="1839914" y="1276350"/>
            <a:ext cx="3925887"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2800" dirty="0"/>
          </a:p>
          <a:p>
            <a:pPr eaLnBrk="1" hangingPunct="1">
              <a:buFontTx/>
              <a:buNone/>
            </a:pPr>
            <a:endParaRPr lang="en-GB" altLang="en-US" sz="2800" dirty="0"/>
          </a:p>
        </p:txBody>
      </p:sp>
      <p:sp>
        <p:nvSpPr>
          <p:cNvPr id="15363" name="Line 19"/>
          <p:cNvSpPr>
            <a:spLocks noChangeShapeType="1"/>
          </p:cNvSpPr>
          <p:nvPr/>
        </p:nvSpPr>
        <p:spPr bwMode="auto">
          <a:xfrm>
            <a:off x="1009934" y="1446663"/>
            <a:ext cx="9043916" cy="13647"/>
          </a:xfrm>
          <a:prstGeom prst="line">
            <a:avLst/>
          </a:prstGeom>
          <a:noFill/>
          <a:ln w="63500">
            <a:solidFill>
              <a:srgbClr val="000080"/>
            </a:solidFill>
            <a:round/>
            <a:headEnd/>
            <a:tailEnd/>
          </a:ln>
          <a:extLst>
            <a:ext uri="{909E8E84-426E-40DD-AFC4-6F175D3DCCD1}">
              <a14:hiddenFill xmlns:a14="http://schemas.microsoft.com/office/drawing/2010/main">
                <a:noFill/>
              </a14:hiddenFill>
            </a:ext>
          </a:extLst>
        </p:spPr>
        <p:txBody>
          <a:bodyPr/>
          <a:lstStyle/>
          <a:p>
            <a:endParaRPr lang="en-GB" dirty="0"/>
          </a:p>
        </p:txBody>
      </p:sp>
      <p:sp>
        <p:nvSpPr>
          <p:cNvPr id="15364" name="Rectangle 20"/>
          <p:cNvSpPr>
            <a:spLocks noGrp="1" noChangeArrowheads="1"/>
          </p:cNvSpPr>
          <p:nvPr>
            <p:ph type="title"/>
          </p:nvPr>
        </p:nvSpPr>
        <p:spPr>
          <a:xfrm>
            <a:off x="909850" y="574912"/>
            <a:ext cx="9703558" cy="1143000"/>
          </a:xfrm>
          <a:noFill/>
        </p:spPr>
        <p:txBody>
          <a:bodyPr/>
          <a:lstStyle/>
          <a:p>
            <a:pPr eaLnBrk="1" hangingPunct="1"/>
            <a:r>
              <a:rPr lang="en-GB" altLang="en-US" sz="4000" b="1" dirty="0" smtClean="0">
                <a:solidFill>
                  <a:srgbClr val="297B71"/>
                </a:solidFill>
              </a:rPr>
              <a:t>Physical Abuse:</a:t>
            </a:r>
          </a:p>
        </p:txBody>
      </p:sp>
      <p:sp>
        <p:nvSpPr>
          <p:cNvPr id="5" name="Content Placeholder 4"/>
          <p:cNvSpPr>
            <a:spLocks noGrp="1"/>
          </p:cNvSpPr>
          <p:nvPr>
            <p:ph idx="1"/>
          </p:nvPr>
        </p:nvSpPr>
        <p:spPr>
          <a:xfrm>
            <a:off x="914400" y="1717912"/>
            <a:ext cx="9703558" cy="4073288"/>
          </a:xfrm>
        </p:spPr>
        <p:txBody>
          <a:bodyPr/>
          <a:lstStyle/>
          <a:p>
            <a:pPr marL="457200" indent="-457200">
              <a:buFont typeface="Arial" panose="020B0604020202020204" pitchFamily="34" charset="0"/>
              <a:buChar char="•"/>
            </a:pPr>
            <a:r>
              <a:rPr lang="en-GB" altLang="en-US" b="1" dirty="0" smtClean="0">
                <a:solidFill>
                  <a:schemeClr val="tx1"/>
                </a:solidFill>
              </a:rPr>
              <a:t>Including… </a:t>
            </a:r>
          </a:p>
          <a:p>
            <a:pPr marL="457200" indent="-457200">
              <a:buFont typeface="Arial" panose="020B0604020202020204" pitchFamily="34" charset="0"/>
              <a:buChar char="•"/>
            </a:pPr>
            <a:r>
              <a:rPr lang="en-GB" altLang="en-US" b="1" dirty="0">
                <a:solidFill>
                  <a:schemeClr val="tx1"/>
                </a:solidFill>
              </a:rPr>
              <a:t>A</a:t>
            </a:r>
            <a:r>
              <a:rPr lang="en-GB" altLang="en-US" b="1" dirty="0" smtClean="0">
                <a:solidFill>
                  <a:schemeClr val="tx1"/>
                </a:solidFill>
              </a:rPr>
              <a:t>ssault</a:t>
            </a:r>
          </a:p>
          <a:p>
            <a:pPr marL="457200" indent="-457200">
              <a:buFont typeface="Arial" panose="020B0604020202020204" pitchFamily="34" charset="0"/>
              <a:buChar char="•"/>
            </a:pPr>
            <a:r>
              <a:rPr lang="en-GB" altLang="en-US" b="1" dirty="0" smtClean="0">
                <a:solidFill>
                  <a:schemeClr val="tx1"/>
                </a:solidFill>
              </a:rPr>
              <a:t>Hitting </a:t>
            </a:r>
          </a:p>
          <a:p>
            <a:pPr marL="457200" indent="-457200">
              <a:buFont typeface="Arial" panose="020B0604020202020204" pitchFamily="34" charset="0"/>
              <a:buChar char="•"/>
            </a:pPr>
            <a:r>
              <a:rPr lang="en-GB" altLang="en-US" b="1" dirty="0">
                <a:solidFill>
                  <a:schemeClr val="tx1"/>
                </a:solidFill>
              </a:rPr>
              <a:t>S</a:t>
            </a:r>
            <a:r>
              <a:rPr lang="en-GB" altLang="en-US" b="1" dirty="0" smtClean="0">
                <a:solidFill>
                  <a:schemeClr val="tx1"/>
                </a:solidFill>
              </a:rPr>
              <a:t>lapping </a:t>
            </a:r>
          </a:p>
          <a:p>
            <a:pPr marL="457200" indent="-457200">
              <a:buFont typeface="Arial" panose="020B0604020202020204" pitchFamily="34" charset="0"/>
              <a:buChar char="•"/>
            </a:pPr>
            <a:r>
              <a:rPr lang="en-GB" altLang="en-US" b="1" dirty="0">
                <a:solidFill>
                  <a:schemeClr val="tx1"/>
                </a:solidFill>
              </a:rPr>
              <a:t>P</a:t>
            </a:r>
            <a:r>
              <a:rPr lang="en-GB" altLang="en-US" b="1" dirty="0" smtClean="0">
                <a:solidFill>
                  <a:schemeClr val="tx1"/>
                </a:solidFill>
              </a:rPr>
              <a:t>ushing </a:t>
            </a:r>
          </a:p>
          <a:p>
            <a:pPr marL="457200" indent="-457200">
              <a:buFont typeface="Arial" panose="020B0604020202020204" pitchFamily="34" charset="0"/>
              <a:buChar char="•"/>
            </a:pPr>
            <a:r>
              <a:rPr lang="en-GB" altLang="en-US" b="1" dirty="0">
                <a:solidFill>
                  <a:schemeClr val="tx1"/>
                </a:solidFill>
              </a:rPr>
              <a:t>M</a:t>
            </a:r>
            <a:r>
              <a:rPr lang="en-GB" altLang="en-US" b="1" dirty="0" smtClean="0">
                <a:solidFill>
                  <a:schemeClr val="tx1"/>
                </a:solidFill>
              </a:rPr>
              <a:t>isuse </a:t>
            </a:r>
            <a:r>
              <a:rPr lang="en-GB" altLang="en-US" b="1" dirty="0">
                <a:solidFill>
                  <a:schemeClr val="tx1"/>
                </a:solidFill>
              </a:rPr>
              <a:t>of </a:t>
            </a:r>
            <a:r>
              <a:rPr lang="en-GB" altLang="en-US" b="1" dirty="0" smtClean="0">
                <a:solidFill>
                  <a:schemeClr val="tx1"/>
                </a:solidFill>
              </a:rPr>
              <a:t>medication </a:t>
            </a:r>
          </a:p>
          <a:p>
            <a:pPr marL="457200" indent="-457200">
              <a:buFont typeface="Arial" panose="020B0604020202020204" pitchFamily="34" charset="0"/>
              <a:buChar char="•"/>
            </a:pPr>
            <a:r>
              <a:rPr lang="en-GB" altLang="en-US" b="1" dirty="0">
                <a:solidFill>
                  <a:schemeClr val="tx1"/>
                </a:solidFill>
              </a:rPr>
              <a:t>R</a:t>
            </a:r>
            <a:r>
              <a:rPr lang="en-GB" altLang="en-US" b="1" dirty="0" smtClean="0">
                <a:solidFill>
                  <a:schemeClr val="tx1"/>
                </a:solidFill>
              </a:rPr>
              <a:t>estraint  </a:t>
            </a:r>
          </a:p>
          <a:p>
            <a:pPr marL="457200" indent="-457200">
              <a:buFont typeface="Arial" panose="020B0604020202020204" pitchFamily="34" charset="0"/>
              <a:buChar char="•"/>
            </a:pPr>
            <a:r>
              <a:rPr lang="en-GB" altLang="en-US" b="1" dirty="0">
                <a:solidFill>
                  <a:schemeClr val="tx1"/>
                </a:solidFill>
              </a:rPr>
              <a:t>I</a:t>
            </a:r>
            <a:r>
              <a:rPr lang="en-GB" altLang="en-US" b="1" dirty="0" smtClean="0">
                <a:solidFill>
                  <a:schemeClr val="tx1"/>
                </a:solidFill>
              </a:rPr>
              <a:t>nappropriate </a:t>
            </a:r>
            <a:r>
              <a:rPr lang="en-GB" altLang="en-US" b="1" dirty="0">
                <a:solidFill>
                  <a:schemeClr val="tx1"/>
                </a:solidFill>
              </a:rPr>
              <a:t>physical sanctions</a:t>
            </a:r>
          </a:p>
          <a:p>
            <a:endParaRPr lang="en-GB" dirty="0"/>
          </a:p>
        </p:txBody>
      </p:sp>
      <p:pic>
        <p:nvPicPr>
          <p:cNvPr id="10" name="Picture 9" descr="NCSAB RGB"/>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9850" y="5873513"/>
            <a:ext cx="2609850" cy="742950"/>
          </a:xfrm>
          <a:prstGeom prst="rect">
            <a:avLst/>
          </a:prstGeom>
          <a:noFill/>
        </p:spPr>
      </p:pic>
    </p:spTree>
    <p:extLst>
      <p:ext uri="{BB962C8B-B14F-4D97-AF65-F5344CB8AC3E}">
        <p14:creationId xmlns:p14="http://schemas.microsoft.com/office/powerpoint/2010/main" val="3191404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2">
            <a:lumMod val="40000"/>
            <a:lumOff val="60000"/>
          </a:schemeClr>
        </a:solidFill>
        <a:ln w="9525" cap="flat" cmpd="sng" algn="ctr">
          <a:solidFill>
            <a:schemeClr val="bg2"/>
          </a:solidFill>
          <a:prstDash val="solid"/>
          <a:round/>
          <a:headEnd type="none" w="med" len="med"/>
          <a:tailEnd type="none" w="med" len="med"/>
        </a:ln>
        <a:effectLst/>
        <a:ex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2868</TotalTime>
  <Words>1312</Words>
  <Application>Microsoft Office PowerPoint</Application>
  <PresentationFormat>Widescreen</PresentationFormat>
  <Paragraphs>190</Paragraphs>
  <Slides>23</Slides>
  <Notes>21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23</vt:i4>
      </vt:variant>
    </vt:vector>
  </HeadingPairs>
  <TitlesOfParts>
    <vt:vector size="31" baseType="lpstr">
      <vt:lpstr>Arial</vt:lpstr>
      <vt:lpstr>Calibri</vt:lpstr>
      <vt:lpstr>Calibri Light</vt:lpstr>
      <vt:lpstr>Times</vt:lpstr>
      <vt:lpstr>Times New Roman</vt:lpstr>
      <vt:lpstr>Wingdings 2</vt:lpstr>
      <vt:lpstr>Office Theme</vt:lpstr>
      <vt:lpstr>Blank Presentation</vt:lpstr>
      <vt:lpstr>Safeguarding Adults: An Introduction </vt:lpstr>
      <vt:lpstr>Learning Outcomes:</vt:lpstr>
      <vt:lpstr>2014 Care Act eligibility for Adult Social Care:</vt:lpstr>
      <vt:lpstr>PowerPoint Presentation</vt:lpstr>
      <vt:lpstr>Local Authority Adult Safeguarding Duties: </vt:lpstr>
      <vt:lpstr>Safeguarding Responsibilities 1: </vt:lpstr>
      <vt:lpstr>Safeguarding Responsibilities 2:</vt:lpstr>
      <vt:lpstr>Types of abuse defined by the Care Act 2014:</vt:lpstr>
      <vt:lpstr>Physical Abuse:</vt:lpstr>
      <vt:lpstr>Domestic Violence:</vt:lpstr>
      <vt:lpstr>Sexual Abuse:</vt:lpstr>
      <vt:lpstr>Psychological Abuse:</vt:lpstr>
      <vt:lpstr>Financial or Material Abuse:</vt:lpstr>
      <vt:lpstr>Modern Slavery:</vt:lpstr>
      <vt:lpstr>Discriminatory Abuse:</vt:lpstr>
      <vt:lpstr>Organisational Abuse:</vt:lpstr>
      <vt:lpstr>Neglect and Acts of Omission:</vt:lpstr>
      <vt:lpstr>Self-Neglect:</vt:lpstr>
      <vt:lpstr>Before making a Safeguarding Referral:</vt:lpstr>
      <vt:lpstr>Before making a Safeguarding Referral 2:</vt:lpstr>
      <vt:lpstr>Consent and Referrals </vt:lpstr>
      <vt:lpstr>Making a Safeguarding Referral:</vt:lpstr>
      <vt:lpstr>Safeguarding Training </vt:lpstr>
    </vt:vector>
  </TitlesOfParts>
  <Company>Nottingham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Stevens</dc:creator>
  <cp:lastModifiedBy>Ross Leather</cp:lastModifiedBy>
  <cp:revision>114</cp:revision>
  <dcterms:created xsi:type="dcterms:W3CDTF">2019-12-19T11:16:10Z</dcterms:created>
  <dcterms:modified xsi:type="dcterms:W3CDTF">2020-03-11T17:35:35Z</dcterms:modified>
</cp:coreProperties>
</file>