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4.jpg" ContentType="image/jpeg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notesMasterIdLst>
    <p:notesMasterId r:id="rId13"/>
  </p:notesMasterIdLst>
  <p:sldIdLst>
    <p:sldId id="256" r:id="rId2"/>
    <p:sldId id="290" r:id="rId3"/>
    <p:sldId id="257" r:id="rId4"/>
    <p:sldId id="258" r:id="rId5"/>
    <p:sldId id="273" r:id="rId6"/>
    <p:sldId id="271" r:id="rId7"/>
    <p:sldId id="287" r:id="rId8"/>
    <p:sldId id="282" r:id="rId9"/>
    <p:sldId id="289" r:id="rId10"/>
    <p:sldId id="291" r:id="rId11"/>
    <p:sldId id="285" r:id="rId12"/>
  </p:sldIdLst>
  <p:sldSz cx="5321300" cy="3784600"/>
  <p:notesSz cx="5321300" cy="3784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94660"/>
  </p:normalViewPr>
  <p:slideViewPr>
    <p:cSldViewPr>
      <p:cViewPr varScale="1">
        <p:scale>
          <a:sx n="85" d="100"/>
          <a:sy n="85" d="100"/>
        </p:scale>
        <p:origin x="1306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306638" cy="1905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014663" y="0"/>
            <a:ext cx="2305050" cy="1905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0BFCA-C85B-4A7C-A899-DE422C6B221B}" type="datetimeFigureOut">
              <a:rPr lang="en-GB" smtClean="0"/>
              <a:t>19/12/2024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62125" y="473075"/>
            <a:ext cx="1797050" cy="1277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31813" y="1820863"/>
            <a:ext cx="4257675" cy="1490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3594100"/>
            <a:ext cx="2306638" cy="1905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014663" y="3594100"/>
            <a:ext cx="2305050" cy="1905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82344-282C-4A5E-BED9-54ADC9159F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624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82344-282C-4A5E-BED9-54ADC9159FE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897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4E981-80A1-05D9-C607-C7DF989D3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5163" y="619378"/>
            <a:ext cx="3990975" cy="1317601"/>
          </a:xfrm>
        </p:spPr>
        <p:txBody>
          <a:bodyPr anchor="b"/>
          <a:lstStyle>
            <a:lvl1pPr algn="ctr">
              <a:defRPr sz="2619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B93F7E-D24E-9302-72C5-D1A46A5413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5163" y="1987792"/>
            <a:ext cx="3990975" cy="913735"/>
          </a:xfrm>
        </p:spPr>
        <p:txBody>
          <a:bodyPr/>
          <a:lstStyle>
            <a:lvl1pPr marL="0" indent="0" algn="ctr">
              <a:buNone/>
              <a:defRPr sz="1048"/>
            </a:lvl1pPr>
            <a:lvl2pPr marL="199568" indent="0" algn="ctr">
              <a:buNone/>
              <a:defRPr sz="873"/>
            </a:lvl2pPr>
            <a:lvl3pPr marL="399136" indent="0" algn="ctr">
              <a:buNone/>
              <a:defRPr sz="786"/>
            </a:lvl3pPr>
            <a:lvl4pPr marL="598703" indent="0" algn="ctr">
              <a:buNone/>
              <a:defRPr sz="698"/>
            </a:lvl4pPr>
            <a:lvl5pPr marL="798271" indent="0" algn="ctr">
              <a:buNone/>
              <a:defRPr sz="698"/>
            </a:lvl5pPr>
            <a:lvl6pPr marL="997839" indent="0" algn="ctr">
              <a:buNone/>
              <a:defRPr sz="698"/>
            </a:lvl6pPr>
            <a:lvl7pPr marL="1197407" indent="0" algn="ctr">
              <a:buNone/>
              <a:defRPr sz="698"/>
            </a:lvl7pPr>
            <a:lvl8pPr marL="1396975" indent="0" algn="ctr">
              <a:buNone/>
              <a:defRPr sz="698"/>
            </a:lvl8pPr>
            <a:lvl9pPr marL="1596542" indent="0" algn="ctr">
              <a:buNone/>
              <a:defRPr sz="698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87C64-5A29-D8F2-2387-8CF69EC41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78B6D-BB73-542E-E803-FF71C56AA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EC731D-99AF-29EE-92B1-E66D3398B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807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06837-349E-7367-E704-A760630B2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0D92DD-807C-58AF-354A-F249E6DFAA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2DF038-EB5C-32D8-C2A0-4C8822355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8B888-2FC6-4F2F-D82A-882564131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11711-BBEC-79C9-0A50-B8CEB3F84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188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77DA75-56BA-567F-EB6A-425134DABA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3808055" y="201495"/>
            <a:ext cx="1147405" cy="3207274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1B9E95-193C-E44C-779C-75FA59F408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65839" y="201495"/>
            <a:ext cx="3375700" cy="320727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46845-8A01-3D66-86E0-3C0B9050D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F9E5A1-613B-4AF8-F33D-C9B738300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C11EB-23E6-30F9-A79A-D771D8474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236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613726" y="1093010"/>
            <a:ext cx="2100197" cy="5219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476336" y="1983986"/>
            <a:ext cx="4374977" cy="4025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9049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ED849-0F7A-CAC9-98DE-4711C3077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0AF46-048D-EFF1-6EA6-90A524C675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26254-E6BB-7D44-14CB-B1CA5C446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D400F7-5133-735A-1A50-B7BCE819B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BD52E-9D33-CC46-8537-60EEBC7B1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388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08641-F027-F673-1954-4B16C701D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068" y="943522"/>
            <a:ext cx="4589621" cy="1574288"/>
          </a:xfrm>
        </p:spPr>
        <p:txBody>
          <a:bodyPr anchor="b"/>
          <a:lstStyle>
            <a:lvl1pPr>
              <a:defRPr sz="2619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9BB07D-FCB5-9EA5-5C4D-358A6EF42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3068" y="2532704"/>
            <a:ext cx="4589621" cy="827881"/>
          </a:xfrm>
        </p:spPr>
        <p:txBody>
          <a:bodyPr/>
          <a:lstStyle>
            <a:lvl1pPr marL="0" indent="0">
              <a:buNone/>
              <a:defRPr sz="1048">
                <a:solidFill>
                  <a:schemeClr val="tx1">
                    <a:tint val="82000"/>
                  </a:schemeClr>
                </a:solidFill>
              </a:defRPr>
            </a:lvl1pPr>
            <a:lvl2pPr marL="199568" indent="0">
              <a:buNone/>
              <a:defRPr sz="873">
                <a:solidFill>
                  <a:schemeClr val="tx1">
                    <a:tint val="82000"/>
                  </a:schemeClr>
                </a:solidFill>
              </a:defRPr>
            </a:lvl2pPr>
            <a:lvl3pPr marL="399136" indent="0">
              <a:buNone/>
              <a:defRPr sz="786">
                <a:solidFill>
                  <a:schemeClr val="tx1">
                    <a:tint val="82000"/>
                  </a:schemeClr>
                </a:solidFill>
              </a:defRPr>
            </a:lvl3pPr>
            <a:lvl4pPr marL="598703" indent="0">
              <a:buNone/>
              <a:defRPr sz="698">
                <a:solidFill>
                  <a:schemeClr val="tx1">
                    <a:tint val="82000"/>
                  </a:schemeClr>
                </a:solidFill>
              </a:defRPr>
            </a:lvl4pPr>
            <a:lvl5pPr marL="798271" indent="0">
              <a:buNone/>
              <a:defRPr sz="698">
                <a:solidFill>
                  <a:schemeClr val="tx1">
                    <a:tint val="82000"/>
                  </a:schemeClr>
                </a:solidFill>
              </a:defRPr>
            </a:lvl5pPr>
            <a:lvl6pPr marL="997839" indent="0">
              <a:buNone/>
              <a:defRPr sz="698">
                <a:solidFill>
                  <a:schemeClr val="tx1">
                    <a:tint val="82000"/>
                  </a:schemeClr>
                </a:solidFill>
              </a:defRPr>
            </a:lvl6pPr>
            <a:lvl7pPr marL="1197407" indent="0">
              <a:buNone/>
              <a:defRPr sz="698">
                <a:solidFill>
                  <a:schemeClr val="tx1">
                    <a:tint val="82000"/>
                  </a:schemeClr>
                </a:solidFill>
              </a:defRPr>
            </a:lvl7pPr>
            <a:lvl8pPr marL="1396975" indent="0">
              <a:buNone/>
              <a:defRPr sz="698">
                <a:solidFill>
                  <a:schemeClr val="tx1">
                    <a:tint val="82000"/>
                  </a:schemeClr>
                </a:solidFill>
              </a:defRPr>
            </a:lvl8pPr>
            <a:lvl9pPr marL="1596542" indent="0">
              <a:buNone/>
              <a:defRPr sz="698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FCB5A-24F9-7B81-4D76-B2F687DD4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D1534-A1DA-499B-0342-F3B14D8AB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DBCAC-C83D-DC3D-1BD3-502E32973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689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26FDE-3E45-B080-1B94-4C125DB87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A77C0-8656-2449-9D81-D70D7FF534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839" y="1007475"/>
            <a:ext cx="2261553" cy="240129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89B73F-63DF-E91F-6EA0-7E0825FC06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93908" y="1007475"/>
            <a:ext cx="2261553" cy="240129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07969-1D97-3267-36E5-FF0115D27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3A3E20-E4B5-CBF3-C32C-8175A8256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4DFB9C-CA2F-E9FD-7254-C124988B9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145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EC8CC-BC0F-DB0B-CB9D-D2EBDB783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533" y="201495"/>
            <a:ext cx="4589621" cy="731514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0ED4C8-DD83-69FA-5DA3-163C720781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6533" y="927753"/>
            <a:ext cx="2251159" cy="454677"/>
          </a:xfrm>
        </p:spPr>
        <p:txBody>
          <a:bodyPr anchor="b"/>
          <a:lstStyle>
            <a:lvl1pPr marL="0" indent="0">
              <a:buNone/>
              <a:defRPr sz="1048" b="1"/>
            </a:lvl1pPr>
            <a:lvl2pPr marL="199568" indent="0">
              <a:buNone/>
              <a:defRPr sz="873" b="1"/>
            </a:lvl2pPr>
            <a:lvl3pPr marL="399136" indent="0">
              <a:buNone/>
              <a:defRPr sz="786" b="1"/>
            </a:lvl3pPr>
            <a:lvl4pPr marL="598703" indent="0">
              <a:buNone/>
              <a:defRPr sz="698" b="1"/>
            </a:lvl4pPr>
            <a:lvl5pPr marL="798271" indent="0">
              <a:buNone/>
              <a:defRPr sz="698" b="1"/>
            </a:lvl5pPr>
            <a:lvl6pPr marL="997839" indent="0">
              <a:buNone/>
              <a:defRPr sz="698" b="1"/>
            </a:lvl6pPr>
            <a:lvl7pPr marL="1197407" indent="0">
              <a:buNone/>
              <a:defRPr sz="698" b="1"/>
            </a:lvl7pPr>
            <a:lvl8pPr marL="1396975" indent="0">
              <a:buNone/>
              <a:defRPr sz="698" b="1"/>
            </a:lvl8pPr>
            <a:lvl9pPr marL="1596542" indent="0">
              <a:buNone/>
              <a:defRPr sz="698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4028E3-96D5-3C50-02E7-7A96C6346F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6533" y="1382430"/>
            <a:ext cx="2251159" cy="203334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B3E5BD-DB61-34EF-5A6B-85BDC477E1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693908" y="927753"/>
            <a:ext cx="2262246" cy="454677"/>
          </a:xfrm>
        </p:spPr>
        <p:txBody>
          <a:bodyPr anchor="b"/>
          <a:lstStyle>
            <a:lvl1pPr marL="0" indent="0">
              <a:buNone/>
              <a:defRPr sz="1048" b="1"/>
            </a:lvl1pPr>
            <a:lvl2pPr marL="199568" indent="0">
              <a:buNone/>
              <a:defRPr sz="873" b="1"/>
            </a:lvl2pPr>
            <a:lvl3pPr marL="399136" indent="0">
              <a:buNone/>
              <a:defRPr sz="786" b="1"/>
            </a:lvl3pPr>
            <a:lvl4pPr marL="598703" indent="0">
              <a:buNone/>
              <a:defRPr sz="698" b="1"/>
            </a:lvl4pPr>
            <a:lvl5pPr marL="798271" indent="0">
              <a:buNone/>
              <a:defRPr sz="698" b="1"/>
            </a:lvl5pPr>
            <a:lvl6pPr marL="997839" indent="0">
              <a:buNone/>
              <a:defRPr sz="698" b="1"/>
            </a:lvl6pPr>
            <a:lvl7pPr marL="1197407" indent="0">
              <a:buNone/>
              <a:defRPr sz="698" b="1"/>
            </a:lvl7pPr>
            <a:lvl8pPr marL="1396975" indent="0">
              <a:buNone/>
              <a:defRPr sz="698" b="1"/>
            </a:lvl8pPr>
            <a:lvl9pPr marL="1596542" indent="0">
              <a:buNone/>
              <a:defRPr sz="698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E35B08-8F41-6ED6-6C2B-71D40DE81C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693908" y="1382430"/>
            <a:ext cx="2262246" cy="203334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A81304-4C05-C0D0-6E3E-442731856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E9C282-F68D-883D-5E5D-9983DB06C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1B2E57-A98E-2A74-0723-88A287B9B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819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19513-97D0-2CEF-40AF-751B1A682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E35655-9952-B69B-F039-AAB1EC472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B7283B-1DBF-506E-45CC-7C8858975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57E32F-E27E-8B3E-291D-186F771DA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97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87E804-D0B0-5C71-E4DB-872811E12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9AB8B4-6901-2DEF-ED79-B115AA3B7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B295F2-65AC-2156-21C5-58BA0E787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276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4920C-4139-7D07-1C8F-59E538BE6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532" y="252307"/>
            <a:ext cx="1716258" cy="883073"/>
          </a:xfrm>
        </p:spPr>
        <p:txBody>
          <a:bodyPr anchor="b"/>
          <a:lstStyle>
            <a:lvl1pPr>
              <a:defRPr sz="1397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43E1E-1D3E-C74C-F9A5-C1AEFCA61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2246" y="544913"/>
            <a:ext cx="2693908" cy="2689519"/>
          </a:xfrm>
        </p:spPr>
        <p:txBody>
          <a:bodyPr/>
          <a:lstStyle>
            <a:lvl1pPr>
              <a:defRPr sz="1397"/>
            </a:lvl1pPr>
            <a:lvl2pPr>
              <a:defRPr sz="1222"/>
            </a:lvl2pPr>
            <a:lvl3pPr>
              <a:defRPr sz="1048"/>
            </a:lvl3pPr>
            <a:lvl4pPr>
              <a:defRPr sz="873"/>
            </a:lvl4pPr>
            <a:lvl5pPr>
              <a:defRPr sz="873"/>
            </a:lvl5pPr>
            <a:lvl6pPr>
              <a:defRPr sz="873"/>
            </a:lvl6pPr>
            <a:lvl7pPr>
              <a:defRPr sz="873"/>
            </a:lvl7pPr>
            <a:lvl8pPr>
              <a:defRPr sz="873"/>
            </a:lvl8pPr>
            <a:lvl9pPr>
              <a:defRPr sz="87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4084C-945E-A7E3-6FE0-C3ABE88DC8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6532" y="1135380"/>
            <a:ext cx="1716258" cy="2103432"/>
          </a:xfrm>
        </p:spPr>
        <p:txBody>
          <a:bodyPr/>
          <a:lstStyle>
            <a:lvl1pPr marL="0" indent="0">
              <a:buNone/>
              <a:defRPr sz="698"/>
            </a:lvl1pPr>
            <a:lvl2pPr marL="199568" indent="0">
              <a:buNone/>
              <a:defRPr sz="611"/>
            </a:lvl2pPr>
            <a:lvl3pPr marL="399136" indent="0">
              <a:buNone/>
              <a:defRPr sz="524"/>
            </a:lvl3pPr>
            <a:lvl4pPr marL="598703" indent="0">
              <a:buNone/>
              <a:defRPr sz="437"/>
            </a:lvl4pPr>
            <a:lvl5pPr marL="798271" indent="0">
              <a:buNone/>
              <a:defRPr sz="437"/>
            </a:lvl5pPr>
            <a:lvl6pPr marL="997839" indent="0">
              <a:buNone/>
              <a:defRPr sz="437"/>
            </a:lvl6pPr>
            <a:lvl7pPr marL="1197407" indent="0">
              <a:buNone/>
              <a:defRPr sz="437"/>
            </a:lvl7pPr>
            <a:lvl8pPr marL="1396975" indent="0">
              <a:buNone/>
              <a:defRPr sz="437"/>
            </a:lvl8pPr>
            <a:lvl9pPr marL="1596542" indent="0">
              <a:buNone/>
              <a:defRPr sz="43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A7CAFB-923B-0904-2DD8-F42B9B968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76842A-8FD0-FED2-AD59-FA09BCED6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FE57EA-53C9-1676-8EFE-2EF2DF63F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1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CF312-4141-EDA0-5FAD-6FDDE186E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532" y="252307"/>
            <a:ext cx="1716258" cy="883073"/>
          </a:xfrm>
        </p:spPr>
        <p:txBody>
          <a:bodyPr anchor="b"/>
          <a:lstStyle>
            <a:lvl1pPr>
              <a:defRPr sz="1397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658832-0655-C842-09C5-E0AB0AA253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262246" y="544913"/>
            <a:ext cx="2693908" cy="2689519"/>
          </a:xfrm>
        </p:spPr>
        <p:txBody>
          <a:bodyPr/>
          <a:lstStyle>
            <a:lvl1pPr marL="0" indent="0">
              <a:buNone/>
              <a:defRPr sz="1397"/>
            </a:lvl1pPr>
            <a:lvl2pPr marL="199568" indent="0">
              <a:buNone/>
              <a:defRPr sz="1222"/>
            </a:lvl2pPr>
            <a:lvl3pPr marL="399136" indent="0">
              <a:buNone/>
              <a:defRPr sz="1048"/>
            </a:lvl3pPr>
            <a:lvl4pPr marL="598703" indent="0">
              <a:buNone/>
              <a:defRPr sz="873"/>
            </a:lvl4pPr>
            <a:lvl5pPr marL="798271" indent="0">
              <a:buNone/>
              <a:defRPr sz="873"/>
            </a:lvl5pPr>
            <a:lvl6pPr marL="997839" indent="0">
              <a:buNone/>
              <a:defRPr sz="873"/>
            </a:lvl6pPr>
            <a:lvl7pPr marL="1197407" indent="0">
              <a:buNone/>
              <a:defRPr sz="873"/>
            </a:lvl7pPr>
            <a:lvl8pPr marL="1396975" indent="0">
              <a:buNone/>
              <a:defRPr sz="873"/>
            </a:lvl8pPr>
            <a:lvl9pPr marL="1596542" indent="0">
              <a:buNone/>
              <a:defRPr sz="873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92D03A-528C-BF92-5358-A96CAC71E3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6532" y="1135380"/>
            <a:ext cx="1716258" cy="2103432"/>
          </a:xfrm>
        </p:spPr>
        <p:txBody>
          <a:bodyPr/>
          <a:lstStyle>
            <a:lvl1pPr marL="0" indent="0">
              <a:buNone/>
              <a:defRPr sz="698"/>
            </a:lvl1pPr>
            <a:lvl2pPr marL="199568" indent="0">
              <a:buNone/>
              <a:defRPr sz="611"/>
            </a:lvl2pPr>
            <a:lvl3pPr marL="399136" indent="0">
              <a:buNone/>
              <a:defRPr sz="524"/>
            </a:lvl3pPr>
            <a:lvl4pPr marL="598703" indent="0">
              <a:buNone/>
              <a:defRPr sz="437"/>
            </a:lvl4pPr>
            <a:lvl5pPr marL="798271" indent="0">
              <a:buNone/>
              <a:defRPr sz="437"/>
            </a:lvl5pPr>
            <a:lvl6pPr marL="997839" indent="0">
              <a:buNone/>
              <a:defRPr sz="437"/>
            </a:lvl6pPr>
            <a:lvl7pPr marL="1197407" indent="0">
              <a:buNone/>
              <a:defRPr sz="437"/>
            </a:lvl7pPr>
            <a:lvl8pPr marL="1396975" indent="0">
              <a:buNone/>
              <a:defRPr sz="437"/>
            </a:lvl8pPr>
            <a:lvl9pPr marL="1596542" indent="0">
              <a:buNone/>
              <a:defRPr sz="43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87CC74-73A6-09A8-17B4-204E0D4E6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E128BF-BD00-48DA-4C3B-5CC5BA4D5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0071D0-17D2-2458-D6CE-A8719CC1B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274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C0A128-F39D-049A-1FC3-B2EEF538D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840" y="201495"/>
            <a:ext cx="4589621" cy="731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A8104-B067-88FE-A75F-A3A7A8D73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840" y="1007475"/>
            <a:ext cx="4589621" cy="2401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231A5-2DAA-E225-5568-19D345B57B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839" y="3507764"/>
            <a:ext cx="1197293" cy="2014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4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1C3C5-99E6-AEC6-C0E6-0430A7CDAE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62681" y="3507764"/>
            <a:ext cx="1795939" cy="2014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4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604BC-B4EA-075A-D999-010B4CAFE7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58168" y="3507764"/>
            <a:ext cx="1197293" cy="2014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4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537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l" defTabSz="399136" rtl="0" eaLnBrk="1" latinLnBrk="0" hangingPunct="1">
        <a:lnSpc>
          <a:spcPct val="90000"/>
        </a:lnSpc>
        <a:spcBef>
          <a:spcPct val="0"/>
        </a:spcBef>
        <a:buNone/>
        <a:defRPr sz="192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9784" indent="-99784" algn="l" defTabSz="399136" rtl="0" eaLnBrk="1" latinLnBrk="0" hangingPunct="1">
        <a:lnSpc>
          <a:spcPct val="90000"/>
        </a:lnSpc>
        <a:spcBef>
          <a:spcPts val="437"/>
        </a:spcBef>
        <a:buFont typeface="Arial" panose="020B0604020202020204" pitchFamily="34" charset="0"/>
        <a:buChar char="•"/>
        <a:defRPr sz="1222" kern="1200">
          <a:solidFill>
            <a:schemeClr val="tx1"/>
          </a:solidFill>
          <a:latin typeface="+mn-lt"/>
          <a:ea typeface="+mn-ea"/>
          <a:cs typeface="+mn-cs"/>
        </a:defRPr>
      </a:lvl1pPr>
      <a:lvl2pPr marL="299352" indent="-99784" algn="l" defTabSz="399136" rtl="0" eaLnBrk="1" latinLnBrk="0" hangingPunct="1">
        <a:lnSpc>
          <a:spcPct val="90000"/>
        </a:lnSpc>
        <a:spcBef>
          <a:spcPts val="218"/>
        </a:spcBef>
        <a:buFont typeface="Arial" panose="020B0604020202020204" pitchFamily="34" charset="0"/>
        <a:buChar char="•"/>
        <a:defRPr sz="1048" kern="1200">
          <a:solidFill>
            <a:schemeClr val="tx1"/>
          </a:solidFill>
          <a:latin typeface="+mn-lt"/>
          <a:ea typeface="+mn-ea"/>
          <a:cs typeface="+mn-cs"/>
        </a:defRPr>
      </a:lvl2pPr>
      <a:lvl3pPr marL="498920" indent="-99784" algn="l" defTabSz="399136" rtl="0" eaLnBrk="1" latinLnBrk="0" hangingPunct="1">
        <a:lnSpc>
          <a:spcPct val="90000"/>
        </a:lnSpc>
        <a:spcBef>
          <a:spcPts val="218"/>
        </a:spcBef>
        <a:buFont typeface="Arial" panose="020B0604020202020204" pitchFamily="34" charset="0"/>
        <a:buChar char="•"/>
        <a:defRPr sz="873" kern="1200">
          <a:solidFill>
            <a:schemeClr val="tx1"/>
          </a:solidFill>
          <a:latin typeface="+mn-lt"/>
          <a:ea typeface="+mn-ea"/>
          <a:cs typeface="+mn-cs"/>
        </a:defRPr>
      </a:lvl3pPr>
      <a:lvl4pPr marL="698487" indent="-99784" algn="l" defTabSz="399136" rtl="0" eaLnBrk="1" latinLnBrk="0" hangingPunct="1">
        <a:lnSpc>
          <a:spcPct val="90000"/>
        </a:lnSpc>
        <a:spcBef>
          <a:spcPts val="218"/>
        </a:spcBef>
        <a:buFont typeface="Arial" panose="020B0604020202020204" pitchFamily="34" charset="0"/>
        <a:buChar char="•"/>
        <a:defRPr sz="786" kern="1200">
          <a:solidFill>
            <a:schemeClr val="tx1"/>
          </a:solidFill>
          <a:latin typeface="+mn-lt"/>
          <a:ea typeface="+mn-ea"/>
          <a:cs typeface="+mn-cs"/>
        </a:defRPr>
      </a:lvl4pPr>
      <a:lvl5pPr marL="898055" indent="-99784" algn="l" defTabSz="399136" rtl="0" eaLnBrk="1" latinLnBrk="0" hangingPunct="1">
        <a:lnSpc>
          <a:spcPct val="90000"/>
        </a:lnSpc>
        <a:spcBef>
          <a:spcPts val="218"/>
        </a:spcBef>
        <a:buFont typeface="Arial" panose="020B0604020202020204" pitchFamily="34" charset="0"/>
        <a:buChar char="•"/>
        <a:defRPr sz="786" kern="1200">
          <a:solidFill>
            <a:schemeClr val="tx1"/>
          </a:solidFill>
          <a:latin typeface="+mn-lt"/>
          <a:ea typeface="+mn-ea"/>
          <a:cs typeface="+mn-cs"/>
        </a:defRPr>
      </a:lvl5pPr>
      <a:lvl6pPr marL="1097623" indent="-99784" algn="l" defTabSz="399136" rtl="0" eaLnBrk="1" latinLnBrk="0" hangingPunct="1">
        <a:lnSpc>
          <a:spcPct val="90000"/>
        </a:lnSpc>
        <a:spcBef>
          <a:spcPts val="218"/>
        </a:spcBef>
        <a:buFont typeface="Arial" panose="020B0604020202020204" pitchFamily="34" charset="0"/>
        <a:buChar char="•"/>
        <a:defRPr sz="786" kern="1200">
          <a:solidFill>
            <a:schemeClr val="tx1"/>
          </a:solidFill>
          <a:latin typeface="+mn-lt"/>
          <a:ea typeface="+mn-ea"/>
          <a:cs typeface="+mn-cs"/>
        </a:defRPr>
      </a:lvl6pPr>
      <a:lvl7pPr marL="1297191" indent="-99784" algn="l" defTabSz="399136" rtl="0" eaLnBrk="1" latinLnBrk="0" hangingPunct="1">
        <a:lnSpc>
          <a:spcPct val="90000"/>
        </a:lnSpc>
        <a:spcBef>
          <a:spcPts val="218"/>
        </a:spcBef>
        <a:buFont typeface="Arial" panose="020B0604020202020204" pitchFamily="34" charset="0"/>
        <a:buChar char="•"/>
        <a:defRPr sz="786" kern="1200">
          <a:solidFill>
            <a:schemeClr val="tx1"/>
          </a:solidFill>
          <a:latin typeface="+mn-lt"/>
          <a:ea typeface="+mn-ea"/>
          <a:cs typeface="+mn-cs"/>
        </a:defRPr>
      </a:lvl7pPr>
      <a:lvl8pPr marL="1496759" indent="-99784" algn="l" defTabSz="399136" rtl="0" eaLnBrk="1" latinLnBrk="0" hangingPunct="1">
        <a:lnSpc>
          <a:spcPct val="90000"/>
        </a:lnSpc>
        <a:spcBef>
          <a:spcPts val="218"/>
        </a:spcBef>
        <a:buFont typeface="Arial" panose="020B0604020202020204" pitchFamily="34" charset="0"/>
        <a:buChar char="•"/>
        <a:defRPr sz="786" kern="1200">
          <a:solidFill>
            <a:schemeClr val="tx1"/>
          </a:solidFill>
          <a:latin typeface="+mn-lt"/>
          <a:ea typeface="+mn-ea"/>
          <a:cs typeface="+mn-cs"/>
        </a:defRPr>
      </a:lvl8pPr>
      <a:lvl9pPr marL="1696326" indent="-99784" algn="l" defTabSz="399136" rtl="0" eaLnBrk="1" latinLnBrk="0" hangingPunct="1">
        <a:lnSpc>
          <a:spcPct val="90000"/>
        </a:lnSpc>
        <a:spcBef>
          <a:spcPts val="218"/>
        </a:spcBef>
        <a:buFont typeface="Arial" panose="020B0604020202020204" pitchFamily="34" charset="0"/>
        <a:buChar char="•"/>
        <a:defRPr sz="78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99136" rtl="0" eaLnBrk="1" latinLnBrk="0" hangingPunct="1">
        <a:defRPr sz="786" kern="1200">
          <a:solidFill>
            <a:schemeClr val="tx1"/>
          </a:solidFill>
          <a:latin typeface="+mn-lt"/>
          <a:ea typeface="+mn-ea"/>
          <a:cs typeface="+mn-cs"/>
        </a:defRPr>
      </a:lvl1pPr>
      <a:lvl2pPr marL="199568" algn="l" defTabSz="399136" rtl="0" eaLnBrk="1" latinLnBrk="0" hangingPunct="1">
        <a:defRPr sz="786" kern="1200">
          <a:solidFill>
            <a:schemeClr val="tx1"/>
          </a:solidFill>
          <a:latin typeface="+mn-lt"/>
          <a:ea typeface="+mn-ea"/>
          <a:cs typeface="+mn-cs"/>
        </a:defRPr>
      </a:lvl2pPr>
      <a:lvl3pPr marL="399136" algn="l" defTabSz="399136" rtl="0" eaLnBrk="1" latinLnBrk="0" hangingPunct="1">
        <a:defRPr sz="786" kern="1200">
          <a:solidFill>
            <a:schemeClr val="tx1"/>
          </a:solidFill>
          <a:latin typeface="+mn-lt"/>
          <a:ea typeface="+mn-ea"/>
          <a:cs typeface="+mn-cs"/>
        </a:defRPr>
      </a:lvl3pPr>
      <a:lvl4pPr marL="598703" algn="l" defTabSz="399136" rtl="0" eaLnBrk="1" latinLnBrk="0" hangingPunct="1">
        <a:defRPr sz="786" kern="1200">
          <a:solidFill>
            <a:schemeClr val="tx1"/>
          </a:solidFill>
          <a:latin typeface="+mn-lt"/>
          <a:ea typeface="+mn-ea"/>
          <a:cs typeface="+mn-cs"/>
        </a:defRPr>
      </a:lvl4pPr>
      <a:lvl5pPr marL="798271" algn="l" defTabSz="399136" rtl="0" eaLnBrk="1" latinLnBrk="0" hangingPunct="1">
        <a:defRPr sz="786" kern="1200">
          <a:solidFill>
            <a:schemeClr val="tx1"/>
          </a:solidFill>
          <a:latin typeface="+mn-lt"/>
          <a:ea typeface="+mn-ea"/>
          <a:cs typeface="+mn-cs"/>
        </a:defRPr>
      </a:lvl5pPr>
      <a:lvl6pPr marL="997839" algn="l" defTabSz="399136" rtl="0" eaLnBrk="1" latinLnBrk="0" hangingPunct="1">
        <a:defRPr sz="786" kern="1200">
          <a:solidFill>
            <a:schemeClr val="tx1"/>
          </a:solidFill>
          <a:latin typeface="+mn-lt"/>
          <a:ea typeface="+mn-ea"/>
          <a:cs typeface="+mn-cs"/>
        </a:defRPr>
      </a:lvl6pPr>
      <a:lvl7pPr marL="1197407" algn="l" defTabSz="399136" rtl="0" eaLnBrk="1" latinLnBrk="0" hangingPunct="1">
        <a:defRPr sz="786" kern="1200">
          <a:solidFill>
            <a:schemeClr val="tx1"/>
          </a:solidFill>
          <a:latin typeface="+mn-lt"/>
          <a:ea typeface="+mn-ea"/>
          <a:cs typeface="+mn-cs"/>
        </a:defRPr>
      </a:lvl7pPr>
      <a:lvl8pPr marL="1396975" algn="l" defTabSz="399136" rtl="0" eaLnBrk="1" latinLnBrk="0" hangingPunct="1">
        <a:defRPr sz="786" kern="1200">
          <a:solidFill>
            <a:schemeClr val="tx1"/>
          </a:solidFill>
          <a:latin typeface="+mn-lt"/>
          <a:ea typeface="+mn-ea"/>
          <a:cs typeface="+mn-cs"/>
        </a:defRPr>
      </a:lvl8pPr>
      <a:lvl9pPr marL="1596542" algn="l" defTabSz="399136" rtl="0" eaLnBrk="1" latinLnBrk="0" hangingPunct="1">
        <a:defRPr sz="7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32581" y="3025985"/>
            <a:ext cx="4412244" cy="30228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R="5080">
              <a:lnSpc>
                <a:spcPct val="90000"/>
              </a:lnSpc>
              <a:spcBef>
                <a:spcPts val="1000"/>
              </a:spcBef>
            </a:pPr>
            <a:r>
              <a:rPr lang="en-US" sz="1600" b="1" spc="-5" dirty="0">
                <a:latin typeface="Calibri" panose="020F0502020204030204" pitchFamily="34" charset="0"/>
                <a:cs typeface="Calibri" panose="020F0502020204030204" pitchFamily="34" charset="0"/>
              </a:rPr>
              <a:t>Budget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spc="-5" dirty="0">
                <a:latin typeface="Calibri" panose="020F0502020204030204" pitchFamily="34" charset="0"/>
                <a:cs typeface="Calibri" panose="020F0502020204030204" pitchFamily="34" charset="0"/>
              </a:rPr>
              <a:t>Consultatio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n  </a:t>
            </a:r>
            <a:r>
              <a:rPr lang="en-US" sz="1600" b="1" spc="-5" dirty="0">
                <a:latin typeface="Calibri" panose="020F0502020204030204" pitchFamily="34" charset="0"/>
                <a:cs typeface="Calibri" panose="020F0502020204030204" pitchFamily="34" charset="0"/>
              </a:rPr>
              <a:t>2025/26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667AA61-5C27-F30F-D229-06CBE5709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7597" y="2655244"/>
            <a:ext cx="321644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62415" y="3406035"/>
            <a:ext cx="896411" cy="295625"/>
          </a:xfrm>
          <a:prstGeom prst="rect">
            <a:avLst/>
          </a:prstGeom>
        </p:spPr>
      </p:pic>
      <p:sp>
        <p:nvSpPr>
          <p:cNvPr id="5" name="AutoShape 2">
            <a:extLst>
              <a:ext uri="{FF2B5EF4-FFF2-40B4-BE49-F238E27FC236}">
                <a16:creationId xmlns:a16="http://schemas.microsoft.com/office/drawing/2014/main" id="{D28B848E-41A3-D257-DE41-1832D18A74C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08250" y="596900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AB9979-6440-EDFC-FD53-2BA299559375}"/>
              </a:ext>
            </a:extLst>
          </p:cNvPr>
          <p:cNvSpPr/>
          <p:nvPr/>
        </p:nvSpPr>
        <p:spPr>
          <a:xfrm>
            <a:off x="332581" y="2578100"/>
            <a:ext cx="499269" cy="2220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object 2"/>
          <p:cNvSpPr txBox="1"/>
          <p:nvPr/>
        </p:nvSpPr>
        <p:spPr>
          <a:xfrm>
            <a:off x="302128" y="2660569"/>
            <a:ext cx="4412244" cy="33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27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spc="-5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Nottingham</a:t>
            </a:r>
            <a:r>
              <a:rPr lang="en-US" sz="2400" b="1" spc="-2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City</a:t>
            </a:r>
            <a:r>
              <a:rPr lang="en-US" sz="2400" b="1" spc="-15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2400" b="1" spc="-5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Council</a:t>
            </a:r>
            <a:endParaRPr lang="en-US" sz="240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11" name="Picture 10" descr="A building with a dome on top&#10;&#10;Description automatically generated">
            <a:extLst>
              <a:ext uri="{FF2B5EF4-FFF2-40B4-BE49-F238E27FC236}">
                <a16:creationId xmlns:a16="http://schemas.microsoft.com/office/drawing/2014/main" id="{C28EBEB0-5E9A-4768-9C3B-3BBC7DBEF9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" t="2622" b="23956"/>
          <a:stretch/>
        </p:blipFill>
        <p:spPr>
          <a:xfrm>
            <a:off x="412750" y="248423"/>
            <a:ext cx="4495800" cy="232343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74650" y="192741"/>
            <a:ext cx="199643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 panose="020F0502020204030204" pitchFamily="34" charset="0"/>
                <a:cs typeface="Calibri" panose="020F0502020204030204" pitchFamily="34" charset="0"/>
              </a:rPr>
              <a:t>Next</a:t>
            </a:r>
            <a:r>
              <a:rPr sz="2400" b="1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spc="-5" dirty="0" err="1"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sz="2400" b="1" spc="-5" dirty="0">
                <a:latin typeface="Calibri" panose="020F0502020204030204" pitchFamily="34" charset="0"/>
                <a:cs typeface="Calibri" panose="020F0502020204030204" pitchFamily="34" charset="0"/>
              </a:rPr>
              <a:t>eps</a:t>
            </a:r>
            <a:endParaRPr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8545" y="769142"/>
            <a:ext cx="2653105" cy="213263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>
              <a:spcBef>
                <a:spcPts val="310"/>
              </a:spcBef>
            </a:pPr>
            <a:r>
              <a:rPr lang="en-GB" sz="1400" spc="-10" dirty="0">
                <a:solidFill>
                  <a:srgbClr val="333A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</a:t>
            </a:r>
            <a:r>
              <a:rPr sz="1400" spc="-10" dirty="0" err="1">
                <a:solidFill>
                  <a:srgbClr val="333A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udget</a:t>
            </a:r>
            <a:r>
              <a:rPr sz="1400" spc="-5" dirty="0">
                <a:solidFill>
                  <a:srgbClr val="333A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10" dirty="0">
                <a:solidFill>
                  <a:srgbClr val="333A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consultation</a:t>
            </a:r>
            <a:r>
              <a:rPr sz="1400" dirty="0">
                <a:solidFill>
                  <a:srgbClr val="333A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dirty="0">
                <a:solidFill>
                  <a:srgbClr val="333A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takes place until 13th January</a:t>
            </a:r>
            <a:r>
              <a:rPr sz="1400" spc="-10" dirty="0">
                <a:solidFill>
                  <a:srgbClr val="333A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GB" sz="1400" spc="-10" dirty="0">
                <a:solidFill>
                  <a:srgbClr val="333A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2700">
              <a:spcBef>
                <a:spcPts val="310"/>
              </a:spcBef>
            </a:pPr>
            <a:endParaRPr lang="en-GB" sz="1400" spc="-10" dirty="0">
              <a:solidFill>
                <a:srgbClr val="333A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spcBef>
                <a:spcPts val="310"/>
              </a:spcBef>
            </a:pPr>
            <a:r>
              <a:rPr lang="en-US" sz="1400" spc="-10" dirty="0">
                <a:solidFill>
                  <a:srgbClr val="333A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draft Budget and</a:t>
            </a:r>
            <a:r>
              <a:rPr lang="en-US" sz="1400" dirty="0">
                <a:solidFill>
                  <a:srgbClr val="333A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spc="-10" dirty="0">
                <a:solidFill>
                  <a:srgbClr val="333A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Medium-Term Financial Plan </a:t>
            </a:r>
            <a:r>
              <a:rPr lang="en-US" sz="1400" spc="-5" dirty="0">
                <a:solidFill>
                  <a:srgbClr val="333A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en-US" sz="1400" dirty="0">
                <a:solidFill>
                  <a:srgbClr val="333A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spc="-5" dirty="0">
                <a:solidFill>
                  <a:srgbClr val="333A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en-US" sz="1400" dirty="0">
                <a:solidFill>
                  <a:srgbClr val="333A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spc="-10" dirty="0">
                <a:solidFill>
                  <a:srgbClr val="333A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considered</a:t>
            </a:r>
            <a:r>
              <a:rPr lang="en-US" sz="1400" dirty="0">
                <a:solidFill>
                  <a:srgbClr val="333A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spc="-5" dirty="0">
                <a:solidFill>
                  <a:srgbClr val="333A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en-US" sz="1400" dirty="0">
                <a:solidFill>
                  <a:srgbClr val="333A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council’s </a:t>
            </a:r>
            <a:r>
              <a:rPr lang="en-US" sz="1400" spc="-10" dirty="0">
                <a:solidFill>
                  <a:srgbClr val="333A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Executive</a:t>
            </a:r>
            <a:r>
              <a:rPr lang="en-US" sz="1400" dirty="0">
                <a:solidFill>
                  <a:srgbClr val="333A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spc="-10" dirty="0">
                <a:solidFill>
                  <a:srgbClr val="333A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Board</a:t>
            </a:r>
            <a:r>
              <a:rPr lang="en-US" sz="1400" dirty="0">
                <a:solidFill>
                  <a:srgbClr val="333A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January and February </a:t>
            </a:r>
            <a:r>
              <a:rPr lang="en-US" sz="1400" spc="-10" dirty="0">
                <a:solidFill>
                  <a:srgbClr val="333A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2025.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endParaRPr lang="en-GB" sz="1400" spc="-10" dirty="0">
              <a:solidFill>
                <a:srgbClr val="333A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spcBef>
                <a:spcPts val="310"/>
              </a:spcBef>
            </a:pPr>
            <a:r>
              <a:rPr lang="en-GB" sz="1400" b="1" spc="-10" dirty="0">
                <a:solidFill>
                  <a:srgbClr val="333A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qr code on a square&#10;&#10;Description automatically generated">
            <a:extLst>
              <a:ext uri="{FF2B5EF4-FFF2-40B4-BE49-F238E27FC236}">
                <a16:creationId xmlns:a16="http://schemas.microsoft.com/office/drawing/2014/main" id="{BA09AECB-F1B9-45ED-BC51-5C08DD312F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265" y="278264"/>
            <a:ext cx="2132635" cy="2132635"/>
          </a:xfrm>
          <a:prstGeom prst="rect">
            <a:avLst/>
          </a:prstGeom>
        </p:spPr>
      </p:pic>
      <p:sp>
        <p:nvSpPr>
          <p:cNvPr id="6" name="object 7">
            <a:extLst>
              <a:ext uri="{FF2B5EF4-FFF2-40B4-BE49-F238E27FC236}">
                <a16:creationId xmlns:a16="http://schemas.microsoft.com/office/drawing/2014/main" id="{D06AEAA2-532F-44E8-B437-2D77F118AA06}"/>
              </a:ext>
            </a:extLst>
          </p:cNvPr>
          <p:cNvSpPr txBox="1"/>
          <p:nvPr/>
        </p:nvSpPr>
        <p:spPr>
          <a:xfrm>
            <a:off x="442632" y="2745512"/>
            <a:ext cx="4549439" cy="539891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>
              <a:spcBef>
                <a:spcPts val="310"/>
              </a:spcBef>
            </a:pPr>
            <a:r>
              <a:rPr lang="en-US" sz="1600" b="1" spc="-10" dirty="0">
                <a:solidFill>
                  <a:srgbClr val="333A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www.nottinghamcity.gov.uk/engage-nottingham-hub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endParaRPr lang="en-US" sz="1400" b="1" spc="-10" dirty="0">
              <a:solidFill>
                <a:srgbClr val="333A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792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B97D6B0-4FA3-41B0-9275-683554F98E35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374650" y="245182"/>
            <a:ext cx="4572000" cy="3294235"/>
          </a:xfrm>
        </p:spPr>
        <p:txBody>
          <a:bodyPr/>
          <a:lstStyle/>
          <a:p>
            <a:pPr marL="0" indent="0">
              <a:buNone/>
            </a:pPr>
            <a:r>
              <a:rPr lang="en-GB" sz="1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Forthcoming engagement </a:t>
            </a:r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events</a:t>
            </a:r>
          </a:p>
          <a:p>
            <a:pPr marL="0" indent="0">
              <a:buNone/>
            </a:pPr>
            <a:endParaRPr lang="en-GB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Voluntary &amp; Community sector organisations</a:t>
            </a:r>
            <a:r>
              <a:rPr lang="en-GB" sz="1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1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8th January 12:30pm to 1:30pm. Hybrid on MS Teams &amp; at Loxley House</a:t>
            </a:r>
          </a:p>
          <a:p>
            <a:pPr marL="0" indent="0">
              <a:buNone/>
            </a:pPr>
            <a:endParaRPr lang="en-GB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Businesses &amp; Partners event </a:t>
            </a:r>
            <a:endParaRPr lang="en-GB" sz="12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8th January 2025 - 2pm until 3pm. Online on MS Teams</a:t>
            </a:r>
          </a:p>
          <a:p>
            <a:pPr marL="0" indent="0">
              <a:buNone/>
            </a:pPr>
            <a:endParaRPr lang="en-US" sz="12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 engagement event </a:t>
            </a:r>
          </a:p>
          <a:p>
            <a:pPr marL="0" indent="0">
              <a:buNone/>
            </a:pPr>
            <a:r>
              <a:rPr lang="en-US" sz="1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8th January 2025 - 6pm until 7pm. Online on MS Teams</a:t>
            </a:r>
          </a:p>
          <a:p>
            <a:pPr marL="0" indent="0">
              <a:buNone/>
            </a:pPr>
            <a:endParaRPr lang="en-GB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Disability Involvement Group &amp; deaf and hearing-impaired citizens</a:t>
            </a:r>
          </a:p>
          <a:p>
            <a:pPr marL="0" indent="0">
              <a:buNone/>
            </a:pPr>
            <a:r>
              <a:rPr lang="en-US" sz="1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9th January 2025 - 3pm until 4pm. Hybrid on MS Teams &amp; at Loxley House</a:t>
            </a:r>
          </a:p>
          <a:p>
            <a:pPr marL="0" indent="0">
              <a:buNone/>
            </a:pPr>
            <a:endParaRPr lang="en-US" sz="12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Joining instructions and links on the budget survey webpage</a:t>
            </a:r>
          </a:p>
        </p:txBody>
      </p:sp>
    </p:spTree>
    <p:extLst>
      <p:ext uri="{BB962C8B-B14F-4D97-AF65-F5344CB8AC3E}">
        <p14:creationId xmlns:p14="http://schemas.microsoft.com/office/powerpoint/2010/main" val="2600825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904095-CA25-A621-90C7-5FC29EC951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0" name="Rectangle 104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319969" cy="37845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1" name="Rectangle 105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236857" y="0"/>
            <a:ext cx="3084441" cy="3784599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C6831A75-4472-92B5-4C7F-B1327D6893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36851" y="103851"/>
            <a:ext cx="2133599" cy="8526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2700" defTabSz="914400">
              <a:lnSpc>
                <a:spcPct val="100000"/>
              </a:lnSpc>
            </a:pPr>
            <a:r>
              <a:rPr lang="en-US" sz="2400" b="1" spc="-5" dirty="0">
                <a:latin typeface="Calibri" panose="020F0502020204030204" pitchFamily="34" charset="0"/>
                <a:cs typeface="Calibri" panose="020F0502020204030204" pitchFamily="34" charset="0"/>
              </a:rPr>
              <a:t>Our budget for 2025/26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2E3B786C-8903-3780-B36C-D1FB3B2719A5}"/>
              </a:ext>
            </a:extLst>
          </p:cNvPr>
          <p:cNvSpPr txBox="1"/>
          <p:nvPr/>
        </p:nvSpPr>
        <p:spPr>
          <a:xfrm>
            <a:off x="2445577" y="1171671"/>
            <a:ext cx="2667000" cy="25832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This year’s budget is about </a:t>
            </a: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getting our house in order and putting the Council on a sustainable financial footing.</a:t>
            </a:r>
          </a:p>
          <a:p>
            <a:pPr>
              <a:spcAft>
                <a:spcPts val="600"/>
              </a:spcAft>
            </a:pP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We have been honest about the financial challenges we have faced, and we will continue to be open with you.</a:t>
            </a:r>
          </a:p>
        </p:txBody>
      </p:sp>
      <p:pic>
        <p:nvPicPr>
          <p:cNvPr id="5" name="Picture 4" descr="A large building with columns and a dome&#10;&#10;Description automatically generated">
            <a:extLst>
              <a:ext uri="{FF2B5EF4-FFF2-40B4-BE49-F238E27FC236}">
                <a16:creationId xmlns:a16="http://schemas.microsoft.com/office/drawing/2014/main" id="{0A762173-8A6E-418A-94B1-7E69094CEF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311" b="5705"/>
          <a:stretch/>
        </p:blipFill>
        <p:spPr>
          <a:xfrm>
            <a:off x="-11863" y="-1"/>
            <a:ext cx="2397344" cy="378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80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321300" cy="37845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2493" y="150892"/>
            <a:ext cx="2328157" cy="5419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2700" defTabSz="914400"/>
            <a:r>
              <a:rPr lang="en-US" sz="2400" b="1" spc="-5" dirty="0">
                <a:latin typeface="Calibri" panose="020F0502020204030204" pitchFamily="34" charset="0"/>
                <a:cs typeface="Calibri" panose="020F0502020204030204" pitchFamily="34" charset="0"/>
              </a:rPr>
              <a:t>Our vision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826" y="695799"/>
            <a:ext cx="2666999" cy="28466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10185" indent="-228600">
              <a:spcBef>
                <a:spcPts val="1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 renewed council that delivers for local people and leads Nottingham forward.</a:t>
            </a:r>
          </a:p>
          <a:p>
            <a:pPr>
              <a:spcBef>
                <a:spcPts val="100"/>
              </a:spcBef>
              <a:spcAft>
                <a:spcPts val="600"/>
              </a:spcAft>
            </a:pPr>
            <a:endParaRPr lang="en-US" sz="1400" spc="-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0185" indent="-228600">
              <a:spcBef>
                <a:spcPts val="1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 council that gets the basics right and delivers the best local services we can afford.</a:t>
            </a:r>
          </a:p>
          <a:p>
            <a:pPr>
              <a:spcBef>
                <a:spcPts val="100"/>
              </a:spcBef>
              <a:spcAft>
                <a:spcPts val="600"/>
              </a:spcAft>
            </a:pP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0185" indent="-228600">
              <a:spcBef>
                <a:spcPts val="1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council that is ambitious for the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future and helps our city reaches its full potential.</a:t>
            </a:r>
            <a:endParaRPr lang="en-US" sz="14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A person in an orange suit standing next to a garbage truck&#10;&#10;Description automatically generated">
            <a:extLst>
              <a:ext uri="{FF2B5EF4-FFF2-40B4-BE49-F238E27FC236}">
                <a16:creationId xmlns:a16="http://schemas.microsoft.com/office/drawing/2014/main" id="{AEBADD46-BF6A-DD82-00B3-14D5095839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1" r="50251"/>
          <a:stretch/>
        </p:blipFill>
        <p:spPr>
          <a:xfrm>
            <a:off x="2993142" y="-6007"/>
            <a:ext cx="2328158" cy="379060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321300" cy="37845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817592" y="189755"/>
            <a:ext cx="2090030" cy="6931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defTabSz="914400"/>
            <a:r>
              <a:rPr lang="en-US" sz="2400" b="1" spc="-5" dirty="0">
                <a:latin typeface="Calibri" panose="020F0502020204030204" pitchFamily="34" charset="0"/>
                <a:cs typeface="Calibri" panose="020F0502020204030204" pitchFamily="34" charset="0"/>
              </a:rPr>
              <a:t>Our pledges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08249" y="536329"/>
            <a:ext cx="2813051" cy="2895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85750" marR="97790" indent="-285750">
              <a:spcBef>
                <a:spcPts val="1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will use our resources better to meet people's needs more effectively.</a:t>
            </a:r>
          </a:p>
          <a:p>
            <a:pPr marL="285750" marR="97790" indent="-285750">
              <a:spcBef>
                <a:spcPts val="1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97790" indent="-285750">
              <a:spcBef>
                <a:spcPts val="1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will work with our citizens and our partners to make sure the council is the best it can be.</a:t>
            </a:r>
            <a:endParaRPr lang="en-US" sz="14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A group of people sitting in a park&#10;&#10;Description automatically generated">
            <a:extLst>
              <a:ext uri="{FF2B5EF4-FFF2-40B4-BE49-F238E27FC236}">
                <a16:creationId xmlns:a16="http://schemas.microsoft.com/office/drawing/2014/main" id="{BF5C59A8-E90E-4289-B7C8-CB8EE31CF0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28"/>
          <a:stretch/>
        </p:blipFill>
        <p:spPr>
          <a:xfrm>
            <a:off x="0" y="0"/>
            <a:ext cx="2403914" cy="37845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4EFC5F-B085-D649-AC7B-C0267D448D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id="{1D28FA54-751C-8789-185B-5021C2D299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6050" y="101138"/>
            <a:ext cx="4648200" cy="571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2700" defTabSz="914400"/>
            <a:r>
              <a:rPr lang="en-US" sz="2400" b="1" spc="-5" dirty="0">
                <a:latin typeface="Calibri" panose="020F0502020204030204" pitchFamily="34" charset="0"/>
                <a:cs typeface="Calibri" panose="020F0502020204030204" pitchFamily="34" charset="0"/>
              </a:rPr>
              <a:t>How we spend our money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collage of different colored squares with text&#10;&#10;Description automatically generated with medium confidence">
            <a:extLst>
              <a:ext uri="{FF2B5EF4-FFF2-40B4-BE49-F238E27FC236}">
                <a16:creationId xmlns:a16="http://schemas.microsoft.com/office/drawing/2014/main" id="{C79DC0F2-829D-419F-A0C5-602FD0E0A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39" y="873810"/>
            <a:ext cx="4127311" cy="2847290"/>
          </a:xfrm>
          <a:prstGeom prst="rect">
            <a:avLst/>
          </a:prstGeom>
        </p:spPr>
      </p:pic>
      <p:sp>
        <p:nvSpPr>
          <p:cNvPr id="4" name="object 8">
            <a:extLst>
              <a:ext uri="{FF2B5EF4-FFF2-40B4-BE49-F238E27FC236}">
                <a16:creationId xmlns:a16="http://schemas.microsoft.com/office/drawing/2014/main" id="{34F46FBD-2B8C-4116-BCBD-8A4713D3A7F8}"/>
              </a:ext>
            </a:extLst>
          </p:cNvPr>
          <p:cNvSpPr txBox="1">
            <a:spLocks/>
          </p:cNvSpPr>
          <p:nvPr/>
        </p:nvSpPr>
        <p:spPr>
          <a:xfrm>
            <a:off x="146050" y="417892"/>
            <a:ext cx="4953000" cy="571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39913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2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defTabSz="914400"/>
            <a:r>
              <a:rPr lang="en-US" sz="1200" b="1" spc="-5" dirty="0">
                <a:latin typeface="Calibri" panose="020F0502020204030204" pitchFamily="34" charset="0"/>
                <a:cs typeface="Calibri" panose="020F0502020204030204" pitchFamily="34" charset="0"/>
              </a:rPr>
              <a:t>The Council spends around £245 million of its annual revenue on services.</a:t>
            </a:r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395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319969" cy="37845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46050" y="110103"/>
            <a:ext cx="2762595" cy="4105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2700" defTabSz="914400"/>
            <a:r>
              <a:rPr lang="en-US" sz="2400" b="1" spc="-5" dirty="0">
                <a:latin typeface="Calibri" panose="020F0502020204030204" pitchFamily="34" charset="0"/>
                <a:cs typeface="Calibri" panose="020F0502020204030204" pitchFamily="34" charset="0"/>
              </a:rPr>
              <a:t>Pressures we face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3484" y="541669"/>
            <a:ext cx="4991766" cy="2350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The demand for vital services in Nottingham has never been greater while, like all households, we must also deal with rising costs.</a:t>
            </a:r>
            <a:endParaRPr lang="en-US" sz="1400" spc="-1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We spend nearly two-thirds our budget </a:t>
            </a:r>
            <a:r>
              <a:rPr lang="en-US" sz="1400" spc="-10" dirty="0">
                <a:latin typeface="Calibri" panose="020F0502020204030204" pitchFamily="34" charset="0"/>
                <a:cs typeface="Calibri" panose="020F0502020204030204" pitchFamily="34" charset="0"/>
              </a:rPr>
              <a:t>looking after older people, protecting children and helping people who are homeless.</a:t>
            </a:r>
          </a:p>
        </p:txBody>
      </p:sp>
      <p:pic>
        <p:nvPicPr>
          <p:cNvPr id="5" name="Picture 4" descr="A chart of a budget&#10;&#10;Description automatically generated with medium confidence">
            <a:extLst>
              <a:ext uri="{FF2B5EF4-FFF2-40B4-BE49-F238E27FC236}">
                <a16:creationId xmlns:a16="http://schemas.microsoft.com/office/drawing/2014/main" id="{02489975-25B8-4EEC-95B8-92341AF8CB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" t="3618" b="13172"/>
          <a:stretch/>
        </p:blipFill>
        <p:spPr>
          <a:xfrm>
            <a:off x="1593850" y="1968500"/>
            <a:ext cx="3363384" cy="160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158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904095-CA25-A621-90C7-5FC29EC951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0" name="Rectangle 104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319969" cy="37845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1" name="Rectangle 105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236857" y="0"/>
            <a:ext cx="3084441" cy="3784599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C6831A75-4472-92B5-4C7F-B1327D6893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36851" y="103851"/>
            <a:ext cx="2397344" cy="5692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2700" defTabSz="914400">
              <a:lnSpc>
                <a:spcPct val="100000"/>
              </a:lnSpc>
            </a:pPr>
            <a:r>
              <a:rPr lang="en-US" sz="2400" b="1" spc="-5" dirty="0">
                <a:latin typeface="Calibri" panose="020F0502020204030204" pitchFamily="34" charset="0"/>
                <a:cs typeface="Calibri" panose="020F0502020204030204" pitchFamily="34" charset="0"/>
              </a:rPr>
              <a:t>Budget proposals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2E3B786C-8903-3780-B36C-D1FB3B2719A5}"/>
              </a:ext>
            </a:extLst>
          </p:cNvPr>
          <p:cNvSpPr txBox="1"/>
          <p:nvPr/>
        </p:nvSpPr>
        <p:spPr>
          <a:xfrm>
            <a:off x="2483256" y="600664"/>
            <a:ext cx="2691993" cy="25832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 are 20 proposals, totalling £17.91m next year and £24.19m over four years.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are consulting the public on six savings proposals totalling £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10.78</a:t>
            </a:r>
            <a:r>
              <a:rPr lang="en-US" sz="1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 next year.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There are a further 14 proposals totalling £7.12m in the first year.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 T</a:t>
            </a:r>
            <a:r>
              <a:rPr lang="en-GB" sz="1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hese proposals have been deemed not for public consultation because they are about 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internal processes.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large building with columns and a dome&#10;&#10;Description automatically generated">
            <a:extLst>
              <a:ext uri="{FF2B5EF4-FFF2-40B4-BE49-F238E27FC236}">
                <a16:creationId xmlns:a16="http://schemas.microsoft.com/office/drawing/2014/main" id="{0A762173-8A6E-418A-94B1-7E69094CEF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311" b="5705"/>
          <a:stretch/>
        </p:blipFill>
        <p:spPr>
          <a:xfrm>
            <a:off x="-11863" y="-1"/>
            <a:ext cx="2397344" cy="378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698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E494C4-F55B-B2CE-9047-7EFF3A6A06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9FBBF418-D022-0B51-E157-6152AFC477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2593" y="139700"/>
            <a:ext cx="456755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2400" b="1" spc="-5" dirty="0">
                <a:latin typeface="Calibri" panose="020F0502020204030204" pitchFamily="34" charset="0"/>
                <a:cs typeface="Calibri" panose="020F0502020204030204" pitchFamily="34" charset="0"/>
              </a:rPr>
              <a:t>Budget proposals for consultation </a:t>
            </a:r>
            <a:r>
              <a:rPr lang="en-GB" sz="1400" b="1" spc="-5" dirty="0">
                <a:latin typeface="Calibri" panose="020F0502020204030204" pitchFamily="34" charset="0"/>
                <a:cs typeface="Calibri" panose="020F0502020204030204" pitchFamily="34" charset="0"/>
              </a:rPr>
              <a:t>(1)</a:t>
            </a:r>
            <a:endParaRPr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895F1921-EC29-3BB2-0494-681C432B3A91}"/>
              </a:ext>
            </a:extLst>
          </p:cNvPr>
          <p:cNvSpPr txBox="1"/>
          <p:nvPr/>
        </p:nvSpPr>
        <p:spPr>
          <a:xfrm>
            <a:off x="305902" y="797389"/>
            <a:ext cx="4944428" cy="28475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DIGITAL RESIDENT EXPERIENCE	</a:t>
            </a:r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Proposed saving = £29,000 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Improving digital access through development of the website and digital forms, shifting demand to more efficient service delivery.</a:t>
            </a:r>
          </a:p>
          <a:p>
            <a:endParaRPr lang="en-GB" sz="12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2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FIT-FOR-PURPOSE TECHNOLOGY	</a:t>
            </a:r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Proposed saving = £500,000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Introduce commercial expertise to reduce third-party spending and improve procurement processes.</a:t>
            </a:r>
          </a:p>
          <a:p>
            <a:pPr lvl="0"/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en-GB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CONSOLIDATING SPANS, LAYERS &amp; FUNCTIONS </a:t>
            </a:r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Proposed s</a:t>
            </a:r>
            <a:r>
              <a:rPr lang="en-GB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aving = £4.009m</a:t>
            </a:r>
            <a:endParaRPr lang="en-GB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GB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Reduce costs and improve efficiency by streamlining layers of management and team sizes. </a:t>
            </a:r>
            <a:endParaRPr lang="en-GB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en-GB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4000"/>
              </a:lnSpc>
              <a:spcAft>
                <a:spcPts val="600"/>
              </a:spcAft>
            </a:pPr>
            <a:endParaRPr lang="en-US" sz="1400" dirty="0"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726553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E494C4-F55B-B2CE-9047-7EFF3A6A06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9FBBF418-D022-0B51-E157-6152AFC477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2593" y="139700"/>
            <a:ext cx="456755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2400" b="1" spc="-5" dirty="0">
                <a:latin typeface="Calibri" panose="020F0502020204030204" pitchFamily="34" charset="0"/>
                <a:cs typeface="Calibri" panose="020F0502020204030204" pitchFamily="34" charset="0"/>
              </a:rPr>
              <a:t>Budget proposals for consultation </a:t>
            </a:r>
            <a:r>
              <a:rPr lang="en-GB" sz="1400" b="1" spc="-5" dirty="0">
                <a:latin typeface="Calibri" panose="020F0502020204030204" pitchFamily="34" charset="0"/>
                <a:cs typeface="Calibri" panose="020F0502020204030204" pitchFamily="34" charset="0"/>
              </a:rPr>
              <a:t>(2)</a:t>
            </a:r>
            <a:endParaRPr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895F1921-EC29-3BB2-0494-681C432B3A91}"/>
              </a:ext>
            </a:extLst>
          </p:cNvPr>
          <p:cNvSpPr txBox="1"/>
          <p:nvPr/>
        </p:nvSpPr>
        <p:spPr>
          <a:xfrm>
            <a:off x="287216" y="850419"/>
            <a:ext cx="5028089" cy="24134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IMPROVING PRODUCTIVITY &amp; PERFORMANCE </a:t>
            </a:r>
            <a:r>
              <a:rPr lang="en-GB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Proposed saving = £1.222m</a:t>
            </a:r>
            <a:endParaRPr lang="en-GB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GB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Effective management of vacant posts through an initiative to manage vacancies more prudently.</a:t>
            </a:r>
          </a:p>
          <a:p>
            <a:pPr lvl="0"/>
            <a:endParaRPr lang="en-GB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n-GB" sz="12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STRENGTHENING WORKFORCE MANAGEMENT </a:t>
            </a:r>
            <a:r>
              <a:rPr lang="en-GB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Proposed saving = £4.928m</a:t>
            </a:r>
            <a:endParaRPr lang="en-GB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GB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Improve productivity and manage staffing budgets by reducing sickness rates and enhancing performance management.</a:t>
            </a:r>
          </a:p>
          <a:p>
            <a:pPr lvl="0"/>
            <a:endParaRPr lang="en-GB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n-GB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REDUCING THIRD PARTY SPEND	            </a:t>
            </a:r>
            <a:r>
              <a:rPr lang="en-GB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Proposed saving = £100,000</a:t>
            </a:r>
            <a:endParaRPr lang="en-GB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GB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Conduct a council-wide IT review to rationalise applications, systems, licenses, and subscriptions, ensuring business continuity and cost savings. </a:t>
            </a:r>
          </a:p>
        </p:txBody>
      </p:sp>
    </p:spTree>
    <p:extLst>
      <p:ext uri="{BB962C8B-B14F-4D97-AF65-F5344CB8AC3E}">
        <p14:creationId xmlns:p14="http://schemas.microsoft.com/office/powerpoint/2010/main" val="2373771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8314</TotalTime>
  <Words>567</Words>
  <Application>Microsoft Office PowerPoint</Application>
  <PresentationFormat>Custom</PresentationFormat>
  <Paragraphs>70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Office Theme</vt:lpstr>
      <vt:lpstr>PowerPoint Presentation</vt:lpstr>
      <vt:lpstr>Our budget for 2025/26</vt:lpstr>
      <vt:lpstr>Our vision</vt:lpstr>
      <vt:lpstr>Our pledges</vt:lpstr>
      <vt:lpstr>How we spend our money</vt:lpstr>
      <vt:lpstr>Pressures we face</vt:lpstr>
      <vt:lpstr>Budget proposals</vt:lpstr>
      <vt:lpstr>Budget proposals for consultation (1)</vt:lpstr>
      <vt:lpstr>Budget proposals for consultation (2)</vt:lpstr>
      <vt:lpstr>Next steps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Budget consultation public draft v5</dc:title>
  <dc:creator>NCC Digital</dc:creator>
  <cp:keywords>DAEwH2n-a2A,BADVa7WLyGA</cp:keywords>
  <cp:lastModifiedBy>Jon Rea</cp:lastModifiedBy>
  <cp:revision>55</cp:revision>
  <dcterms:created xsi:type="dcterms:W3CDTF">2021-11-19T00:16:36Z</dcterms:created>
  <dcterms:modified xsi:type="dcterms:W3CDTF">2024-12-19T15:50:16Z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2021-11-19T00:00:00Z</vt:filetime>
  </property>
  <property fmtid="{D5CDD505-2E9C-101B-9397-08002B2CF9AE}" pid="3" name="Creator">
    <vt:lpwstr>Canva</vt:lpwstr>
  </property>
  <property fmtid="{D5CDD505-2E9C-101B-9397-08002B2CF9AE}" pid="4" name="LastSaved">
    <vt:filetime>2021-11-19T00:00:00Z</vt:filetime>
  </property>
</Properties>
</file>